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9" autoAdjust="0"/>
    <p:restoredTop sz="94660"/>
  </p:normalViewPr>
  <p:slideViewPr>
    <p:cSldViewPr snapToGrid="0">
      <p:cViewPr varScale="1">
        <p:scale>
          <a:sx n="87" d="100"/>
          <a:sy n="87" d="100"/>
        </p:scale>
        <p:origin x="84" y="15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7012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1089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1886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7894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5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6831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3104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0824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768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6955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3463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A0A7E-11A7-4170-BCB4-96737D87ED55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A5034-4C3B-4260-8686-64CBC0A387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530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36" y="179868"/>
            <a:ext cx="1219200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200" b="1" dirty="0">
                <a:solidFill>
                  <a:srgbClr val="660066"/>
                </a:solidFill>
                <a:latin typeface="맑은 고딕" pitchFamily="50" charset="-127"/>
                <a:ea typeface="맑은 고딕" pitchFamily="50" charset="-127"/>
              </a:rPr>
              <a:t>Surgical </a:t>
            </a:r>
            <a:r>
              <a:rPr kumimoji="1" lang="en-US" altLang="ko-KR" sz="3200" b="1" dirty="0">
                <a:solidFill>
                  <a:srgbClr val="660066"/>
                </a:solidFill>
                <a:latin typeface="맑은 고딕" pitchFamily="50" charset="-127"/>
                <a:ea typeface="맑은 고딕" pitchFamily="50" charset="-127"/>
              </a:rPr>
              <a:t>guide </a:t>
            </a:r>
            <a:r>
              <a:rPr kumimoji="1" lang="ko-KR" altLang="en-US" sz="3200" b="1" dirty="0">
                <a:solidFill>
                  <a:srgbClr val="660066"/>
                </a:solidFill>
                <a:latin typeface="맑은 고딕" pitchFamily="50" charset="-127"/>
                <a:ea typeface="맑은 고딕" pitchFamily="50" charset="-127"/>
              </a:rPr>
              <a:t>수술 </a:t>
            </a:r>
            <a:r>
              <a:rPr kumimoji="1" lang="ko-KR" altLang="en-US" sz="3200" b="1" dirty="0">
                <a:solidFill>
                  <a:srgbClr val="660066"/>
                </a:solidFill>
                <a:latin typeface="맑은 고딕" pitchFamily="50" charset="-127"/>
                <a:ea typeface="맑은 고딕" pitchFamily="50" charset="-127"/>
              </a:rPr>
              <a:t>밀림현상 </a:t>
            </a:r>
            <a:r>
              <a:rPr kumimoji="1" lang="ko-KR" altLang="en-US" sz="3200" b="1" dirty="0">
                <a:solidFill>
                  <a:srgbClr val="660066"/>
                </a:solidFill>
                <a:latin typeface="맑은 고딕" pitchFamily="50" charset="-127"/>
                <a:ea typeface="맑은 고딕" pitchFamily="50" charset="-127"/>
              </a:rPr>
              <a:t>방지</a:t>
            </a:r>
            <a:r>
              <a:rPr kumimoji="1" lang="en-US" altLang="ko-KR" sz="3200" b="1" dirty="0">
                <a:solidFill>
                  <a:srgbClr val="660066"/>
                </a:solidFill>
                <a:latin typeface="맑은 고딕" pitchFamily="50" charset="-127"/>
                <a:ea typeface="맑은 고딕" pitchFamily="50" charset="-127"/>
              </a:rPr>
              <a:t>tip</a:t>
            </a:r>
            <a:endParaRPr kumimoji="1" lang="ko-KR" altLang="en-US" sz="3200" b="1" dirty="0">
              <a:solidFill>
                <a:srgbClr val="660066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부제목 2"/>
          <p:cNvSpPr txBox="1">
            <a:spLocks/>
          </p:cNvSpPr>
          <p:nvPr/>
        </p:nvSpPr>
        <p:spPr>
          <a:xfrm>
            <a:off x="265304" y="864410"/>
            <a:ext cx="11210298" cy="6109434"/>
          </a:xfrm>
          <a:prstGeom prst="rect">
            <a:avLst/>
          </a:prstGeom>
        </p:spPr>
        <p:txBody>
          <a:bodyPr>
            <a:normAutofit/>
          </a:bodyPr>
          <a:lstStyle>
            <a:lvl1pPr marL="342882" indent="-342882" algn="l" rtl="0" fontAlgn="base" latinLnBrk="1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13" indent="-285737" algn="l" rtl="0" fontAlgn="base" latinLnBrk="1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2942" indent="-228589" algn="l" rtl="0" fontAlgn="base" latinLnBrk="1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120" indent="-228589" algn="l" rtl="0" fontAlgn="base" latinLnBrk="1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298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474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652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8829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006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it-IT" altLang="ko-KR" sz="1600" b="1" dirty="0"/>
              <a:t>1</a:t>
            </a:r>
            <a:r>
              <a:rPr lang="it-IT" altLang="ko-KR" sz="1600" b="1" dirty="0"/>
              <a:t>. </a:t>
            </a:r>
            <a:r>
              <a:rPr lang="ko-KR" altLang="en-US" sz="1600" b="1" dirty="0"/>
              <a:t>원인분석 </a:t>
            </a:r>
            <a:r>
              <a:rPr lang="en-US" altLang="ko-KR" sz="1600" dirty="0"/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b="1" kern="0" dirty="0"/>
              <a:t>-</a:t>
            </a:r>
            <a:r>
              <a:rPr lang="ko-KR" altLang="en-US" sz="1600" kern="0" dirty="0"/>
              <a:t>가이드 구강 내 </a:t>
            </a:r>
            <a:r>
              <a:rPr lang="ko-KR" altLang="en-US" sz="1600" b="1" u="sng" kern="0" dirty="0"/>
              <a:t>정확한 </a:t>
            </a:r>
            <a:r>
              <a:rPr lang="ko-KR" altLang="en-US" sz="1600" b="1" u="sng" kern="0" dirty="0">
                <a:solidFill>
                  <a:srgbClr val="FF0000"/>
                </a:solidFill>
              </a:rPr>
              <a:t>적합여부</a:t>
            </a:r>
            <a:r>
              <a:rPr lang="ko-KR" altLang="en-US" sz="1600" b="1" u="sng" kern="0" dirty="0"/>
              <a:t> </a:t>
            </a:r>
            <a:r>
              <a:rPr lang="en-US" altLang="ko-KR" sz="1600" kern="0" dirty="0">
                <a:sym typeface="Wingdings" panose="05000000000000000000" pitchFamily="2" charset="2"/>
              </a:rPr>
              <a:t></a:t>
            </a:r>
            <a:r>
              <a:rPr lang="ko-KR" altLang="en-US" sz="1600" kern="0" dirty="0"/>
              <a:t> 인접 </a:t>
            </a:r>
            <a:r>
              <a:rPr lang="ko-KR" altLang="en-US" sz="1600" kern="0" dirty="0" err="1"/>
              <a:t>오픈부분</a:t>
            </a:r>
            <a:r>
              <a:rPr lang="ko-KR" altLang="en-US" sz="1600" kern="0" dirty="0"/>
              <a:t> 적합확인 </a:t>
            </a:r>
            <a:endParaRPr lang="en-US" altLang="ko-KR" sz="1600" dirty="0"/>
          </a:p>
          <a:p>
            <a:pPr marL="0" indent="0">
              <a:lnSpc>
                <a:spcPct val="150000"/>
              </a:lnSpc>
              <a:buNone/>
            </a:pPr>
            <a:r>
              <a:rPr lang="it-IT" altLang="ko-KR" sz="1600" dirty="0"/>
              <a:t>-</a:t>
            </a:r>
            <a:r>
              <a:rPr lang="ko-KR" altLang="en-US" sz="1600" b="1" u="sng" dirty="0" err="1">
                <a:solidFill>
                  <a:srgbClr val="FF0000"/>
                </a:solidFill>
              </a:rPr>
              <a:t>슬리브</a:t>
            </a:r>
            <a:r>
              <a:rPr lang="ko-KR" altLang="en-US" sz="1600" b="1" u="sng" dirty="0">
                <a:solidFill>
                  <a:srgbClr val="FF0000"/>
                </a:solidFill>
              </a:rPr>
              <a:t> 내면 </a:t>
            </a:r>
            <a:r>
              <a:rPr lang="ko-KR" altLang="en-US" sz="1600" b="1" u="sng" dirty="0" err="1">
                <a:solidFill>
                  <a:srgbClr val="FF0000"/>
                </a:solidFill>
              </a:rPr>
              <a:t>긁힘</a:t>
            </a:r>
            <a:r>
              <a:rPr lang="ko-KR" altLang="en-US" sz="1600" dirty="0" err="1"/>
              <a:t>여부</a:t>
            </a:r>
            <a:r>
              <a:rPr lang="ko-KR" altLang="en-US" sz="1600" dirty="0"/>
              <a:t> </a:t>
            </a:r>
            <a:endParaRPr lang="en-US" altLang="ko-KR" sz="1600" dirty="0"/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b="1" kern="0" dirty="0"/>
              <a:t>-</a:t>
            </a:r>
            <a:r>
              <a:rPr lang="en-US" altLang="ko-KR" sz="1600" b="1" kern="0" dirty="0"/>
              <a:t>GD06</a:t>
            </a:r>
            <a:r>
              <a:rPr lang="ko-KR" altLang="en-US" sz="1600" b="1" kern="0" dirty="0"/>
              <a:t>의 배럴이 </a:t>
            </a:r>
            <a:r>
              <a:rPr lang="ko-KR" altLang="en-US" sz="1600" b="1" u="sng" kern="0" dirty="0" err="1">
                <a:solidFill>
                  <a:srgbClr val="FF0000"/>
                </a:solidFill>
              </a:rPr>
              <a:t>슬리브에</a:t>
            </a:r>
            <a:r>
              <a:rPr lang="ko-KR" altLang="en-US" sz="1600" b="1" u="sng" kern="0" dirty="0">
                <a:solidFill>
                  <a:srgbClr val="FF0000"/>
                </a:solidFill>
              </a:rPr>
              <a:t> 장착 전 </a:t>
            </a:r>
            <a:r>
              <a:rPr lang="en-US" altLang="ko-KR" sz="1600" b="1" u="sng" kern="0" dirty="0">
                <a:solidFill>
                  <a:srgbClr val="FF0000"/>
                </a:solidFill>
              </a:rPr>
              <a:t>drill</a:t>
            </a:r>
            <a:r>
              <a:rPr lang="ko-KR" altLang="en-US" sz="1600" b="1" u="sng" kern="0" dirty="0">
                <a:solidFill>
                  <a:srgbClr val="FF0000"/>
                </a:solidFill>
              </a:rPr>
              <a:t>이 뼈에 먼저 닿았는지</a:t>
            </a:r>
            <a:endParaRPr lang="en-US" altLang="ko-KR" sz="1600" b="1" u="sng" kern="0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kern="0" dirty="0">
                <a:sym typeface="Wingdings" panose="05000000000000000000" pitchFamily="2" charset="2"/>
              </a:rPr>
              <a:t></a:t>
            </a:r>
            <a:r>
              <a:rPr lang="ko-KR" altLang="en-US" sz="1600" kern="0" dirty="0">
                <a:sym typeface="Wingdings" panose="05000000000000000000" pitchFamily="2" charset="2"/>
              </a:rPr>
              <a:t>치은두께가 얇을 경우 </a:t>
            </a:r>
            <a:r>
              <a:rPr lang="en-US" altLang="ko-KR" sz="1600" b="1" u="sng" kern="0" dirty="0">
                <a:sym typeface="Wingdings" panose="05000000000000000000" pitchFamily="2" charset="2"/>
              </a:rPr>
              <a:t>initial drilling</a:t>
            </a:r>
            <a:r>
              <a:rPr lang="ko-KR" altLang="en-US" sz="1600" b="1" u="sng" kern="0" dirty="0">
                <a:sym typeface="Wingdings" panose="05000000000000000000" pitchFamily="2" charset="2"/>
              </a:rPr>
              <a:t>부터 밀림</a:t>
            </a:r>
            <a:r>
              <a:rPr lang="ko-KR" altLang="en-US" sz="1600" u="sng" kern="0" dirty="0">
                <a:sym typeface="Wingdings" panose="05000000000000000000" pitchFamily="2" charset="2"/>
              </a:rPr>
              <a:t>발생</a:t>
            </a:r>
            <a:endParaRPr lang="en-US" altLang="ko-KR" sz="1600" u="sng" kern="0" dirty="0">
              <a:sym typeface="Wingdings" panose="05000000000000000000" pitchFamily="2" charset="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kern="0" dirty="0">
                <a:sym typeface="Wingdings" panose="05000000000000000000" pitchFamily="2" charset="2"/>
              </a:rPr>
              <a:t>(</a:t>
            </a:r>
            <a:r>
              <a:rPr lang="ko-KR" altLang="en-US" sz="1600" kern="0" dirty="0">
                <a:sym typeface="Wingdings" panose="05000000000000000000" pitchFamily="2" charset="2"/>
              </a:rPr>
              <a:t>나비효과</a:t>
            </a:r>
            <a:r>
              <a:rPr lang="en-US" altLang="ko-KR" sz="1600" kern="0" dirty="0">
                <a:sym typeface="Wingdings" panose="05000000000000000000" pitchFamily="2" charset="2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u="sng" kern="0" dirty="0">
                <a:sym typeface="Wingdings" panose="05000000000000000000" pitchFamily="2" charset="2"/>
              </a:rPr>
              <a:t></a:t>
            </a:r>
            <a:r>
              <a:rPr lang="ko-KR" altLang="en-US" sz="1600" u="sng" kern="0" dirty="0" err="1">
                <a:sym typeface="Wingdings" panose="05000000000000000000" pitchFamily="2" charset="2"/>
              </a:rPr>
              <a:t>발치와측으로</a:t>
            </a:r>
            <a:r>
              <a:rPr lang="ko-KR" altLang="en-US" sz="1600" u="sng" kern="0" dirty="0">
                <a:sym typeface="Wingdings" panose="05000000000000000000" pitchFamily="2" charset="2"/>
              </a:rPr>
              <a:t> 골질 단단할 경우 </a:t>
            </a:r>
            <a:r>
              <a:rPr lang="ko-KR" altLang="en-US" sz="1600" u="sng" kern="0" dirty="0" err="1">
                <a:sym typeface="Wingdings" panose="05000000000000000000" pitchFamily="2" charset="2"/>
              </a:rPr>
              <a:t>와쪽으로</a:t>
            </a:r>
            <a:r>
              <a:rPr lang="ko-KR" altLang="en-US" sz="1600" u="sng" kern="0" dirty="0">
                <a:sym typeface="Wingdings" panose="05000000000000000000" pitchFamily="2" charset="2"/>
              </a:rPr>
              <a:t> 밀림현상 발생</a:t>
            </a:r>
            <a:endParaRPr lang="en-US" altLang="ko-KR" sz="1600" u="sng" kern="0" dirty="0">
              <a:sym typeface="Wingdings" panose="05000000000000000000" pitchFamily="2" charset="2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ko-KR" sz="1600" b="1" kern="0" dirty="0"/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b="1" kern="0" dirty="0"/>
              <a:t>2. </a:t>
            </a:r>
            <a:r>
              <a:rPr lang="ko-KR" altLang="en-US" sz="1600" b="1" kern="0" dirty="0"/>
              <a:t>대응</a:t>
            </a:r>
            <a:endParaRPr lang="en-US" altLang="ko-KR" sz="1600" b="1" kern="0" dirty="0"/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b="1" kern="0" dirty="0">
                <a:sym typeface="Wingdings" panose="05000000000000000000" pitchFamily="2" charset="2"/>
              </a:rPr>
              <a:t></a:t>
            </a:r>
            <a:r>
              <a:rPr lang="en-US" altLang="ko-KR" sz="1600" b="1" u="sng" kern="0" dirty="0">
                <a:solidFill>
                  <a:srgbClr val="FF0000"/>
                </a:solidFill>
                <a:sym typeface="Wingdings" panose="05000000000000000000" pitchFamily="2" charset="2"/>
              </a:rPr>
              <a:t>GD2304</a:t>
            </a:r>
            <a:r>
              <a:rPr lang="en-US" altLang="ko-KR" sz="1600" kern="0" dirty="0">
                <a:sym typeface="Wingdings" panose="05000000000000000000" pitchFamily="2" charset="2"/>
              </a:rPr>
              <a:t>(kit</a:t>
            </a:r>
            <a:r>
              <a:rPr lang="ko-KR" altLang="en-US" sz="1600" kern="0" dirty="0">
                <a:sym typeface="Wingdings" panose="05000000000000000000" pitchFamily="2" charset="2"/>
              </a:rPr>
              <a:t>내에 </a:t>
            </a:r>
            <a:r>
              <a:rPr lang="ko-KR" altLang="en-US" sz="1600" kern="0" dirty="0">
                <a:sym typeface="Wingdings" panose="05000000000000000000" pitchFamily="2" charset="2"/>
              </a:rPr>
              <a:t>없음</a:t>
            </a:r>
            <a:r>
              <a:rPr lang="en-US" altLang="ko-KR" sz="1600" kern="0" dirty="0">
                <a:sym typeface="Wingdings" panose="05000000000000000000" pitchFamily="2" charset="2"/>
              </a:rPr>
              <a:t>,</a:t>
            </a:r>
            <a:r>
              <a:rPr lang="ko-KR" altLang="en-US" sz="1600" kern="0" dirty="0" err="1">
                <a:sym typeface="Wingdings" panose="05000000000000000000" pitchFamily="2" charset="2"/>
              </a:rPr>
              <a:t>밀링센터에요청</a:t>
            </a:r>
            <a:r>
              <a:rPr lang="en-US" altLang="ko-KR" sz="1600" kern="0" dirty="0">
                <a:sym typeface="Wingdings" panose="05000000000000000000" pitchFamily="2" charset="2"/>
              </a:rPr>
              <a:t>), </a:t>
            </a:r>
            <a:r>
              <a:rPr lang="ko-KR" altLang="en-US" sz="1600" b="1" u="sng" kern="0" dirty="0" err="1">
                <a:solidFill>
                  <a:srgbClr val="FF0000"/>
                </a:solidFill>
                <a:sym typeface="Wingdings" panose="05000000000000000000" pitchFamily="2" charset="2"/>
              </a:rPr>
              <a:t>린데만드릴</a:t>
            </a:r>
            <a:r>
              <a:rPr lang="en-US" altLang="ko-KR" sz="1600" b="1" u="sng" kern="0" dirty="0">
                <a:solidFill>
                  <a:srgbClr val="FF0000"/>
                </a:solidFill>
                <a:sym typeface="Wingdings" panose="05000000000000000000" pitchFamily="2" charset="2"/>
              </a:rPr>
              <a:t>(kit)</a:t>
            </a:r>
            <a:r>
              <a:rPr lang="ko-KR" altLang="en-US" sz="1600" b="1" u="sng" kern="0" dirty="0">
                <a:solidFill>
                  <a:srgbClr val="FF0000"/>
                </a:solidFill>
                <a:sym typeface="Wingdings" panose="05000000000000000000" pitchFamily="2" charset="2"/>
              </a:rPr>
              <a:t>추천</a:t>
            </a:r>
            <a:r>
              <a:rPr lang="ko-KR" altLang="en-US" sz="1600" b="1" kern="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endParaRPr lang="en-US" altLang="ko-KR" sz="1600" b="1" kern="0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b="1" kern="0" dirty="0">
                <a:sym typeface="Wingdings" panose="05000000000000000000" pitchFamily="2" charset="2"/>
              </a:rPr>
              <a:t></a:t>
            </a:r>
            <a:r>
              <a:rPr lang="ko-KR" altLang="en-US" sz="1600" b="1" kern="0" dirty="0">
                <a:sym typeface="Wingdings" panose="05000000000000000000" pitchFamily="2" charset="2"/>
              </a:rPr>
              <a:t>지점별 </a:t>
            </a:r>
            <a:r>
              <a:rPr lang="ko-KR" altLang="en-US" sz="1600" b="1" u="sng" kern="0" dirty="0">
                <a:solidFill>
                  <a:srgbClr val="FF0000"/>
                </a:solidFill>
                <a:sym typeface="Wingdings" panose="05000000000000000000" pitchFamily="2" charset="2"/>
              </a:rPr>
              <a:t>대여키트 </a:t>
            </a:r>
            <a:r>
              <a:rPr lang="ko-KR" altLang="en-US" sz="1600" b="1" u="sng" kern="0" dirty="0">
                <a:sym typeface="Wingdings" panose="05000000000000000000" pitchFamily="2" charset="2"/>
              </a:rPr>
              <a:t>내</a:t>
            </a:r>
            <a:r>
              <a:rPr lang="ko-KR" altLang="en-US" sz="1600" b="1" u="sng" kern="0" dirty="0">
                <a:solidFill>
                  <a:srgbClr val="FF0000"/>
                </a:solidFill>
                <a:sym typeface="Wingdings" panose="05000000000000000000" pitchFamily="2" charset="2"/>
              </a:rPr>
              <a:t> 노후 </a:t>
            </a:r>
            <a:r>
              <a:rPr lang="ko-KR" altLang="en-US" sz="1600" b="1" u="sng" kern="0" dirty="0" err="1">
                <a:solidFill>
                  <a:srgbClr val="FF0000"/>
                </a:solidFill>
                <a:sym typeface="Wingdings" panose="05000000000000000000" pitchFamily="2" charset="2"/>
              </a:rPr>
              <a:t>드릴교체</a:t>
            </a:r>
            <a:r>
              <a:rPr lang="ko-KR" altLang="en-US" sz="1600" b="1" u="sng" kern="0" dirty="0">
                <a:solidFill>
                  <a:srgbClr val="FF0000"/>
                </a:solidFill>
                <a:sym typeface="Wingdings" panose="05000000000000000000" pitchFamily="2" charset="2"/>
              </a:rPr>
              <a:t> 요청</a:t>
            </a:r>
            <a:endParaRPr lang="en-US" altLang="ko-KR" sz="1600" b="1" u="sng" kern="0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ko-KR" sz="1600" b="1" kern="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53318" r="-4026" b="5664"/>
          <a:stretch/>
        </p:blipFill>
        <p:spPr>
          <a:xfrm>
            <a:off x="6067421" y="2421852"/>
            <a:ext cx="2609895" cy="2102022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2709" y="-61981"/>
            <a:ext cx="2170364" cy="2462997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4"/>
          <a:srcRect t="-45967" r="12399" b="1"/>
          <a:stretch/>
        </p:blipFill>
        <p:spPr>
          <a:xfrm>
            <a:off x="6067421" y="3712602"/>
            <a:ext cx="2416391" cy="3145398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7910" y="4702220"/>
            <a:ext cx="3686116" cy="2213702"/>
          </a:xfrm>
          <a:prstGeom prst="rect">
            <a:avLst/>
          </a:prstGeom>
        </p:spPr>
      </p:pic>
      <p:sp>
        <p:nvSpPr>
          <p:cNvPr id="28" name="타원 27"/>
          <p:cNvSpPr/>
          <p:nvPr/>
        </p:nvSpPr>
        <p:spPr bwMode="auto">
          <a:xfrm>
            <a:off x="9304539" y="5193991"/>
            <a:ext cx="90" cy="34623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defTabSz="914446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6"/>
          <a:srcRect l="49111" t="22905" b="29128"/>
          <a:stretch/>
        </p:blipFill>
        <p:spPr>
          <a:xfrm>
            <a:off x="8477910" y="2421852"/>
            <a:ext cx="3207799" cy="2102022"/>
          </a:xfrm>
          <a:prstGeom prst="rect">
            <a:avLst/>
          </a:prstGeom>
        </p:spPr>
      </p:pic>
      <p:sp>
        <p:nvSpPr>
          <p:cNvPr id="11" name="타원 10"/>
          <p:cNvSpPr/>
          <p:nvPr/>
        </p:nvSpPr>
        <p:spPr bwMode="auto">
          <a:xfrm rot="20256102">
            <a:off x="9873275" y="3092748"/>
            <a:ext cx="898383" cy="346234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defTabSz="914446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7817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</Words>
  <Application>Microsoft Office PowerPoint</Application>
  <PresentationFormat>와이드스크린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Wingdings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2024-12-19T00:09:26Z</dcterms:created>
  <dcterms:modified xsi:type="dcterms:W3CDTF">2024-12-19T00:09:36Z</dcterms:modified>
</cp:coreProperties>
</file>