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haansoftxlsx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322" r:id="rId2"/>
    <p:sldId id="355" r:id="rId3"/>
    <p:sldId id="294" r:id="rId4"/>
    <p:sldId id="448" r:id="rId5"/>
    <p:sldId id="447" r:id="rId6"/>
    <p:sldId id="403" r:id="rId7"/>
    <p:sldId id="408" r:id="rId8"/>
    <p:sldId id="409" r:id="rId9"/>
    <p:sldId id="462" r:id="rId10"/>
    <p:sldId id="438" r:id="rId11"/>
    <p:sldId id="439" r:id="rId12"/>
    <p:sldId id="457" r:id="rId13"/>
    <p:sldId id="442" r:id="rId14"/>
    <p:sldId id="413" r:id="rId15"/>
    <p:sldId id="436" r:id="rId16"/>
    <p:sldId id="456" r:id="rId17"/>
    <p:sldId id="458" r:id="rId18"/>
    <p:sldId id="461" r:id="rId19"/>
    <p:sldId id="454" r:id="rId20"/>
    <p:sldId id="419" r:id="rId21"/>
    <p:sldId id="416" r:id="rId22"/>
    <p:sldId id="450" r:id="rId23"/>
    <p:sldId id="445" r:id="rId24"/>
    <p:sldId id="449" r:id="rId25"/>
    <p:sldId id="459" r:id="rId26"/>
    <p:sldId id="446" r:id="rId27"/>
  </p:sldIdLst>
  <p:sldSz cx="10693400" cy="7561263"/>
  <p:notesSz cx="6797675" cy="9926638"/>
  <p:embeddedFontLst>
    <p:embeddedFont>
      <p:font typeface="나눔고딕 Light" pitchFamily="50" charset="-127"/>
      <p:regular r:id="rId30"/>
    </p:embeddedFont>
    <p:embeddedFont>
      <p:font typeface="나눔고딕" pitchFamily="50" charset="-127"/>
      <p:regular r:id="rId31"/>
      <p:bold r:id="rId32"/>
    </p:embeddedFont>
    <p:embeddedFont>
      <p:font typeface="맑은 고딕" pitchFamily="50" charset="-127"/>
      <p:regular r:id="rId33"/>
      <p:bold r:id="rId34"/>
    </p:embeddedFont>
    <p:embeddedFont>
      <p:font typeface="나눔스퀘어 ExtraBold" pitchFamily="50" charset="-127"/>
      <p:bold r:id="rId35"/>
    </p:embeddedFont>
    <p:embeddedFont>
      <p:font typeface="나눔스퀘어라운드 ExtraBold" pitchFamily="50" charset="-127"/>
      <p:bold r:id="rId36"/>
    </p:embeddedFont>
    <p:embeddedFont>
      <p:font typeface="Goudy Old Style" pitchFamily="18" charset="0"/>
      <p:regular r:id="rId37"/>
      <p:bold r:id="rId38"/>
      <p:italic r:id="rId39"/>
    </p:embeddedFont>
    <p:embeddedFont>
      <p:font typeface="나눔스퀘어" pitchFamily="50" charset="-127"/>
      <p:regular r:id="rId40"/>
    </p:embeddedFont>
    <p:embeddedFont>
      <p:font typeface="나눔바른고딕" pitchFamily="50" charset="-127"/>
      <p:regular r:id="rId41"/>
      <p:bold r:id="rId42"/>
    </p:embeddedFont>
    <p:embeddedFont>
      <p:font typeface="나눔고딕 ExtraBold" pitchFamily="50" charset="-127"/>
      <p:bold r:id="rId43"/>
    </p:embeddedFont>
  </p:embeddedFontLst>
  <p:defaultTextStyle>
    <a:defPPr>
      <a:defRPr lang="ko-KR"/>
    </a:defPPr>
    <a:lvl1pPr algn="l" defTabSz="995363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96888" indent="-39688" algn="l" defTabSz="995363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95363" indent="-80963" algn="l" defTabSz="995363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492250" indent="-120650" algn="l" defTabSz="995363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990725" indent="-161925" algn="l" defTabSz="995363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sz="20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4F8C"/>
    <a:srgbClr val="E1E6EB"/>
    <a:srgbClr val="4FC9D9"/>
    <a:srgbClr val="779FEF"/>
    <a:srgbClr val="D2D4E4"/>
    <a:srgbClr val="D4DBE2"/>
    <a:srgbClr val="5F7723"/>
    <a:srgbClr val="758E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30" autoAdjust="0"/>
    <p:restoredTop sz="94676" autoAdjust="0"/>
  </p:normalViewPr>
  <p:slideViewPr>
    <p:cSldViewPr>
      <p:cViewPr>
        <p:scale>
          <a:sx n="90" d="100"/>
          <a:sy n="90" d="100"/>
        </p:scale>
        <p:origin x="-2262" y="-162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87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pPr>
              <a:solidFill>
                <a:schemeClr val="bg2"/>
              </a:solidFill>
              <a:ln>
                <a:solidFill>
                  <a:schemeClr val="accent2"/>
                </a:solidFill>
              </a:ln>
            </c:spPr>
          </c:marker>
          <c:cat>
            <c:strRef>
              <c:f>Sheet1!$A$2:$A$5</c:f>
              <c:strCach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2021(상반기)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</c:v>
                </c:pt>
                <c:pt idx="1">
                  <c:v>37</c:v>
                </c:pt>
                <c:pt idx="2">
                  <c:v>70</c:v>
                </c:pt>
                <c:pt idx="3">
                  <c:v>50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893184"/>
        <c:axId val="146740736"/>
      </c:lineChart>
      <c:catAx>
        <c:axId val="52893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46740736"/>
        <c:crosses val="autoZero"/>
        <c:auto val="1"/>
        <c:lblAlgn val="ctr"/>
        <c:lblOffset val="100"/>
        <c:noMultiLvlLbl val="0"/>
      </c:catAx>
      <c:valAx>
        <c:axId val="14674073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5289318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ln>
            <a:solidFill>
              <a:schemeClr val="tx2">
                <a:lumMod val="60000"/>
                <a:lumOff val="40000"/>
              </a:schemeClr>
            </a:solidFill>
          </a:ln>
        </c:spPr>
      </c:dTable>
      <c:spPr>
        <a:ln w="107950">
          <a:solidFill>
            <a:schemeClr val="accent1"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0827" tIns="45414" rIns="90827" bIns="45414" rtlCol="0"/>
          <a:lstStyle>
            <a:lvl1pPr algn="l" defTabSz="989019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0827" tIns="45414" rIns="90827" bIns="45414" rtlCol="0"/>
          <a:lstStyle>
            <a:lvl1pPr algn="r" defTabSz="989019" eaLnBrk="1" fontAlgn="auto" latinLnBrk="1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7E549B46-F165-45EF-B2F8-C810F65A28D6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0827" tIns="45414" rIns="90827" bIns="45414" rtlCol="0" anchor="b"/>
          <a:lstStyle>
            <a:lvl1pPr algn="l" defTabSz="989019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wrap="square" lIns="90827" tIns="45414" rIns="90827" bIns="45414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fld id="{77CBA1B3-5519-4F0B-8AF3-4D0D84ED4A2A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88800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0827" tIns="45414" rIns="90827" bIns="45414" rtlCol="0"/>
          <a:lstStyle>
            <a:lvl1pPr algn="l" defTabSz="989019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0827" tIns="45414" rIns="90827" bIns="45414" rtlCol="0"/>
          <a:lstStyle>
            <a:lvl1pPr algn="r" defTabSz="989019" eaLnBrk="1" fontAlgn="auto" latinLnBrk="1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E34D26F-DEE2-43EA-9F70-20D52A91416B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8350" y="744538"/>
            <a:ext cx="526256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27" tIns="45414" rIns="90827" bIns="45414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0827" tIns="45414" rIns="90827" bIns="45414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0827" tIns="45414" rIns="90827" bIns="45414" rtlCol="0" anchor="b"/>
          <a:lstStyle>
            <a:lvl1pPr algn="l" defTabSz="989019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wrap="square" lIns="90827" tIns="45414" rIns="90827" bIns="45414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fld id="{5B1326FD-7758-4E25-9576-B265B3640FC8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8697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95363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6888" algn="l" defTabSz="995363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95363" algn="l" defTabSz="995363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92250" algn="l" defTabSz="995363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90725" algn="l" defTabSz="995363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024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60EECAC-F355-4DF2-84A7-D3E68BF2DD64}" type="slidenum">
              <a:rPr lang="ko-KR" altLang="en-US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301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CAF517D-5683-42BE-832C-1F2AA54B74E7}" type="slidenum">
              <a:rPr lang="ko-KR" altLang="en-US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899" y="4140761"/>
            <a:ext cx="7531664" cy="432138"/>
          </a:xfrm>
        </p:spPr>
        <p:txBody>
          <a:bodyPr rtlCol="0">
            <a:noAutofit/>
          </a:bodyPr>
          <a:lstStyle>
            <a:lvl1pPr marL="0" indent="0" algn="ctr" defTabSz="99569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2000" b="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97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1602284" y="2340471"/>
            <a:ext cx="7542732" cy="1728192"/>
          </a:xfrm>
        </p:spPr>
        <p:txBody>
          <a:bodyPr rtlCol="0" anchor="t">
            <a:noAutofit/>
          </a:bodyPr>
          <a:lstStyle>
            <a:lvl1pPr marL="0" indent="0" algn="ctr" defTabSz="99569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5000" b="1" kern="1200" dirty="0">
                <a:solidFill>
                  <a:srgbClr val="3C4F8C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ABF5B-B18A-4CD9-884B-F113AE375346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E8F62-0BE8-44E4-8E7A-858EAB9F2F38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FE7BB-DF81-4484-B094-146004D00E58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6462E-E68A-4117-B541-44F8E5180A19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99395" y="2907319"/>
            <a:ext cx="9089390" cy="1501751"/>
          </a:xfrm>
        </p:spPr>
        <p:txBody>
          <a:bodyPr/>
          <a:lstStyle>
            <a:lvl1pPr algn="ctr">
              <a:defRPr sz="4400" b="0" cap="all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1E75F-E89A-405E-A24A-EC568BB0B602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90B1C-CCAB-4987-A8DE-CA5E7FDC9546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6"/>
          <p:cNvSpPr>
            <a:spLocks noChangeArrowheads="1"/>
          </p:cNvSpPr>
          <p:nvPr userDrawn="1"/>
        </p:nvSpPr>
        <p:spPr bwMode="auto">
          <a:xfrm>
            <a:off x="5965825" y="50800"/>
            <a:ext cx="46085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/>
          <a:lstStyle/>
          <a:p>
            <a:pPr algn="r" eaLnBrk="1" latinLnBrk="1" hangingPunct="1">
              <a:spcBef>
                <a:spcPct val="20000"/>
              </a:spcBef>
            </a:pPr>
            <a:r>
              <a:rPr lang="en-US" altLang="ko-KR" sz="1200" b="1">
                <a:solidFill>
                  <a:srgbClr val="595959"/>
                </a:solidFill>
              </a:rPr>
              <a:t>YESFORM POWERPOINT BUSINESS PLAN TEMPLATE</a:t>
            </a:r>
          </a:p>
          <a:p>
            <a:pPr algn="r" eaLnBrk="1" latinLnBrk="1" hangingPunct="1">
              <a:spcBef>
                <a:spcPct val="20000"/>
              </a:spcBef>
            </a:pPr>
            <a:r>
              <a:rPr lang="ko-KR" altLang="en-US" sz="1200" b="1">
                <a:solidFill>
                  <a:srgbClr val="595959"/>
                </a:solidFill>
              </a:rPr>
              <a:t>회사소개용 사업계획서</a:t>
            </a:r>
            <a:endParaRPr lang="en-US" altLang="ko-KR" sz="1200" b="1">
              <a:solidFill>
                <a:srgbClr val="595959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888" y="108223"/>
            <a:ext cx="8505145" cy="848436"/>
          </a:xfrm>
        </p:spPr>
        <p:txBody>
          <a:bodyPr rtlCol="0">
            <a:normAutofit/>
          </a:bodyPr>
          <a:lstStyle>
            <a:lvl1pPr algn="l" defTabSz="995690" rtl="0" eaLnBrk="1" latinLnBrk="1" hangingPunct="1">
              <a:spcBef>
                <a:spcPct val="0"/>
              </a:spcBef>
              <a:buNone/>
              <a:defRPr lang="ko-KR" altLang="en-US" sz="2000" b="1" kern="1200" dirty="0">
                <a:solidFill>
                  <a:srgbClr val="3C4F8C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3C159-81F0-43AB-A607-AF5FC61E0A5E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5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009CC5-3A3F-4220-8F5E-0DDC5ECBA890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818308" y="2412479"/>
            <a:ext cx="7344816" cy="1119805"/>
          </a:xfrm>
        </p:spPr>
        <p:txBody>
          <a:bodyPr rtlCol="0" anchor="t">
            <a:noAutofit/>
          </a:bodyPr>
          <a:lstStyle>
            <a:lvl1pPr marL="0" indent="0" algn="ctr" defTabSz="99569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7200" b="1" kern="1200" dirty="0">
                <a:solidFill>
                  <a:srgbClr val="36326C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B867D-A721-41A8-9A82-49159607AA21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31EA0-4D20-4462-AE81-E7FF0FF9CF9E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534988" y="20638"/>
            <a:ext cx="9623425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534988" y="1171575"/>
            <a:ext cx="9623425" cy="582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988" y="7088188"/>
            <a:ext cx="2495550" cy="322262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 defTabSz="995690" eaLnBrk="1" fontAlgn="auto" latinLnBrk="1" hangingPunct="1">
              <a:spcBef>
                <a:spcPts val="0"/>
              </a:spcBef>
              <a:spcAft>
                <a:spcPts val="0"/>
              </a:spcAft>
              <a:defRPr sz="13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57EECB9-A60F-4F69-8C4E-0A91730ADB6A}" type="datetimeFigureOut">
              <a:rPr lang="ko-KR" altLang="en-US"/>
              <a:pPr>
                <a:defRPr/>
              </a:pPr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2838" y="7088188"/>
            <a:ext cx="3387725" cy="322262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 defTabSz="995690" eaLnBrk="1" fontAlgn="auto" latinLnBrk="1" hangingPunct="1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2863" y="7088188"/>
            <a:ext cx="2495550" cy="322262"/>
          </a:xfrm>
          <a:prstGeom prst="rect">
            <a:avLst/>
          </a:prstGeom>
        </p:spPr>
        <p:txBody>
          <a:bodyPr vert="horz" wrap="square" lIns="99569" tIns="49785" rIns="99569" bIns="49785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300">
                <a:solidFill>
                  <a:srgbClr val="898989"/>
                </a:solidFill>
              </a:defRPr>
            </a:lvl1pPr>
          </a:lstStyle>
          <a:p>
            <a:fld id="{AEB4D552-4A74-4CEB-BF35-56A166226FC0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</p:sldLayoutIdLst>
  <p:txStyles>
    <p:titleStyle>
      <a:lvl1pPr algn="l" defTabSz="995363" rtl="0" fontAlgn="base" latinLnBrk="1">
        <a:spcBef>
          <a:spcPct val="0"/>
        </a:spcBef>
        <a:spcAft>
          <a:spcPct val="0"/>
        </a:spcAft>
        <a:defRPr lang="ko-KR" altLang="en-US" sz="3800" kern="1200">
          <a:solidFill>
            <a:srgbClr val="000000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l" defTabSz="995363" rtl="0" fontAlgn="base" latinLnBrk="1">
        <a:spcBef>
          <a:spcPct val="0"/>
        </a:spcBef>
        <a:spcAft>
          <a:spcPct val="0"/>
        </a:spcAft>
        <a:defRPr sz="3800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73063" indent="-373063" algn="l" defTabSz="995363" rtl="0" fontAlgn="base" latinLnBrk="1">
        <a:spcBef>
          <a:spcPct val="20000"/>
        </a:spcBef>
        <a:spcAft>
          <a:spcPct val="0"/>
        </a:spcAft>
        <a:buFont typeface="Arial" pitchFamily="34" charset="0"/>
        <a:buChar char="•"/>
        <a:defRPr lang="ko-KR" altLang="en-US" sz="27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808038" indent="-311150" algn="l" defTabSz="995363" rtl="0" fontAlgn="base" latinLnBrk="1">
        <a:spcBef>
          <a:spcPct val="20000"/>
        </a:spcBef>
        <a:spcAft>
          <a:spcPct val="0"/>
        </a:spcAft>
        <a:buFont typeface="Arial" pitchFamily="34" charset="0"/>
        <a:buChar char="–"/>
        <a:defRPr lang="ko-KR" altLang="en-US" sz="20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2pPr>
      <a:lvl3pPr marL="1244600" indent="-247650" algn="l" defTabSz="995363" rtl="0" fontAlgn="base" latinLnBrk="1">
        <a:spcBef>
          <a:spcPct val="20000"/>
        </a:spcBef>
        <a:spcAft>
          <a:spcPct val="0"/>
        </a:spcAft>
        <a:buFont typeface="Arial" pitchFamily="34" charset="0"/>
        <a:buChar char="•"/>
        <a:defRPr lang="ko-KR" altLang="en-US" sz="20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3pPr>
      <a:lvl4pPr marL="1741488" indent="-247650" algn="l" defTabSz="995363" rtl="0" fontAlgn="base" latinLnBrk="1">
        <a:spcBef>
          <a:spcPct val="20000"/>
        </a:spcBef>
        <a:spcAft>
          <a:spcPct val="0"/>
        </a:spcAft>
        <a:buFont typeface="Arial" pitchFamily="34" charset="0"/>
        <a:buChar char="–"/>
        <a:defRPr lang="ko-KR" altLang="en-US" sz="20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4pPr>
      <a:lvl5pPr marL="2239963" indent="-247650" algn="l" defTabSz="995363" rtl="0" fontAlgn="base" latinLnBrk="1">
        <a:spcBef>
          <a:spcPct val="20000"/>
        </a:spcBef>
        <a:spcAft>
          <a:spcPct val="0"/>
        </a:spcAft>
        <a:buFont typeface="Arial" pitchFamily="34" charset="0"/>
        <a:buChar char="»"/>
        <a:defRPr lang="ko-KR" altLang="en-US" sz="20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5pPr>
      <a:lvl6pPr marL="2738148" indent="-248923" algn="l" defTabSz="995690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701" y="4476278"/>
            <a:ext cx="476250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364" y="2268463"/>
            <a:ext cx="3305175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G:\사업계획서템플릿\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7044" y="4252649"/>
            <a:ext cx="6492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3" descr="G:\사업계획서템플릿\4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5124" y="1640582"/>
            <a:ext cx="6492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" descr="G:\사업계획서템플릿\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0525" y="3124150"/>
            <a:ext cx="6492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653868" y="3218765"/>
            <a:ext cx="48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en-US" altLang="ko-KR" b="1" dirty="0">
                <a:solidFill>
                  <a:schemeClr val="bg1"/>
                </a:solidFill>
              </a:rPr>
              <a:t>01</a:t>
            </a:r>
            <a:endParaRPr lang="ko-KR" altLang="ko-KR" b="1" dirty="0">
              <a:solidFill>
                <a:schemeClr val="bg1"/>
              </a:solidFill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2398712" y="3280261"/>
            <a:ext cx="107753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95690" eaLnBrk="1" fontAlgn="auto" latinLnBrk="1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회사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개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요</a:t>
            </a:r>
          </a:p>
        </p:txBody>
      </p:sp>
      <p:sp>
        <p:nvSpPr>
          <p:cNvPr id="11271" name="Text Box 4"/>
          <p:cNvSpPr txBox="1">
            <a:spLocks noChangeArrowheads="1"/>
          </p:cNvSpPr>
          <p:nvPr/>
        </p:nvSpPr>
        <p:spPr bwMode="auto">
          <a:xfrm>
            <a:off x="5908467" y="1757164"/>
            <a:ext cx="48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en-US" altLang="ko-KR" b="1" dirty="0">
                <a:solidFill>
                  <a:schemeClr val="bg1"/>
                </a:solidFill>
              </a:rPr>
              <a:t>02</a:t>
            </a:r>
            <a:endParaRPr lang="ko-KR" altLang="ko-KR" b="1" dirty="0">
              <a:solidFill>
                <a:schemeClr val="bg1"/>
              </a:solidFill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6759565" y="1819077"/>
            <a:ext cx="20431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95690" eaLnBrk="1" fontAlgn="auto" latinLnBrk="1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제품 및 기술의 개요</a:t>
            </a:r>
          </a:p>
        </p:txBody>
      </p:sp>
      <p:sp>
        <p:nvSpPr>
          <p:cNvPr id="41" name="Text Box 9"/>
          <p:cNvSpPr txBox="1">
            <a:spLocks noChangeArrowheads="1"/>
          </p:cNvSpPr>
          <p:nvPr/>
        </p:nvSpPr>
        <p:spPr bwMode="auto">
          <a:xfrm>
            <a:off x="6797023" y="2278799"/>
            <a:ext cx="233521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 defTabSz="995690" eaLnBrk="1" latin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kumimoji="1"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제품의 개요</a:t>
            </a:r>
          </a:p>
          <a:p>
            <a:pPr marL="228600" indent="-228600" defTabSz="995690" eaLnBrk="1" latin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kumimoji="1"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규격 및 사양</a:t>
            </a:r>
          </a:p>
          <a:p>
            <a:pPr marL="228600" indent="-228600" defTabSz="995690" eaLnBrk="1" latin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kumimoji="1"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장비 </a:t>
            </a:r>
            <a:r>
              <a:rPr kumimoji="1"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및 </a:t>
            </a:r>
            <a:r>
              <a:rPr kumimoji="1"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기술성</a:t>
            </a:r>
            <a:endParaRPr kumimoji="1"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marL="228600" indent="-228600" defTabSz="995690" eaLnBrk="1" latin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kumimoji="1"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설비 내역 및 현황</a:t>
            </a:r>
            <a:endParaRPr kumimoji="1"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46" name="Line 18"/>
          <p:cNvSpPr>
            <a:spLocks noChangeShapeType="1"/>
          </p:cNvSpPr>
          <p:nvPr/>
        </p:nvSpPr>
        <p:spPr bwMode="auto">
          <a:xfrm>
            <a:off x="5345113" y="1081088"/>
            <a:ext cx="0" cy="5399087"/>
          </a:xfrm>
          <a:prstGeom prst="line">
            <a:avLst/>
          </a:prstGeom>
          <a:noFill/>
          <a:ln w="6350">
            <a:solidFill>
              <a:schemeClr val="bg1">
                <a:lumMod val="75000"/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9569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880387" y="4376474"/>
            <a:ext cx="4828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en-US" altLang="ko-KR" b="1" dirty="0" smtClean="0">
                <a:solidFill>
                  <a:schemeClr val="bg1"/>
                </a:solidFill>
              </a:rPr>
              <a:t>03</a:t>
            </a:r>
            <a:endParaRPr lang="ko-KR" altLang="ko-KR" b="1" dirty="0">
              <a:solidFill>
                <a:schemeClr val="bg1"/>
              </a:solidFill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6887090" y="4266131"/>
            <a:ext cx="107753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9569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사업 현황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9" name="Text Box 9"/>
          <p:cNvSpPr txBox="1">
            <a:spLocks noChangeArrowheads="1"/>
          </p:cNvSpPr>
          <p:nvPr/>
        </p:nvSpPr>
        <p:spPr bwMode="auto">
          <a:xfrm>
            <a:off x="6815270" y="4709070"/>
            <a:ext cx="233521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defTabSz="99569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주요거래처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marL="342900" indent="-342900" defTabSz="99569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매출 총 비교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marL="342900" indent="-342900" defTabSz="99569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제품생산도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marL="342900" indent="-342900" defTabSz="99569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사업 비전 목표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marL="228600" indent="-228600" defTabSz="995690" eaLnBrk="1" latinLnBrk="1" hangingPunct="1">
              <a:lnSpc>
                <a:spcPct val="200000"/>
              </a:lnSpc>
              <a:buFont typeface="+mj-lt"/>
              <a:buAutoNum type="arabicPeriod"/>
              <a:defRPr/>
            </a:pPr>
            <a:r>
              <a:rPr kumimoji="1"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 </a:t>
            </a:r>
            <a:r>
              <a:rPr kumimoji="1"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왜 협력해야 하는가</a:t>
            </a:r>
            <a:endParaRPr kumimoji="1"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0" name="제목 1"/>
          <p:cNvSpPr txBox="1">
            <a:spLocks/>
          </p:cNvSpPr>
          <p:nvPr/>
        </p:nvSpPr>
        <p:spPr>
          <a:xfrm>
            <a:off x="7801087" y="180231"/>
            <a:ext cx="2658181" cy="504056"/>
          </a:xfrm>
          <a:prstGeom prst="rect">
            <a:avLst/>
          </a:prstGeom>
        </p:spPr>
        <p:txBody>
          <a:bodyPr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endParaRPr lang="en-US" sz="1200" dirty="0"/>
          </a:p>
        </p:txBody>
      </p:sp>
      <p:sp>
        <p:nvSpPr>
          <p:cNvPr id="22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98712" y="3927576"/>
            <a:ext cx="144016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ko-KR" altLang="en-US" sz="1200" dirty="0" smtClean="0">
                <a:latin typeface="나눔바른고딕" pitchFamily="50" charset="-127"/>
                <a:ea typeface="나눔바른고딕" pitchFamily="50" charset="-127"/>
              </a:rPr>
              <a:t>인사말</a:t>
            </a:r>
            <a:endParaRPr lang="en-US" altLang="ko-KR" sz="1200" dirty="0" smtClean="0">
              <a:latin typeface="나눔바른고딕" pitchFamily="50" charset="-127"/>
              <a:ea typeface="나눔바른고딕" pitchFamily="50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altLang="ko-KR" sz="1200" dirty="0" smtClean="0">
              <a:latin typeface="나눔바른고딕" pitchFamily="50" charset="-127"/>
              <a:ea typeface="나눔바른고딕" pitchFamily="50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ko-KR" altLang="en-US" sz="1200" dirty="0" smtClean="0">
                <a:latin typeface="나눔바른고딕" pitchFamily="50" charset="-127"/>
                <a:ea typeface="나눔바른고딕" pitchFamily="50" charset="-127"/>
              </a:rPr>
              <a:t>조직도</a:t>
            </a:r>
            <a:endParaRPr lang="en-US" altLang="ko-KR" sz="1200" dirty="0" smtClean="0">
              <a:latin typeface="나눔바른고딕" pitchFamily="50" charset="-127"/>
              <a:ea typeface="나눔바른고딕" pitchFamily="50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altLang="ko-KR" sz="1200" dirty="0" smtClean="0">
              <a:latin typeface="나눔바른고딕" pitchFamily="50" charset="-127"/>
              <a:ea typeface="나눔바른고딕" pitchFamily="50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ko-KR" altLang="en-US" sz="1200" dirty="0" smtClean="0">
                <a:latin typeface="나눔바른고딕" pitchFamily="50" charset="-127"/>
                <a:ea typeface="나눔바른고딕" pitchFamily="50" charset="-127"/>
              </a:rPr>
              <a:t>개</a:t>
            </a:r>
            <a:r>
              <a:rPr lang="ko-KR" altLang="en-US" sz="1200" dirty="0">
                <a:latin typeface="나눔바른고딕" pitchFamily="50" charset="-127"/>
                <a:ea typeface="나눔바른고딕" pitchFamily="50" charset="-127"/>
              </a:rPr>
              <a:t>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그룹 8"/>
          <p:cNvGrpSpPr>
            <a:grpSpLocks/>
          </p:cNvGrpSpPr>
          <p:nvPr/>
        </p:nvGrpSpPr>
        <p:grpSpPr bwMode="auto">
          <a:xfrm>
            <a:off x="4050556" y="3348583"/>
            <a:ext cx="2240739" cy="630812"/>
            <a:chOff x="2234649" y="2238256"/>
            <a:chExt cx="2241492" cy="630942"/>
          </a:xfrm>
        </p:grpSpPr>
        <p:sp>
          <p:nvSpPr>
            <p:cNvPr id="13316" name="Text Box 4"/>
            <p:cNvSpPr txBox="1">
              <a:spLocks noChangeArrowheads="1"/>
            </p:cNvSpPr>
            <p:nvPr/>
          </p:nvSpPr>
          <p:spPr bwMode="auto">
            <a:xfrm>
              <a:off x="2234649" y="2238256"/>
              <a:ext cx="704039" cy="630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eaLnBrk="1" latinLnBrk="1" hangingPunct="1"/>
              <a:r>
                <a:rPr lang="en-US" altLang="ko-KR" sz="3500" b="1">
                  <a:solidFill>
                    <a:srgbClr val="3C4F8C"/>
                  </a:solidFill>
                </a:rPr>
                <a:t>01</a:t>
              </a:r>
              <a:endParaRPr lang="ko-KR" altLang="ko-KR" sz="3500" b="1">
                <a:solidFill>
                  <a:srgbClr val="3C4F8C"/>
                </a:solidFill>
              </a:endParaRPr>
            </a:p>
          </p:txBody>
        </p:sp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2950852" y="2348760"/>
              <a:ext cx="1525289" cy="4617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회사 </a:t>
              </a:r>
              <a:r>
                <a:rPr lang="ko-KR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개</a:t>
              </a:r>
              <a:r>
                <a:rPr lang="ko-KR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요</a:t>
              </a:r>
              <a:endParaRPr lang="en-US" altLang="ko-KR" sz="2400" b="1" dirty="0">
                <a:solidFill>
                  <a:srgbClr val="4D4D4D"/>
                </a:solidFill>
              </a:endParaRPr>
            </a:p>
          </p:txBody>
        </p:sp>
      </p:grpSp>
      <p:sp>
        <p:nvSpPr>
          <p:cNvPr id="6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242244" y="2183466"/>
            <a:ext cx="8496944" cy="43407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육각형 36"/>
          <p:cNvSpPr/>
          <p:nvPr/>
        </p:nvSpPr>
        <p:spPr bwMode="auto">
          <a:xfrm flipV="1">
            <a:off x="1242244" y="1380266"/>
            <a:ext cx="8496944" cy="803201"/>
          </a:xfrm>
          <a:prstGeom prst="rect">
            <a:avLst/>
          </a:prstGeom>
          <a:solidFill>
            <a:srgbClr val="3B56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38914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6" cy="849314"/>
          </a:xfrm>
        </p:spPr>
        <p:txBody>
          <a:bodyPr/>
          <a:lstStyle/>
          <a:p>
            <a:pPr defTabSz="995188"/>
            <a:r>
              <a:rPr lang="en-US" altLang="ko-KR" dirty="0" smtClean="0"/>
              <a:t>1-1-. </a:t>
            </a:r>
            <a:r>
              <a:rPr lang="ko-KR" altLang="en-US" dirty="0" smtClean="0"/>
              <a:t>인사</a:t>
            </a:r>
            <a:r>
              <a:rPr lang="ko-KR" altLang="en-US" dirty="0"/>
              <a:t>말</a:t>
            </a:r>
            <a:endParaRPr dirty="0" smtClean="0"/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836" y="108224"/>
            <a:ext cx="4032448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제목 1"/>
          <p:cNvSpPr txBox="1">
            <a:spLocks/>
          </p:cNvSpPr>
          <p:nvPr/>
        </p:nvSpPr>
        <p:spPr>
          <a:xfrm>
            <a:off x="7801089" y="421989"/>
            <a:ext cx="2658181" cy="504056"/>
          </a:xfrm>
          <a:prstGeom prst="rect">
            <a:avLst/>
          </a:prstGeom>
        </p:spPr>
        <p:txBody>
          <a:bodyPr lIns="91424" tIns="45712" rIns="91424" bIns="45712"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1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1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100" b="1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300" dirty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3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94356" y="1404070"/>
            <a:ext cx="6236003" cy="504753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4000" b="1" dirty="0" smtClean="0">
                <a:solidFill>
                  <a:schemeClr val="bg1"/>
                </a:solidFill>
                <a:latin typeface="+mn-ea"/>
              </a:rPr>
              <a:t>인사말</a:t>
            </a:r>
            <a:endParaRPr lang="en-US" altLang="ko-KR" sz="4000" b="1" dirty="0" smtClean="0">
              <a:solidFill>
                <a:schemeClr val="bg1"/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b="1" dirty="0"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b="1" dirty="0" smtClean="0"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400" b="1" dirty="0" smtClean="0">
                <a:latin typeface="Goudy Old Style" pitchFamily="18" charset="0"/>
              </a:rPr>
              <a:t>Luck is the residue of design.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b="1" dirty="0" smtClean="0"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운은 계획에서 비롯된다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무언가 이루려고 하는 뜻이 있으면 운도 따르면서 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사람은 반드시 성공하는 것을 비유 한 뜻이다 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즉 목표와 의지의 중요성을 가지고 힘차게 도약하는 마음입니다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목표를 세우고 다짐을 하는 것은 일이 아니나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이를 얼마나 견디고 참으면서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실천하는 것이야 말로 힘든 일이니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마음이 흔들리거나 중간에 포기 하지 않고 한다는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웨스테크의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마음과 다짐입니다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52" name="육각형 36"/>
          <p:cNvSpPr/>
          <p:nvPr/>
        </p:nvSpPr>
        <p:spPr bwMode="auto">
          <a:xfrm>
            <a:off x="950194" y="6228903"/>
            <a:ext cx="9077026" cy="590550"/>
          </a:xfrm>
          <a:custGeom>
            <a:avLst/>
            <a:gdLst/>
            <a:ahLst/>
            <a:cxnLst/>
            <a:rect l="l" t="t" r="r" b="b"/>
            <a:pathLst>
              <a:path w="3660466" h="262462">
                <a:moveTo>
                  <a:pt x="104716" y="0"/>
                </a:moveTo>
                <a:lnTo>
                  <a:pt x="104716" y="24290"/>
                </a:lnTo>
                <a:cubicBezTo>
                  <a:pt x="104716" y="75605"/>
                  <a:pt x="146315" y="117204"/>
                  <a:pt x="197630" y="117204"/>
                </a:cubicBezTo>
                <a:lnTo>
                  <a:pt x="3462837" y="117204"/>
                </a:lnTo>
                <a:cubicBezTo>
                  <a:pt x="3514152" y="117204"/>
                  <a:pt x="3555751" y="75605"/>
                  <a:pt x="3555751" y="24290"/>
                </a:cubicBezTo>
                <a:lnTo>
                  <a:pt x="3555751" y="1"/>
                </a:lnTo>
                <a:lnTo>
                  <a:pt x="3660466" y="117205"/>
                </a:lnTo>
                <a:lnTo>
                  <a:pt x="3530687" y="262462"/>
                </a:lnTo>
                <a:lnTo>
                  <a:pt x="3427792" y="262462"/>
                </a:lnTo>
                <a:cubicBezTo>
                  <a:pt x="3415693" y="226380"/>
                  <a:pt x="3381428" y="200799"/>
                  <a:pt x="3341187" y="200799"/>
                </a:cubicBezTo>
                <a:lnTo>
                  <a:pt x="319281" y="200799"/>
                </a:lnTo>
                <a:cubicBezTo>
                  <a:pt x="279041" y="200799"/>
                  <a:pt x="244775" y="226380"/>
                  <a:pt x="232676" y="262462"/>
                </a:cubicBezTo>
                <a:lnTo>
                  <a:pt x="129779" y="262462"/>
                </a:lnTo>
                <a:lnTo>
                  <a:pt x="0" y="117205"/>
                </a:lnTo>
                <a:close/>
              </a:path>
            </a:pathLst>
          </a:custGeom>
          <a:solidFill>
            <a:srgbClr val="3B56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04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6" cy="849314"/>
          </a:xfrm>
        </p:spPr>
        <p:txBody>
          <a:bodyPr/>
          <a:lstStyle/>
          <a:p>
            <a:pPr defTabSz="995188"/>
            <a:r>
              <a:rPr lang="en-US" altLang="ko-KR" dirty="0" smtClean="0"/>
              <a:t>1-2. </a:t>
            </a:r>
            <a:r>
              <a:rPr dirty="0" smtClean="0"/>
              <a:t>조직</a:t>
            </a:r>
            <a:r>
              <a:rPr lang="ko-KR" altLang="en-US" dirty="0" smtClean="0"/>
              <a:t>도</a:t>
            </a:r>
            <a:endParaRPr dirty="0" smtClean="0"/>
          </a:p>
        </p:txBody>
      </p:sp>
      <p:grpSp>
        <p:nvGrpSpPr>
          <p:cNvPr id="38915" name="그룹 40"/>
          <p:cNvGrpSpPr>
            <a:grpSpLocks/>
          </p:cNvGrpSpPr>
          <p:nvPr/>
        </p:nvGrpSpPr>
        <p:grpSpPr bwMode="auto">
          <a:xfrm>
            <a:off x="1005333" y="1308182"/>
            <a:ext cx="5499174" cy="2476632"/>
            <a:chOff x="2029625" y="1922427"/>
            <a:chExt cx="4620579" cy="1482986"/>
          </a:xfrm>
        </p:grpSpPr>
        <p:sp>
          <p:nvSpPr>
            <p:cNvPr id="21" name="모서리가 둥근 직사각형 20"/>
            <p:cNvSpPr/>
            <p:nvPr/>
          </p:nvSpPr>
          <p:spPr>
            <a:xfrm>
              <a:off x="4422864" y="1922427"/>
              <a:ext cx="2160663" cy="507875"/>
            </a:xfrm>
            <a:prstGeom prst="round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r>
                <a:rPr lang="ko-KR" altLang="en-US" b="1" dirty="0" smtClean="0">
                  <a:latin typeface="나눔바른고딕" pitchFamily="50" charset="-127"/>
                  <a:ea typeface="나눔바른고딕" pitchFamily="50" charset="-127"/>
                </a:rPr>
                <a:t>대표이사</a:t>
              </a:r>
              <a:endParaRPr lang="ko-KR" altLang="en-US" b="1" dirty="0"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29" name="양쪽 모서리가 잘린 사각형 28"/>
            <p:cNvSpPr/>
            <p:nvPr/>
          </p:nvSpPr>
          <p:spPr>
            <a:xfrm>
              <a:off x="2029625" y="3054036"/>
              <a:ext cx="1893155" cy="351377"/>
            </a:xfrm>
            <a:prstGeom prst="snip2Same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r>
                <a:rPr lang="ko-KR" altLang="en-US" sz="1600" b="1" dirty="0" smtClean="0">
                  <a:latin typeface="나눔바른고딕" pitchFamily="50" charset="-127"/>
                  <a:ea typeface="나눔바른고딕" pitchFamily="50" charset="-127"/>
                </a:rPr>
                <a:t>품질관리 </a:t>
              </a:r>
              <a:endParaRPr lang="en-US" altLang="ko-KR" sz="1600" b="1" dirty="0" smtClean="0"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59" name="육각형 36"/>
            <p:cNvSpPr/>
            <p:nvPr/>
          </p:nvSpPr>
          <p:spPr>
            <a:xfrm>
              <a:off x="4356187" y="2376340"/>
              <a:ext cx="2294017" cy="107923"/>
            </a:xfrm>
            <a:custGeom>
              <a:avLst/>
              <a:gdLst/>
              <a:ahLst/>
              <a:cxnLst/>
              <a:rect l="l" t="t" r="r" b="b"/>
              <a:pathLst>
                <a:path w="2294818" h="355779">
                  <a:moveTo>
                    <a:pt x="30916" y="0"/>
                  </a:moveTo>
                  <a:lnTo>
                    <a:pt x="70884" y="0"/>
                  </a:lnTo>
                  <a:cubicBezTo>
                    <a:pt x="79729" y="73201"/>
                    <a:pt x="100155" y="124187"/>
                    <a:pt x="123898" y="124187"/>
                  </a:cubicBezTo>
                  <a:lnTo>
                    <a:pt x="2170921" y="124187"/>
                  </a:lnTo>
                  <a:cubicBezTo>
                    <a:pt x="2194664" y="124187"/>
                    <a:pt x="2215089" y="73201"/>
                    <a:pt x="2223935" y="0"/>
                  </a:cubicBezTo>
                  <a:lnTo>
                    <a:pt x="2263903" y="0"/>
                  </a:lnTo>
                  <a:lnTo>
                    <a:pt x="2294818" y="124189"/>
                  </a:lnTo>
                  <a:lnTo>
                    <a:pt x="2237167" y="355779"/>
                  </a:lnTo>
                  <a:lnTo>
                    <a:pt x="2129661" y="355779"/>
                  </a:lnTo>
                  <a:cubicBezTo>
                    <a:pt x="2120315" y="328408"/>
                    <a:pt x="2108010" y="312279"/>
                    <a:pt x="2094656" y="312279"/>
                  </a:cubicBezTo>
                  <a:lnTo>
                    <a:pt x="200164" y="312279"/>
                  </a:lnTo>
                  <a:cubicBezTo>
                    <a:pt x="186810" y="312279"/>
                    <a:pt x="174505" y="328408"/>
                    <a:pt x="165158" y="355779"/>
                  </a:cubicBezTo>
                  <a:lnTo>
                    <a:pt x="57652" y="355779"/>
                  </a:lnTo>
                  <a:lnTo>
                    <a:pt x="0" y="12418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endParaRPr lang="ko-KR" altLang="en-US"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59" y="3716526"/>
            <a:ext cx="2434732" cy="1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836" y="108224"/>
            <a:ext cx="4032448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037" y="2870320"/>
            <a:ext cx="2459412" cy="506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육각형 36"/>
          <p:cNvSpPr/>
          <p:nvPr/>
        </p:nvSpPr>
        <p:spPr bwMode="auto">
          <a:xfrm>
            <a:off x="6895821" y="3314820"/>
            <a:ext cx="2699351" cy="124444"/>
          </a:xfrm>
          <a:custGeom>
            <a:avLst/>
            <a:gdLst/>
            <a:ahLst/>
            <a:cxnLst/>
            <a:rect l="l" t="t" r="r" b="b"/>
            <a:pathLst>
              <a:path w="2294818" h="355779">
                <a:moveTo>
                  <a:pt x="30916" y="0"/>
                </a:moveTo>
                <a:lnTo>
                  <a:pt x="70884" y="0"/>
                </a:lnTo>
                <a:cubicBezTo>
                  <a:pt x="79729" y="73201"/>
                  <a:pt x="100155" y="124187"/>
                  <a:pt x="123898" y="124187"/>
                </a:cubicBezTo>
                <a:lnTo>
                  <a:pt x="2170921" y="124187"/>
                </a:lnTo>
                <a:cubicBezTo>
                  <a:pt x="2194664" y="124187"/>
                  <a:pt x="2215089" y="73201"/>
                  <a:pt x="2223935" y="0"/>
                </a:cubicBezTo>
                <a:lnTo>
                  <a:pt x="2263903" y="0"/>
                </a:lnTo>
                <a:lnTo>
                  <a:pt x="2294818" y="124189"/>
                </a:lnTo>
                <a:lnTo>
                  <a:pt x="2237167" y="355779"/>
                </a:lnTo>
                <a:lnTo>
                  <a:pt x="2129661" y="355779"/>
                </a:lnTo>
                <a:cubicBezTo>
                  <a:pt x="2120315" y="328408"/>
                  <a:pt x="2108010" y="312279"/>
                  <a:pt x="2094656" y="312279"/>
                </a:cubicBezTo>
                <a:lnTo>
                  <a:pt x="200164" y="312279"/>
                </a:lnTo>
                <a:cubicBezTo>
                  <a:pt x="186810" y="312279"/>
                  <a:pt x="174505" y="328408"/>
                  <a:pt x="165158" y="355779"/>
                </a:cubicBezTo>
                <a:lnTo>
                  <a:pt x="57652" y="355779"/>
                </a:lnTo>
                <a:lnTo>
                  <a:pt x="0" y="12418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defTabSz="995514">
              <a:defRPr/>
            </a:pPr>
            <a:endParaRPr lang="ko-KR" altLang="en-US"/>
          </a:p>
        </p:txBody>
      </p:sp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298" y="3016098"/>
            <a:ext cx="1211786" cy="23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61607" y="2954412"/>
            <a:ext cx="1432912" cy="33853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</a:rPr>
              <a:t>   </a:t>
            </a:r>
            <a:r>
              <a:rPr lang="ko-KR" altLang="en-US" sz="1600" b="1" dirty="0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총괄본부장</a:t>
            </a:r>
            <a:endParaRPr lang="en-US" altLang="ko-KR" sz="1600" b="1" dirty="0" smtClean="0">
              <a:solidFill>
                <a:schemeClr val="bg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>
            <a:off x="1962324" y="1116335"/>
            <a:ext cx="0" cy="336371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제목 1"/>
          <p:cNvSpPr txBox="1">
            <a:spLocks/>
          </p:cNvSpPr>
          <p:nvPr/>
        </p:nvSpPr>
        <p:spPr>
          <a:xfrm>
            <a:off x="7801089" y="421989"/>
            <a:ext cx="2658181" cy="504056"/>
          </a:xfrm>
          <a:prstGeom prst="rect">
            <a:avLst/>
          </a:prstGeom>
        </p:spPr>
        <p:txBody>
          <a:bodyPr lIns="91424" tIns="45712" rIns="91424" bIns="45712"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1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1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100" b="1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300" dirty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3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51" name="양쪽 모서리가 잘린 사각형 50"/>
          <p:cNvSpPr/>
          <p:nvPr/>
        </p:nvSpPr>
        <p:spPr bwMode="auto">
          <a:xfrm>
            <a:off x="692951" y="5560181"/>
            <a:ext cx="1658963" cy="444705"/>
          </a:xfrm>
          <a:prstGeom prst="snip2SameRect">
            <a:avLst/>
          </a:prstGeom>
          <a:solidFill>
            <a:srgbClr val="779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r>
              <a:rPr lang="ko-KR" altLang="en-US" sz="1300" b="1" dirty="0" smtClean="0">
                <a:latin typeface="나눔바른고딕" pitchFamily="50" charset="-127"/>
                <a:ea typeface="나눔바른고딕" pitchFamily="50" charset="-127"/>
              </a:rPr>
              <a:t>생산관리 </a:t>
            </a:r>
            <a:r>
              <a:rPr lang="en-US" altLang="ko-KR" sz="1300" b="1" dirty="0" smtClean="0">
                <a:latin typeface="나눔바른고딕" pitchFamily="50" charset="-127"/>
                <a:ea typeface="나눔바른고딕" pitchFamily="50" charset="-127"/>
              </a:rPr>
              <a:t>1 </a:t>
            </a:r>
            <a:r>
              <a:rPr lang="ko-KR" altLang="en-US" sz="1300" b="1" dirty="0" smtClean="0">
                <a:latin typeface="나눔바른고딕" pitchFamily="50" charset="-127"/>
                <a:ea typeface="나눔바른고딕" pitchFamily="50" charset="-127"/>
              </a:rPr>
              <a:t>주간 </a:t>
            </a:r>
            <a:endParaRPr lang="ko-KR" altLang="en-US" sz="1300" b="1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52" name="양쪽 모서리가 잘린 사각형 51"/>
          <p:cNvSpPr/>
          <p:nvPr/>
        </p:nvSpPr>
        <p:spPr bwMode="auto">
          <a:xfrm>
            <a:off x="2546715" y="5566790"/>
            <a:ext cx="1658963" cy="444705"/>
          </a:xfrm>
          <a:prstGeom prst="snip2SameRect">
            <a:avLst/>
          </a:prstGeom>
          <a:solidFill>
            <a:srgbClr val="779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r>
              <a:rPr lang="ko-KR" altLang="en-US" sz="1300" b="1" dirty="0" smtClean="0">
                <a:latin typeface="나눔바른고딕" pitchFamily="50" charset="-127"/>
                <a:ea typeface="나눔바른고딕" pitchFamily="50" charset="-127"/>
              </a:rPr>
              <a:t>생산관리 </a:t>
            </a:r>
            <a:r>
              <a:rPr lang="en-US" altLang="ko-KR" sz="1300" b="1" dirty="0" smtClean="0">
                <a:latin typeface="나눔바른고딕" pitchFamily="50" charset="-127"/>
                <a:ea typeface="나눔바른고딕" pitchFamily="50" charset="-127"/>
              </a:rPr>
              <a:t>2 </a:t>
            </a:r>
            <a:r>
              <a:rPr lang="ko-KR" altLang="en-US" sz="1300" b="1" dirty="0" smtClean="0">
                <a:latin typeface="나눔바른고딕" pitchFamily="50" charset="-127"/>
                <a:ea typeface="나눔바른고딕" pitchFamily="50" charset="-127"/>
              </a:rPr>
              <a:t>야간</a:t>
            </a:r>
            <a:endParaRPr lang="en-US" altLang="ko-KR" sz="1300" b="1" dirty="0" smtClean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56" name="양쪽 모서리가 잘린 사각형 55"/>
          <p:cNvSpPr/>
          <p:nvPr/>
        </p:nvSpPr>
        <p:spPr bwMode="auto">
          <a:xfrm>
            <a:off x="4473233" y="5560181"/>
            <a:ext cx="1658963" cy="444705"/>
          </a:xfrm>
          <a:prstGeom prst="snip2SameRect">
            <a:avLst/>
          </a:prstGeom>
          <a:solidFill>
            <a:srgbClr val="779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r>
              <a:rPr lang="ko-KR" altLang="en-US" sz="1300" b="1" dirty="0" smtClean="0">
                <a:latin typeface="나눔바른고딕" pitchFamily="50" charset="-127"/>
                <a:ea typeface="나눔바른고딕" pitchFamily="50" charset="-127"/>
              </a:rPr>
              <a:t>구매 외주 </a:t>
            </a:r>
            <a:endParaRPr lang="en-US" altLang="ko-KR" sz="1300" b="1" dirty="0" smtClean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57" name="양쪽 모서리가 잘린 사각형 56"/>
          <p:cNvSpPr/>
          <p:nvPr/>
        </p:nvSpPr>
        <p:spPr bwMode="auto">
          <a:xfrm>
            <a:off x="6509566" y="5566790"/>
            <a:ext cx="1658963" cy="444705"/>
          </a:xfrm>
          <a:prstGeom prst="snip2SameRect">
            <a:avLst/>
          </a:prstGeom>
          <a:solidFill>
            <a:srgbClr val="779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r>
              <a:rPr lang="ko-KR" altLang="en-US" sz="1300" b="1" dirty="0" smtClean="0">
                <a:latin typeface="나눔바른고딕" pitchFamily="50" charset="-127"/>
                <a:ea typeface="나눔바른고딕" pitchFamily="50" charset="-127"/>
              </a:rPr>
              <a:t>영업 납품 </a:t>
            </a:r>
            <a:endParaRPr lang="en-US" altLang="ko-KR" sz="1300" b="1" dirty="0" smtClean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58" name="양쪽 모서리가 잘린 사각형 57"/>
          <p:cNvSpPr/>
          <p:nvPr/>
        </p:nvSpPr>
        <p:spPr bwMode="auto">
          <a:xfrm>
            <a:off x="8443044" y="5577631"/>
            <a:ext cx="1658963" cy="444705"/>
          </a:xfrm>
          <a:prstGeom prst="snip2SameRect">
            <a:avLst/>
          </a:prstGeom>
          <a:solidFill>
            <a:srgbClr val="779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r>
              <a:rPr lang="ko-KR" altLang="en-US" sz="1300" b="1" dirty="0" smtClean="0">
                <a:latin typeface="나눔바른고딕" pitchFamily="50" charset="-127"/>
                <a:ea typeface="나눔바른고딕" pitchFamily="50" charset="-127"/>
              </a:rPr>
              <a:t>경리 총무 </a:t>
            </a:r>
            <a:endParaRPr lang="en-US" altLang="ko-KR" sz="1300" b="1" dirty="0" smtClean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60" name="육각형 36"/>
          <p:cNvSpPr/>
          <p:nvPr/>
        </p:nvSpPr>
        <p:spPr bwMode="auto">
          <a:xfrm>
            <a:off x="6416291" y="5974658"/>
            <a:ext cx="1840539" cy="95356"/>
          </a:xfrm>
          <a:custGeom>
            <a:avLst/>
            <a:gdLst/>
            <a:ahLst/>
            <a:cxnLst/>
            <a:rect l="l" t="t" r="r" b="b"/>
            <a:pathLst>
              <a:path w="2294818" h="355779">
                <a:moveTo>
                  <a:pt x="30916" y="0"/>
                </a:moveTo>
                <a:lnTo>
                  <a:pt x="70884" y="0"/>
                </a:lnTo>
                <a:cubicBezTo>
                  <a:pt x="79729" y="73201"/>
                  <a:pt x="100155" y="124187"/>
                  <a:pt x="123898" y="124187"/>
                </a:cubicBezTo>
                <a:lnTo>
                  <a:pt x="2170921" y="124187"/>
                </a:lnTo>
                <a:cubicBezTo>
                  <a:pt x="2194664" y="124187"/>
                  <a:pt x="2215089" y="73201"/>
                  <a:pt x="2223935" y="0"/>
                </a:cubicBezTo>
                <a:lnTo>
                  <a:pt x="2263903" y="0"/>
                </a:lnTo>
                <a:lnTo>
                  <a:pt x="2294818" y="124189"/>
                </a:lnTo>
                <a:lnTo>
                  <a:pt x="2237167" y="355779"/>
                </a:lnTo>
                <a:lnTo>
                  <a:pt x="2129661" y="355779"/>
                </a:lnTo>
                <a:cubicBezTo>
                  <a:pt x="2120315" y="328408"/>
                  <a:pt x="2108010" y="312279"/>
                  <a:pt x="2094656" y="312279"/>
                </a:cubicBezTo>
                <a:lnTo>
                  <a:pt x="200164" y="312279"/>
                </a:lnTo>
                <a:cubicBezTo>
                  <a:pt x="186810" y="312279"/>
                  <a:pt x="174505" y="328408"/>
                  <a:pt x="165158" y="355779"/>
                </a:cubicBezTo>
                <a:lnTo>
                  <a:pt x="57652" y="355779"/>
                </a:lnTo>
                <a:lnTo>
                  <a:pt x="0" y="12418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67" name="육각형 36"/>
          <p:cNvSpPr/>
          <p:nvPr/>
        </p:nvSpPr>
        <p:spPr bwMode="auto">
          <a:xfrm>
            <a:off x="4382444" y="5974658"/>
            <a:ext cx="1840539" cy="95356"/>
          </a:xfrm>
          <a:custGeom>
            <a:avLst/>
            <a:gdLst/>
            <a:ahLst/>
            <a:cxnLst/>
            <a:rect l="l" t="t" r="r" b="b"/>
            <a:pathLst>
              <a:path w="2294818" h="355779">
                <a:moveTo>
                  <a:pt x="30916" y="0"/>
                </a:moveTo>
                <a:lnTo>
                  <a:pt x="70884" y="0"/>
                </a:lnTo>
                <a:cubicBezTo>
                  <a:pt x="79729" y="73201"/>
                  <a:pt x="100155" y="124187"/>
                  <a:pt x="123898" y="124187"/>
                </a:cubicBezTo>
                <a:lnTo>
                  <a:pt x="2170921" y="124187"/>
                </a:lnTo>
                <a:cubicBezTo>
                  <a:pt x="2194664" y="124187"/>
                  <a:pt x="2215089" y="73201"/>
                  <a:pt x="2223935" y="0"/>
                </a:cubicBezTo>
                <a:lnTo>
                  <a:pt x="2263903" y="0"/>
                </a:lnTo>
                <a:lnTo>
                  <a:pt x="2294818" y="124189"/>
                </a:lnTo>
                <a:lnTo>
                  <a:pt x="2237167" y="355779"/>
                </a:lnTo>
                <a:lnTo>
                  <a:pt x="2129661" y="355779"/>
                </a:lnTo>
                <a:cubicBezTo>
                  <a:pt x="2120315" y="328408"/>
                  <a:pt x="2108010" y="312279"/>
                  <a:pt x="2094656" y="312279"/>
                </a:cubicBezTo>
                <a:lnTo>
                  <a:pt x="200164" y="312279"/>
                </a:lnTo>
                <a:cubicBezTo>
                  <a:pt x="186810" y="312279"/>
                  <a:pt x="174505" y="328408"/>
                  <a:pt x="165158" y="355779"/>
                </a:cubicBezTo>
                <a:lnTo>
                  <a:pt x="57652" y="355779"/>
                </a:lnTo>
                <a:lnTo>
                  <a:pt x="0" y="12418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68" name="육각형 36"/>
          <p:cNvSpPr/>
          <p:nvPr/>
        </p:nvSpPr>
        <p:spPr bwMode="auto">
          <a:xfrm>
            <a:off x="2463570" y="5974658"/>
            <a:ext cx="1840539" cy="95356"/>
          </a:xfrm>
          <a:custGeom>
            <a:avLst/>
            <a:gdLst/>
            <a:ahLst/>
            <a:cxnLst/>
            <a:rect l="l" t="t" r="r" b="b"/>
            <a:pathLst>
              <a:path w="2294818" h="355779">
                <a:moveTo>
                  <a:pt x="30916" y="0"/>
                </a:moveTo>
                <a:lnTo>
                  <a:pt x="70884" y="0"/>
                </a:lnTo>
                <a:cubicBezTo>
                  <a:pt x="79729" y="73201"/>
                  <a:pt x="100155" y="124187"/>
                  <a:pt x="123898" y="124187"/>
                </a:cubicBezTo>
                <a:lnTo>
                  <a:pt x="2170921" y="124187"/>
                </a:lnTo>
                <a:cubicBezTo>
                  <a:pt x="2194664" y="124187"/>
                  <a:pt x="2215089" y="73201"/>
                  <a:pt x="2223935" y="0"/>
                </a:cubicBezTo>
                <a:lnTo>
                  <a:pt x="2263903" y="0"/>
                </a:lnTo>
                <a:lnTo>
                  <a:pt x="2294818" y="124189"/>
                </a:lnTo>
                <a:lnTo>
                  <a:pt x="2237167" y="355779"/>
                </a:lnTo>
                <a:lnTo>
                  <a:pt x="2129661" y="355779"/>
                </a:lnTo>
                <a:cubicBezTo>
                  <a:pt x="2120315" y="328408"/>
                  <a:pt x="2108010" y="312279"/>
                  <a:pt x="2094656" y="312279"/>
                </a:cubicBezTo>
                <a:lnTo>
                  <a:pt x="200164" y="312279"/>
                </a:lnTo>
                <a:cubicBezTo>
                  <a:pt x="186810" y="312279"/>
                  <a:pt x="174505" y="328408"/>
                  <a:pt x="165158" y="355779"/>
                </a:cubicBezTo>
                <a:lnTo>
                  <a:pt x="57652" y="355779"/>
                </a:lnTo>
                <a:lnTo>
                  <a:pt x="0" y="12418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69" name="육각형 36"/>
          <p:cNvSpPr/>
          <p:nvPr/>
        </p:nvSpPr>
        <p:spPr bwMode="auto">
          <a:xfrm>
            <a:off x="583227" y="5974658"/>
            <a:ext cx="1840539" cy="95356"/>
          </a:xfrm>
          <a:custGeom>
            <a:avLst/>
            <a:gdLst/>
            <a:ahLst/>
            <a:cxnLst/>
            <a:rect l="l" t="t" r="r" b="b"/>
            <a:pathLst>
              <a:path w="2294818" h="355779">
                <a:moveTo>
                  <a:pt x="30916" y="0"/>
                </a:moveTo>
                <a:lnTo>
                  <a:pt x="70884" y="0"/>
                </a:lnTo>
                <a:cubicBezTo>
                  <a:pt x="79729" y="73201"/>
                  <a:pt x="100155" y="124187"/>
                  <a:pt x="123898" y="124187"/>
                </a:cubicBezTo>
                <a:lnTo>
                  <a:pt x="2170921" y="124187"/>
                </a:lnTo>
                <a:cubicBezTo>
                  <a:pt x="2194664" y="124187"/>
                  <a:pt x="2215089" y="73201"/>
                  <a:pt x="2223935" y="0"/>
                </a:cubicBezTo>
                <a:lnTo>
                  <a:pt x="2263903" y="0"/>
                </a:lnTo>
                <a:lnTo>
                  <a:pt x="2294818" y="124189"/>
                </a:lnTo>
                <a:lnTo>
                  <a:pt x="2237167" y="355779"/>
                </a:lnTo>
                <a:lnTo>
                  <a:pt x="2129661" y="355779"/>
                </a:lnTo>
                <a:cubicBezTo>
                  <a:pt x="2120315" y="328408"/>
                  <a:pt x="2108010" y="312279"/>
                  <a:pt x="2094656" y="312279"/>
                </a:cubicBezTo>
                <a:lnTo>
                  <a:pt x="200164" y="312279"/>
                </a:lnTo>
                <a:cubicBezTo>
                  <a:pt x="186810" y="312279"/>
                  <a:pt x="174505" y="328408"/>
                  <a:pt x="165158" y="355779"/>
                </a:cubicBezTo>
                <a:lnTo>
                  <a:pt x="57652" y="355779"/>
                </a:lnTo>
                <a:lnTo>
                  <a:pt x="0" y="12418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70" name="육각형 36"/>
          <p:cNvSpPr/>
          <p:nvPr/>
        </p:nvSpPr>
        <p:spPr bwMode="auto">
          <a:xfrm>
            <a:off x="8352255" y="5988372"/>
            <a:ext cx="1840539" cy="95356"/>
          </a:xfrm>
          <a:custGeom>
            <a:avLst/>
            <a:gdLst/>
            <a:ahLst/>
            <a:cxnLst/>
            <a:rect l="l" t="t" r="r" b="b"/>
            <a:pathLst>
              <a:path w="2294818" h="355779">
                <a:moveTo>
                  <a:pt x="30916" y="0"/>
                </a:moveTo>
                <a:lnTo>
                  <a:pt x="70884" y="0"/>
                </a:lnTo>
                <a:cubicBezTo>
                  <a:pt x="79729" y="73201"/>
                  <a:pt x="100155" y="124187"/>
                  <a:pt x="123898" y="124187"/>
                </a:cubicBezTo>
                <a:lnTo>
                  <a:pt x="2170921" y="124187"/>
                </a:lnTo>
                <a:cubicBezTo>
                  <a:pt x="2194664" y="124187"/>
                  <a:pt x="2215089" y="73201"/>
                  <a:pt x="2223935" y="0"/>
                </a:cubicBezTo>
                <a:lnTo>
                  <a:pt x="2263903" y="0"/>
                </a:lnTo>
                <a:lnTo>
                  <a:pt x="2294818" y="124189"/>
                </a:lnTo>
                <a:lnTo>
                  <a:pt x="2237167" y="355779"/>
                </a:lnTo>
                <a:lnTo>
                  <a:pt x="2129661" y="355779"/>
                </a:lnTo>
                <a:cubicBezTo>
                  <a:pt x="2120315" y="328408"/>
                  <a:pt x="2108010" y="312279"/>
                  <a:pt x="2094656" y="312279"/>
                </a:cubicBezTo>
                <a:lnTo>
                  <a:pt x="200164" y="312279"/>
                </a:lnTo>
                <a:cubicBezTo>
                  <a:pt x="186810" y="312279"/>
                  <a:pt x="174505" y="328408"/>
                  <a:pt x="165158" y="355779"/>
                </a:cubicBezTo>
                <a:lnTo>
                  <a:pt x="57652" y="355779"/>
                </a:lnTo>
                <a:lnTo>
                  <a:pt x="0" y="12418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514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5139396" y="2246466"/>
            <a:ext cx="4" cy="232625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>
            <a:stCxn id="29" idx="0"/>
          </p:cNvCxnSpPr>
          <p:nvPr/>
        </p:nvCxnSpPr>
        <p:spPr>
          <a:xfrm>
            <a:off x="3258468" y="3491409"/>
            <a:ext cx="18809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>
            <a:endCxn id="56325" idx="1"/>
          </p:cNvCxnSpPr>
          <p:nvPr/>
        </p:nvCxnSpPr>
        <p:spPr>
          <a:xfrm>
            <a:off x="5139399" y="3123681"/>
            <a:ext cx="187163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503496" y="4572719"/>
            <a:ext cx="776902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>
            <a:endCxn id="51" idx="3"/>
          </p:cNvCxnSpPr>
          <p:nvPr/>
        </p:nvCxnSpPr>
        <p:spPr>
          <a:xfrm>
            <a:off x="1503496" y="4572719"/>
            <a:ext cx="18937" cy="98746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>
            <a:endCxn id="52" idx="3"/>
          </p:cNvCxnSpPr>
          <p:nvPr/>
        </p:nvCxnSpPr>
        <p:spPr>
          <a:xfrm>
            <a:off x="3373691" y="4572719"/>
            <a:ext cx="2506" cy="99407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>
            <a:endCxn id="56" idx="3"/>
          </p:cNvCxnSpPr>
          <p:nvPr/>
        </p:nvCxnSpPr>
        <p:spPr>
          <a:xfrm>
            <a:off x="5302713" y="4572719"/>
            <a:ext cx="2" cy="98746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/>
          <p:nvPr/>
        </p:nvCxnSpPr>
        <p:spPr>
          <a:xfrm>
            <a:off x="7336558" y="4549903"/>
            <a:ext cx="2" cy="98746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/>
          <p:nvPr/>
        </p:nvCxnSpPr>
        <p:spPr>
          <a:xfrm>
            <a:off x="9272522" y="4571528"/>
            <a:ext cx="2" cy="98746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141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dirty="0" smtClean="0"/>
              <a:t>1-3. </a:t>
            </a:r>
            <a:r>
              <a:rPr dirty="0" smtClean="0"/>
              <a:t>회사개요</a:t>
            </a:r>
          </a:p>
        </p:txBody>
      </p:sp>
      <p:grpSp>
        <p:nvGrpSpPr>
          <p:cNvPr id="14339" name="그룹 58"/>
          <p:cNvGrpSpPr>
            <a:grpSpLocks/>
          </p:cNvGrpSpPr>
          <p:nvPr/>
        </p:nvGrpSpPr>
        <p:grpSpPr bwMode="auto">
          <a:xfrm>
            <a:off x="1458913" y="1476375"/>
            <a:ext cx="7859713" cy="5294313"/>
            <a:chOff x="1458268" y="1476375"/>
            <a:chExt cx="7861029" cy="5293715"/>
          </a:xfrm>
        </p:grpSpPr>
        <p:grpSp>
          <p:nvGrpSpPr>
            <p:cNvPr id="14340" name="그룹 24"/>
            <p:cNvGrpSpPr>
              <a:grpSpLocks/>
            </p:cNvGrpSpPr>
            <p:nvPr/>
          </p:nvGrpSpPr>
          <p:grpSpPr bwMode="auto">
            <a:xfrm>
              <a:off x="1458268" y="1476375"/>
              <a:ext cx="2311423" cy="437404"/>
              <a:chOff x="1451102" y="1816259"/>
              <a:chExt cx="2311423" cy="437404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1530490" y="1816259"/>
                <a:ext cx="589061" cy="36984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01</a:t>
                </a:r>
                <a:endParaRPr lang="ko-KR" altLang="en-US" sz="1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1976652" y="1884514"/>
                <a:ext cx="1584590" cy="27778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회사소개</a:t>
                </a:r>
              </a:p>
            </p:txBody>
          </p:sp>
          <p:sp>
            <p:nvSpPr>
              <p:cNvPr id="21" name="오각형 20"/>
              <p:cNvSpPr/>
              <p:nvPr/>
            </p:nvSpPr>
            <p:spPr>
              <a:xfrm flipV="1">
                <a:off x="1451102" y="2052771"/>
                <a:ext cx="2311787" cy="201589"/>
              </a:xfrm>
              <a:custGeom>
                <a:avLst/>
                <a:gdLst/>
                <a:ahLst/>
                <a:cxnLst/>
                <a:rect l="l" t="t" r="r" b="b"/>
                <a:pathLst>
                  <a:path w="3626701" h="215581">
                    <a:moveTo>
                      <a:pt x="3296225" y="215581"/>
                    </a:moveTo>
                    <a:lnTo>
                      <a:pt x="3626701" y="215581"/>
                    </a:lnTo>
                    <a:lnTo>
                      <a:pt x="3411120" y="0"/>
                    </a:lnTo>
                    <a:lnTo>
                      <a:pt x="0" y="0"/>
                    </a:lnTo>
                    <a:lnTo>
                      <a:pt x="151248" y="119647"/>
                    </a:lnTo>
                    <a:lnTo>
                      <a:pt x="3121195" y="119647"/>
                    </a:lnTo>
                    <a:cubicBezTo>
                      <a:pt x="3195154" y="119647"/>
                      <a:pt x="3260452" y="156727"/>
                      <a:pt x="3296225" y="215581"/>
                    </a:cubicBezTo>
                    <a:close/>
                  </a:path>
                </a:pathLst>
              </a:custGeom>
              <a:solidFill>
                <a:srgbClr val="3B56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4341" name="그룹 39"/>
            <p:cNvGrpSpPr>
              <a:grpSpLocks/>
            </p:cNvGrpSpPr>
            <p:nvPr/>
          </p:nvGrpSpPr>
          <p:grpSpPr bwMode="auto">
            <a:xfrm>
              <a:off x="1571000" y="2014478"/>
              <a:ext cx="7748297" cy="603262"/>
              <a:chOff x="1673888" y="2341592"/>
              <a:chExt cx="6841165" cy="690830"/>
            </a:xfrm>
          </p:grpSpPr>
          <p:sp>
            <p:nvSpPr>
              <p:cNvPr id="87" name="TextBox 86"/>
              <p:cNvSpPr txBox="1"/>
              <p:nvPr/>
            </p:nvSpPr>
            <p:spPr>
              <a:xfrm>
                <a:off x="1673888" y="2341592"/>
                <a:ext cx="1584122" cy="350913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회사소개</a:t>
                </a: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3402404" y="2341592"/>
                <a:ext cx="1584122" cy="30719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웨스테크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5202415" y="2341592"/>
                <a:ext cx="1584122" cy="350913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설립일자</a:t>
                </a: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6930931" y="2341592"/>
                <a:ext cx="1584122" cy="30719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2017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년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10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월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27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일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1673888" y="2681507"/>
                <a:ext cx="1584122" cy="350913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대표자명</a:t>
                </a: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3402403" y="2681509"/>
                <a:ext cx="1584122" cy="307198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진시완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5202415" y="2681508"/>
                <a:ext cx="1584122" cy="350914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사업자 등록번호</a:t>
                </a: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6930931" y="2681507"/>
                <a:ext cx="1584122" cy="307197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651-55-00147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4342" name="그룹 23"/>
            <p:cNvGrpSpPr>
              <a:grpSpLocks/>
            </p:cNvGrpSpPr>
            <p:nvPr/>
          </p:nvGrpSpPr>
          <p:grpSpPr bwMode="auto">
            <a:xfrm>
              <a:off x="1458268" y="2735937"/>
              <a:ext cx="2311423" cy="437404"/>
              <a:chOff x="1451102" y="2992202"/>
              <a:chExt cx="2311423" cy="437404"/>
            </a:xfrm>
          </p:grpSpPr>
          <p:sp>
            <p:nvSpPr>
              <p:cNvPr id="76" name="TextBox 75"/>
              <p:cNvSpPr txBox="1"/>
              <p:nvPr/>
            </p:nvSpPr>
            <p:spPr>
              <a:xfrm>
                <a:off x="1530490" y="2992973"/>
                <a:ext cx="589061" cy="36825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02</a:t>
                </a:r>
                <a:endParaRPr lang="ko-KR" altLang="en-US" sz="1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1976652" y="3061228"/>
                <a:ext cx="1584590" cy="276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소재지</a:t>
                </a:r>
              </a:p>
            </p:txBody>
          </p:sp>
          <p:sp>
            <p:nvSpPr>
              <p:cNvPr id="78" name="오각형 20"/>
              <p:cNvSpPr/>
              <p:nvPr/>
            </p:nvSpPr>
            <p:spPr>
              <a:xfrm flipV="1">
                <a:off x="1451102" y="3227897"/>
                <a:ext cx="2311787" cy="201590"/>
              </a:xfrm>
              <a:custGeom>
                <a:avLst/>
                <a:gdLst/>
                <a:ahLst/>
                <a:cxnLst/>
                <a:rect l="l" t="t" r="r" b="b"/>
                <a:pathLst>
                  <a:path w="3626701" h="215581">
                    <a:moveTo>
                      <a:pt x="3296225" y="215581"/>
                    </a:moveTo>
                    <a:lnTo>
                      <a:pt x="3626701" y="215581"/>
                    </a:lnTo>
                    <a:lnTo>
                      <a:pt x="3411120" y="0"/>
                    </a:lnTo>
                    <a:lnTo>
                      <a:pt x="0" y="0"/>
                    </a:lnTo>
                    <a:lnTo>
                      <a:pt x="151248" y="119647"/>
                    </a:lnTo>
                    <a:lnTo>
                      <a:pt x="3121195" y="119647"/>
                    </a:lnTo>
                    <a:cubicBezTo>
                      <a:pt x="3195154" y="119647"/>
                      <a:pt x="3260452" y="156727"/>
                      <a:pt x="3296225" y="215581"/>
                    </a:cubicBezTo>
                    <a:close/>
                  </a:path>
                </a:pathLst>
              </a:custGeom>
              <a:solidFill>
                <a:srgbClr val="779FE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95" name="TextBox 94"/>
            <p:cNvSpPr txBox="1"/>
            <p:nvPr/>
          </p:nvSpPr>
          <p:spPr>
            <a:xfrm>
              <a:off x="1509077" y="3279571"/>
              <a:ext cx="1794175" cy="306432"/>
            </a:xfrm>
            <a:prstGeom prst="roundRect">
              <a:avLst/>
            </a:prstGeom>
            <a:solidFill>
              <a:srgbClr val="E1E6EB"/>
            </a:solidFill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본 사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1509077" y="3576401"/>
              <a:ext cx="1794175" cy="306432"/>
            </a:xfrm>
            <a:prstGeom prst="roundRect">
              <a:avLst/>
            </a:prstGeom>
            <a:solidFill>
              <a:srgbClr val="E1E6EB"/>
            </a:solidFill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공 장</a:t>
              </a:r>
            </a:p>
          </p:txBody>
        </p:sp>
        <p:grpSp>
          <p:nvGrpSpPr>
            <p:cNvPr id="14345" name="그룹 134"/>
            <p:cNvGrpSpPr>
              <a:grpSpLocks/>
            </p:cNvGrpSpPr>
            <p:nvPr/>
          </p:nvGrpSpPr>
          <p:grpSpPr bwMode="auto">
            <a:xfrm>
              <a:off x="3466794" y="3280260"/>
              <a:ext cx="5852502" cy="564517"/>
              <a:chOff x="3466793" y="3363199"/>
              <a:chExt cx="6849851" cy="564517"/>
            </a:xfrm>
          </p:grpSpPr>
          <p:sp>
            <p:nvSpPr>
              <p:cNvPr id="96" name="TextBox 95"/>
              <p:cNvSpPr txBox="1"/>
              <p:nvPr/>
            </p:nvSpPr>
            <p:spPr>
              <a:xfrm>
                <a:off x="3466789" y="3362510"/>
                <a:ext cx="6849855" cy="268258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경기도 안산시 단원구 </a:t>
                </a:r>
                <a:r>
                  <a:rPr lang="ko-KR" altLang="en-US" sz="10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첨단로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121,5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바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901-1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0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성곡동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765-11)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00" name="TextBox 99"/>
              <p:cNvSpPr txBox="1"/>
              <p:nvPr/>
            </p:nvSpPr>
            <p:spPr>
              <a:xfrm>
                <a:off x="3466789" y="3659339"/>
                <a:ext cx="6849855" cy="268257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경기도 안산시 단원구 </a:t>
                </a:r>
                <a:r>
                  <a:rPr lang="ko-KR" altLang="en-US" sz="10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첨단로</a:t>
                </a:r>
                <a:r>
                  <a:rPr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r>
                  <a:rPr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121,5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바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901-1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 </a:t>
                </a:r>
                <a:r>
                  <a:rPr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0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성곡동</a:t>
                </a:r>
                <a:r>
                  <a:rPr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r>
                  <a:rPr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765-11)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4346" name="그룹 25"/>
            <p:cNvGrpSpPr>
              <a:grpSpLocks/>
            </p:cNvGrpSpPr>
            <p:nvPr/>
          </p:nvGrpSpPr>
          <p:grpSpPr bwMode="auto">
            <a:xfrm>
              <a:off x="1458268" y="4001242"/>
              <a:ext cx="2311423" cy="437404"/>
              <a:chOff x="1451102" y="4168145"/>
              <a:chExt cx="2311423" cy="437404"/>
            </a:xfrm>
          </p:grpSpPr>
          <p:sp>
            <p:nvSpPr>
              <p:cNvPr id="80" name="TextBox 79"/>
              <p:cNvSpPr txBox="1"/>
              <p:nvPr/>
            </p:nvSpPr>
            <p:spPr>
              <a:xfrm>
                <a:off x="1530490" y="4168706"/>
                <a:ext cx="589061" cy="36825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03</a:t>
                </a:r>
                <a:endParaRPr lang="ko-KR" altLang="en-US" sz="1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1976652" y="4236960"/>
                <a:ext cx="1584590" cy="276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연락처</a:t>
                </a:r>
              </a:p>
            </p:txBody>
          </p:sp>
          <p:sp>
            <p:nvSpPr>
              <p:cNvPr id="82" name="오각형 20"/>
              <p:cNvSpPr/>
              <p:nvPr/>
            </p:nvSpPr>
            <p:spPr>
              <a:xfrm flipV="1">
                <a:off x="1451102" y="4403630"/>
                <a:ext cx="2311787" cy="201589"/>
              </a:xfrm>
              <a:custGeom>
                <a:avLst/>
                <a:gdLst/>
                <a:ahLst/>
                <a:cxnLst/>
                <a:rect l="l" t="t" r="r" b="b"/>
                <a:pathLst>
                  <a:path w="3626701" h="215581">
                    <a:moveTo>
                      <a:pt x="3296225" y="215581"/>
                    </a:moveTo>
                    <a:lnTo>
                      <a:pt x="3626701" y="215581"/>
                    </a:lnTo>
                    <a:lnTo>
                      <a:pt x="3411120" y="0"/>
                    </a:lnTo>
                    <a:lnTo>
                      <a:pt x="0" y="0"/>
                    </a:lnTo>
                    <a:lnTo>
                      <a:pt x="151248" y="119647"/>
                    </a:lnTo>
                    <a:lnTo>
                      <a:pt x="3121195" y="119647"/>
                    </a:lnTo>
                    <a:cubicBezTo>
                      <a:pt x="3195154" y="119647"/>
                      <a:pt x="3260452" y="156727"/>
                      <a:pt x="3296225" y="215581"/>
                    </a:cubicBezTo>
                    <a:close/>
                  </a:path>
                </a:pathLst>
              </a:custGeom>
              <a:solidFill>
                <a:srgbClr val="3B56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4347" name="그룹 37"/>
            <p:cNvGrpSpPr>
              <a:grpSpLocks/>
            </p:cNvGrpSpPr>
            <p:nvPr/>
          </p:nvGrpSpPr>
          <p:grpSpPr bwMode="auto">
            <a:xfrm>
              <a:off x="1571000" y="4539898"/>
              <a:ext cx="7748297" cy="603261"/>
              <a:chOff x="1673888" y="4694069"/>
              <a:chExt cx="6841165" cy="690830"/>
            </a:xfrm>
          </p:grpSpPr>
          <p:sp>
            <p:nvSpPr>
              <p:cNvPr id="103" name="TextBox 102"/>
              <p:cNvSpPr txBox="1"/>
              <p:nvPr/>
            </p:nvSpPr>
            <p:spPr>
              <a:xfrm>
                <a:off x="1673888" y="4694069"/>
                <a:ext cx="1584122" cy="350914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전화번호</a:t>
                </a:r>
              </a:p>
            </p:txBody>
          </p:sp>
          <p:sp>
            <p:nvSpPr>
              <p:cNvPr id="104" name="TextBox 103"/>
              <p:cNvSpPr txBox="1"/>
              <p:nvPr/>
            </p:nvSpPr>
            <p:spPr>
              <a:xfrm>
                <a:off x="3402404" y="4694069"/>
                <a:ext cx="1584122" cy="307197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031-431-6182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5202415" y="4694069"/>
                <a:ext cx="1584122" cy="350914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팩스번호</a:t>
                </a:r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6930931" y="4694069"/>
                <a:ext cx="1584122" cy="307197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031-431-6183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5202415" y="5033985"/>
                <a:ext cx="1584122" cy="350914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전자우편</a:t>
                </a: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6930931" y="5033985"/>
                <a:ext cx="1584122" cy="30719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westech88@naver.com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4348" name="그룹 35"/>
            <p:cNvGrpSpPr>
              <a:grpSpLocks/>
            </p:cNvGrpSpPr>
            <p:nvPr/>
          </p:nvGrpSpPr>
          <p:grpSpPr bwMode="auto">
            <a:xfrm>
              <a:off x="1458268" y="5261150"/>
              <a:ext cx="2311423" cy="437404"/>
              <a:chOff x="1451102" y="5344089"/>
              <a:chExt cx="2311423" cy="437404"/>
            </a:xfrm>
          </p:grpSpPr>
          <p:sp>
            <p:nvSpPr>
              <p:cNvPr id="84" name="TextBox 83"/>
              <p:cNvSpPr txBox="1"/>
              <p:nvPr/>
            </p:nvSpPr>
            <p:spPr>
              <a:xfrm>
                <a:off x="1530490" y="5343486"/>
                <a:ext cx="589061" cy="36984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04</a:t>
                </a:r>
                <a:endParaRPr lang="ko-KR" altLang="en-US" sz="1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1976652" y="5411741"/>
                <a:ext cx="1584590" cy="27778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품목 및 사업규모</a:t>
                </a:r>
              </a:p>
            </p:txBody>
          </p:sp>
          <p:sp>
            <p:nvSpPr>
              <p:cNvPr id="86" name="오각형 20"/>
              <p:cNvSpPr/>
              <p:nvPr/>
            </p:nvSpPr>
            <p:spPr>
              <a:xfrm flipV="1">
                <a:off x="1451102" y="5579998"/>
                <a:ext cx="2311787" cy="201589"/>
              </a:xfrm>
              <a:custGeom>
                <a:avLst/>
                <a:gdLst/>
                <a:ahLst/>
                <a:cxnLst/>
                <a:rect l="l" t="t" r="r" b="b"/>
                <a:pathLst>
                  <a:path w="3626701" h="215581">
                    <a:moveTo>
                      <a:pt x="3296225" y="215581"/>
                    </a:moveTo>
                    <a:lnTo>
                      <a:pt x="3626701" y="215581"/>
                    </a:lnTo>
                    <a:lnTo>
                      <a:pt x="3411120" y="0"/>
                    </a:lnTo>
                    <a:lnTo>
                      <a:pt x="0" y="0"/>
                    </a:lnTo>
                    <a:lnTo>
                      <a:pt x="151248" y="119647"/>
                    </a:lnTo>
                    <a:lnTo>
                      <a:pt x="3121195" y="119647"/>
                    </a:lnTo>
                    <a:cubicBezTo>
                      <a:pt x="3195154" y="119647"/>
                      <a:pt x="3260452" y="156727"/>
                      <a:pt x="3296225" y="215581"/>
                    </a:cubicBezTo>
                    <a:close/>
                  </a:path>
                </a:pathLst>
              </a:custGeom>
              <a:solidFill>
                <a:srgbClr val="779FE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4349" name="그룹 36"/>
            <p:cNvGrpSpPr>
              <a:grpSpLocks/>
            </p:cNvGrpSpPr>
            <p:nvPr/>
          </p:nvGrpSpPr>
          <p:grpSpPr bwMode="auto">
            <a:xfrm>
              <a:off x="1571000" y="5806595"/>
              <a:ext cx="7748297" cy="737391"/>
              <a:chOff x="1673888" y="5940244"/>
              <a:chExt cx="6841165" cy="844427"/>
            </a:xfrm>
          </p:grpSpPr>
          <p:sp>
            <p:nvSpPr>
              <p:cNvPr id="111" name="TextBox 110"/>
              <p:cNvSpPr txBox="1"/>
              <p:nvPr/>
            </p:nvSpPr>
            <p:spPr>
              <a:xfrm>
                <a:off x="1673888" y="5940245"/>
                <a:ext cx="1584122" cy="350913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업태 </a:t>
                </a:r>
                <a:r>
                  <a:rPr lang="en-US" altLang="ko-KR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/ </a:t>
                </a: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업종</a:t>
                </a:r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3402404" y="5940244"/>
                <a:ext cx="1692066" cy="66896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제조업 </a:t>
                </a: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/ LCD,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반도체</a:t>
                </a:r>
                <a:endParaRPr lang="en-US" altLang="ko-KR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OLED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부품가공 </a:t>
                </a:r>
                <a:endParaRPr lang="en-US" altLang="ko-KR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금형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및 </a:t>
                </a:r>
                <a:r>
                  <a:rPr lang="ko-KR" altLang="en-US" sz="10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자동화장비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13" name="TextBox 112"/>
              <p:cNvSpPr txBox="1"/>
              <p:nvPr/>
            </p:nvSpPr>
            <p:spPr>
              <a:xfrm>
                <a:off x="5202415" y="5940245"/>
                <a:ext cx="1584122" cy="350913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생산품목</a:t>
                </a:r>
              </a:p>
            </p:txBody>
          </p:sp>
          <p:sp>
            <p:nvSpPr>
              <p:cNvPr id="114" name="TextBox 113"/>
              <p:cNvSpPr txBox="1"/>
              <p:nvPr/>
            </p:nvSpPr>
            <p:spPr>
              <a:xfrm>
                <a:off x="6930931" y="5940244"/>
                <a:ext cx="1584122" cy="47216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LED,OLED,LCD 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반도체부품</a:t>
                </a:r>
                <a:endParaRPr lang="en-US" altLang="ko-KR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및 </a:t>
                </a:r>
                <a:r>
                  <a:rPr lang="ko-KR" altLang="en-US" sz="100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금형</a:t>
                </a: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 산업기계 제조업</a:t>
                </a:r>
                <a:endParaRPr lang="en-US" altLang="ko-KR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21" name="TextBox 120"/>
              <p:cNvSpPr txBox="1"/>
              <p:nvPr/>
            </p:nvSpPr>
            <p:spPr>
              <a:xfrm>
                <a:off x="5202415" y="6433758"/>
                <a:ext cx="1584122" cy="350913"/>
              </a:xfrm>
              <a:prstGeom prst="roundRect">
                <a:avLst/>
              </a:prstGeom>
              <a:solidFill>
                <a:srgbClr val="E1E6EB"/>
              </a:solidFill>
            </p:spPr>
            <p:txBody>
              <a:bodyPr>
                <a:spAutoFit/>
              </a:bodyPr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종업원수</a:t>
                </a:r>
              </a:p>
            </p:txBody>
          </p:sp>
          <p:sp>
            <p:nvSpPr>
              <p:cNvPr id="122" name="TextBox 121"/>
              <p:cNvSpPr txBox="1"/>
              <p:nvPr/>
            </p:nvSpPr>
            <p:spPr>
              <a:xfrm>
                <a:off x="6922838" y="6412409"/>
                <a:ext cx="1584122" cy="30719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9</a:t>
                </a:r>
              </a:p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명</a:t>
                </a:r>
                <a:endPara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cxnSp>
          <p:nvCxnSpPr>
            <p:cNvPr id="131" name="직선 연결선 130"/>
            <p:cNvCxnSpPr/>
            <p:nvPr/>
          </p:nvCxnSpPr>
          <p:spPr>
            <a:xfrm>
              <a:off x="1570999" y="2647818"/>
              <a:ext cx="7748297" cy="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직선 연결선 131"/>
            <p:cNvCxnSpPr/>
            <p:nvPr/>
          </p:nvCxnSpPr>
          <p:spPr>
            <a:xfrm>
              <a:off x="1570999" y="3908150"/>
              <a:ext cx="7748297" cy="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직선 연결선 132"/>
            <p:cNvCxnSpPr/>
            <p:nvPr/>
          </p:nvCxnSpPr>
          <p:spPr>
            <a:xfrm>
              <a:off x="1570999" y="5165308"/>
              <a:ext cx="7748297" cy="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직선 연결선 133"/>
            <p:cNvCxnSpPr/>
            <p:nvPr/>
          </p:nvCxnSpPr>
          <p:spPr>
            <a:xfrm>
              <a:off x="1570999" y="6770090"/>
              <a:ext cx="7748297" cy="0"/>
            </a:xfrm>
            <a:prstGeom prst="line">
              <a:avLst/>
            </a:prstGeom>
            <a:ln w="285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844" y="29430"/>
            <a:ext cx="3904506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" name="제목 1"/>
          <p:cNvSpPr txBox="1">
            <a:spLocks/>
          </p:cNvSpPr>
          <p:nvPr/>
        </p:nvSpPr>
        <p:spPr>
          <a:xfrm>
            <a:off x="7801087" y="324247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그룹 7"/>
          <p:cNvGrpSpPr>
            <a:grpSpLocks/>
          </p:cNvGrpSpPr>
          <p:nvPr/>
        </p:nvGrpSpPr>
        <p:grpSpPr bwMode="auto">
          <a:xfrm>
            <a:off x="3851275" y="2197100"/>
            <a:ext cx="3467100" cy="2569785"/>
            <a:chOff x="2234649" y="2238256"/>
            <a:chExt cx="3468263" cy="2570316"/>
          </a:xfrm>
        </p:grpSpPr>
        <p:sp>
          <p:nvSpPr>
            <p:cNvPr id="19460" name="Text Box 4"/>
            <p:cNvSpPr txBox="1">
              <a:spLocks noChangeArrowheads="1"/>
            </p:cNvSpPr>
            <p:nvPr/>
          </p:nvSpPr>
          <p:spPr bwMode="auto">
            <a:xfrm>
              <a:off x="2234649" y="2238256"/>
              <a:ext cx="704039" cy="630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eaLnBrk="1" latinLnBrk="1" hangingPunct="1"/>
              <a:r>
                <a:rPr lang="en-US" altLang="ko-KR" sz="3500" b="1">
                  <a:solidFill>
                    <a:srgbClr val="3C4F8C"/>
                  </a:solidFill>
                </a:rPr>
                <a:t>02</a:t>
              </a:r>
              <a:endParaRPr lang="ko-KR" altLang="ko-KR" sz="3500" b="1">
                <a:solidFill>
                  <a:srgbClr val="3C4F8C"/>
                </a:solidFill>
              </a:endParaRPr>
            </a:p>
          </p:txBody>
        </p:sp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2950852" y="2395451"/>
              <a:ext cx="2277239" cy="368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제품 및 기술의 개요</a:t>
              </a: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2938148" y="3238588"/>
              <a:ext cx="2764764" cy="15699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제품의 개요</a:t>
              </a:r>
            </a:p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장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비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및 사양</a:t>
              </a:r>
            </a:p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제품특성 및 </a:t>
              </a:r>
              <a:r>
                <a:rPr lang="ko-KR" altLang="en-US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기술성</a:t>
              </a:r>
              <a:endPara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설비 내역 및 현황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1817688" y="2989263"/>
            <a:ext cx="7058025" cy="44450"/>
          </a:xfrm>
          <a:prstGeom prst="rect">
            <a:avLst/>
          </a:prstGeom>
          <a:solidFill>
            <a:srgbClr val="3C4F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smtClean="0"/>
              <a:t>2-1. </a:t>
            </a:r>
            <a:r>
              <a:rPr smtClean="0"/>
              <a:t>제품의 개요</a:t>
            </a:r>
          </a:p>
        </p:txBody>
      </p:sp>
      <p:grpSp>
        <p:nvGrpSpPr>
          <p:cNvPr id="20483" name="그룹 26"/>
          <p:cNvGrpSpPr>
            <a:grpSpLocks/>
          </p:cNvGrpSpPr>
          <p:nvPr/>
        </p:nvGrpSpPr>
        <p:grpSpPr bwMode="auto">
          <a:xfrm>
            <a:off x="1527175" y="1825624"/>
            <a:ext cx="7729538" cy="4543425"/>
            <a:chOff x="1526853" y="1905000"/>
            <a:chExt cx="7729707" cy="4543350"/>
          </a:xfrm>
        </p:grpSpPr>
        <p:sp>
          <p:nvSpPr>
            <p:cNvPr id="90" name="직사각형 89"/>
            <p:cNvSpPr/>
            <p:nvPr/>
          </p:nvSpPr>
          <p:spPr>
            <a:xfrm>
              <a:off x="6246594" y="2224082"/>
              <a:ext cx="2325738" cy="3231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8" name="모서리가 둥근 직사각형 97"/>
            <p:cNvSpPr/>
            <p:nvPr/>
          </p:nvSpPr>
          <p:spPr>
            <a:xfrm>
              <a:off x="2296450" y="3499941"/>
              <a:ext cx="6650489" cy="1225530"/>
            </a:xfrm>
            <a:prstGeom prst="roundRect">
              <a:avLst>
                <a:gd name="adj" fmla="val 7729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9" name="모서리가 둥근 직사각형 98"/>
            <p:cNvSpPr/>
            <p:nvPr/>
          </p:nvSpPr>
          <p:spPr>
            <a:xfrm>
              <a:off x="2249974" y="5127770"/>
              <a:ext cx="6696964" cy="1225530"/>
            </a:xfrm>
            <a:prstGeom prst="roundRect">
              <a:avLst>
                <a:gd name="adj" fmla="val 7729"/>
              </a:avLst>
            </a:prstGeom>
            <a:solidFill>
              <a:srgbClr val="E1E6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00" name="모서리가 둥근 직사각형 99"/>
            <p:cNvSpPr/>
            <p:nvPr/>
          </p:nvSpPr>
          <p:spPr>
            <a:xfrm>
              <a:off x="2249974" y="2016123"/>
              <a:ext cx="6696965" cy="1225530"/>
            </a:xfrm>
            <a:prstGeom prst="roundRect">
              <a:avLst>
                <a:gd name="adj" fmla="val 7729"/>
              </a:avLst>
            </a:prstGeom>
            <a:solidFill>
              <a:srgbClr val="E1E6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3063587" y="2224082"/>
              <a:ext cx="2325739" cy="3231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3216475" y="3774759"/>
              <a:ext cx="5235267" cy="6463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9569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자동화 기계 조립에 필요한 정밀 장비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 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반도체 조립장비에 필요한 정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밀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부품</a:t>
              </a:r>
              <a:endPara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endParaRPr>
            </a:p>
            <a:p>
              <a:pPr defTabSz="99569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정밀도를 요구하는 기계장비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.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부품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endParaRPr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3216475" y="5372622"/>
              <a:ext cx="5019239" cy="6463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9569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반도체 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, 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디스플레이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 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,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항공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, 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조선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, 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태양광 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, 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전기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, 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전자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, </a:t>
              </a:r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itchFamily="50" charset="-127"/>
                  <a:ea typeface="나눔스퀘어라운드 ExtraBold" pitchFamily="50" charset="-127"/>
                </a:rPr>
                <a:t>기계 등 산업 전반에 필수로 적용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endParaRPr>
            </a:p>
          </p:txBody>
        </p:sp>
        <p:sp>
          <p:nvSpPr>
            <p:cNvPr id="95" name="오각형 5"/>
            <p:cNvSpPr/>
            <p:nvPr/>
          </p:nvSpPr>
          <p:spPr>
            <a:xfrm>
              <a:off x="2250769" y="6226104"/>
              <a:ext cx="7005791" cy="144460"/>
            </a:xfrm>
            <a:custGeom>
              <a:avLst/>
              <a:gdLst/>
              <a:ahLst/>
              <a:cxnLst/>
              <a:rect l="l" t="t" r="r" b="b"/>
              <a:pathLst>
                <a:path w="7006204" h="144016">
                  <a:moveTo>
                    <a:pt x="6718222" y="0"/>
                  </a:moveTo>
                  <a:lnTo>
                    <a:pt x="6851800" y="0"/>
                  </a:lnTo>
                  <a:lnTo>
                    <a:pt x="7006204" y="72008"/>
                  </a:lnTo>
                  <a:lnTo>
                    <a:pt x="6851800" y="144016"/>
                  </a:lnTo>
                  <a:lnTo>
                    <a:pt x="0" y="144016"/>
                  </a:lnTo>
                  <a:lnTo>
                    <a:pt x="0" y="91410"/>
                  </a:lnTo>
                  <a:lnTo>
                    <a:pt x="25603" y="96579"/>
                  </a:lnTo>
                  <a:lnTo>
                    <a:pt x="6630116" y="96579"/>
                  </a:lnTo>
                  <a:cubicBezTo>
                    <a:pt x="6678776" y="96579"/>
                    <a:pt x="6718222" y="57133"/>
                    <a:pt x="6718222" y="847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4" name="오각형 5"/>
            <p:cNvSpPr/>
            <p:nvPr/>
          </p:nvSpPr>
          <p:spPr>
            <a:xfrm>
              <a:off x="2223199" y="4603341"/>
              <a:ext cx="7005791" cy="144461"/>
            </a:xfrm>
            <a:custGeom>
              <a:avLst/>
              <a:gdLst/>
              <a:ahLst/>
              <a:cxnLst/>
              <a:rect l="l" t="t" r="r" b="b"/>
              <a:pathLst>
                <a:path w="7006204" h="144016">
                  <a:moveTo>
                    <a:pt x="6718222" y="0"/>
                  </a:moveTo>
                  <a:lnTo>
                    <a:pt x="6851800" y="0"/>
                  </a:lnTo>
                  <a:lnTo>
                    <a:pt x="7006204" y="72008"/>
                  </a:lnTo>
                  <a:lnTo>
                    <a:pt x="6851800" y="144016"/>
                  </a:lnTo>
                  <a:lnTo>
                    <a:pt x="0" y="144016"/>
                  </a:lnTo>
                  <a:lnTo>
                    <a:pt x="0" y="91410"/>
                  </a:lnTo>
                  <a:lnTo>
                    <a:pt x="25603" y="96579"/>
                  </a:lnTo>
                  <a:lnTo>
                    <a:pt x="6630116" y="96579"/>
                  </a:lnTo>
                  <a:cubicBezTo>
                    <a:pt x="6678776" y="96579"/>
                    <a:pt x="6718222" y="57133"/>
                    <a:pt x="6718222" y="847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" name="오각형 5"/>
            <p:cNvSpPr/>
            <p:nvPr/>
          </p:nvSpPr>
          <p:spPr>
            <a:xfrm>
              <a:off x="2250769" y="3146405"/>
              <a:ext cx="7005791" cy="144460"/>
            </a:xfrm>
            <a:custGeom>
              <a:avLst/>
              <a:gdLst/>
              <a:ahLst/>
              <a:cxnLst/>
              <a:rect l="l" t="t" r="r" b="b"/>
              <a:pathLst>
                <a:path w="7006204" h="144016">
                  <a:moveTo>
                    <a:pt x="6718222" y="0"/>
                  </a:moveTo>
                  <a:lnTo>
                    <a:pt x="6851800" y="0"/>
                  </a:lnTo>
                  <a:lnTo>
                    <a:pt x="7006204" y="72008"/>
                  </a:lnTo>
                  <a:lnTo>
                    <a:pt x="6851800" y="144016"/>
                  </a:lnTo>
                  <a:lnTo>
                    <a:pt x="0" y="144016"/>
                  </a:lnTo>
                  <a:lnTo>
                    <a:pt x="0" y="91410"/>
                  </a:lnTo>
                  <a:lnTo>
                    <a:pt x="25603" y="96579"/>
                  </a:lnTo>
                  <a:lnTo>
                    <a:pt x="6630116" y="96579"/>
                  </a:lnTo>
                  <a:cubicBezTo>
                    <a:pt x="6678776" y="96579"/>
                    <a:pt x="6718222" y="57133"/>
                    <a:pt x="6718222" y="847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9" name="타원 38"/>
            <p:cNvSpPr/>
            <p:nvPr/>
          </p:nvSpPr>
          <p:spPr>
            <a:xfrm>
              <a:off x="1526853" y="1905000"/>
              <a:ext cx="1446245" cy="1447776"/>
            </a:xfrm>
            <a:prstGeom prst="ellipse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4" name="타원 43"/>
            <p:cNvSpPr/>
            <p:nvPr/>
          </p:nvSpPr>
          <p:spPr>
            <a:xfrm>
              <a:off x="1634805" y="2012948"/>
              <a:ext cx="1230340" cy="1230292"/>
            </a:xfrm>
            <a:prstGeom prst="ellipse">
              <a:avLst/>
            </a:prstGeom>
            <a:solidFill>
              <a:srgbClr val="779FE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768158" y="2397117"/>
              <a:ext cx="965221" cy="4619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제품</a:t>
              </a:r>
              <a:r>
                <a:rPr lang="en-US" altLang="ko-KR" sz="12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/</a:t>
              </a:r>
              <a:r>
                <a:rPr lang="ko-KR" altLang="en-US" sz="12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기술</a:t>
              </a:r>
              <a:endParaRPr lang="en-US" altLang="ko-KR" sz="1200" b="1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개요</a:t>
              </a:r>
            </a:p>
          </p:txBody>
        </p:sp>
        <p:sp>
          <p:nvSpPr>
            <p:cNvPr id="57" name="타원 56"/>
            <p:cNvSpPr/>
            <p:nvPr/>
          </p:nvSpPr>
          <p:spPr>
            <a:xfrm>
              <a:off x="1526853" y="3452786"/>
              <a:ext cx="1446245" cy="1447776"/>
            </a:xfrm>
            <a:prstGeom prst="ellipse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8" name="타원 57"/>
            <p:cNvSpPr/>
            <p:nvPr/>
          </p:nvSpPr>
          <p:spPr>
            <a:xfrm>
              <a:off x="1634805" y="3560735"/>
              <a:ext cx="1230340" cy="1231880"/>
            </a:xfrm>
            <a:prstGeom prst="ellipse">
              <a:avLst/>
            </a:prstGeom>
            <a:solidFill>
              <a:srgbClr val="3B568D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0" name="타원 69"/>
            <p:cNvSpPr/>
            <p:nvPr/>
          </p:nvSpPr>
          <p:spPr>
            <a:xfrm>
              <a:off x="1526853" y="5000574"/>
              <a:ext cx="1446245" cy="1447776"/>
            </a:xfrm>
            <a:prstGeom prst="ellipse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1" name="타원 70"/>
            <p:cNvSpPr/>
            <p:nvPr/>
          </p:nvSpPr>
          <p:spPr>
            <a:xfrm>
              <a:off x="1634805" y="5110109"/>
              <a:ext cx="1230340" cy="1230293"/>
            </a:xfrm>
            <a:prstGeom prst="ellipse">
              <a:avLst/>
            </a:prstGeom>
            <a:solidFill>
              <a:srgbClr val="779FE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768158" y="4021102"/>
              <a:ext cx="965221" cy="2778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 b="1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사용용도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660205" y="5585964"/>
              <a:ext cx="1204940" cy="27699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2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적용</a:t>
              </a:r>
              <a:r>
                <a:rPr lang="en-US" altLang="ko-KR" sz="12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/</a:t>
              </a:r>
              <a:r>
                <a:rPr lang="ko-KR" altLang="en-US" sz="12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응용분야</a:t>
              </a:r>
            </a:p>
          </p:txBody>
        </p:sp>
      </p:grpSp>
      <p:sp>
        <p:nvSpPr>
          <p:cNvPr id="28" name="직사각형 27"/>
          <p:cNvSpPr/>
          <p:nvPr/>
        </p:nvSpPr>
        <p:spPr bwMode="auto">
          <a:xfrm>
            <a:off x="3216760" y="2158168"/>
            <a:ext cx="5469656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9569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반도체장비 및 반도체 부품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나눔스퀘어라운드 ExtraBold" pitchFamily="50" charset="-127"/>
              <a:ea typeface="나눔스퀘어라운드 ExtraBold" pitchFamily="50" charset="-127"/>
            </a:endParaRPr>
          </a:p>
          <a:p>
            <a:pPr defTabSz="99569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진공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챔버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,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자동화 기계장비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,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산업기기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,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금형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 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SUS,AL,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티타늄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,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철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,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비철류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itchFamily="50" charset="-127"/>
                <a:ea typeface="나눔스퀘어라운드 ExtraBold" pitchFamily="50" charset="-127"/>
              </a:rPr>
              <a:t> 등 각종 소재 정밀 기계 가공 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 ExtraBold" pitchFamily="50" charset="-127"/>
              <a:ea typeface="나눔스퀘어라운드 ExtraBold" pitchFamily="50" charset="-127"/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844" y="0"/>
            <a:ext cx="3904506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08223"/>
            <a:ext cx="3909337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직사각형 45"/>
          <p:cNvSpPr/>
          <p:nvPr/>
        </p:nvSpPr>
        <p:spPr bwMode="auto">
          <a:xfrm>
            <a:off x="323193" y="1044327"/>
            <a:ext cx="4519451" cy="6189120"/>
          </a:xfrm>
          <a:custGeom>
            <a:avLst/>
            <a:gdLst/>
            <a:ahLst/>
            <a:cxnLst/>
            <a:rect l="l" t="t" r="r" b="b"/>
            <a:pathLst>
              <a:path w="2572267" h="2277338">
                <a:moveTo>
                  <a:pt x="1315805" y="0"/>
                </a:moveTo>
                <a:lnTo>
                  <a:pt x="2258152" y="0"/>
                </a:lnTo>
                <a:lnTo>
                  <a:pt x="2572267" y="392644"/>
                </a:lnTo>
                <a:lnTo>
                  <a:pt x="2572267" y="2277338"/>
                </a:lnTo>
                <a:lnTo>
                  <a:pt x="0" y="2277338"/>
                </a:lnTo>
                <a:lnTo>
                  <a:pt x="0" y="392644"/>
                </a:lnTo>
                <a:lnTo>
                  <a:pt x="1001689" y="392644"/>
                </a:lnTo>
                <a:close/>
              </a:path>
            </a:pathLst>
          </a:custGeom>
          <a:solidFill>
            <a:srgbClr val="3B56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95690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56" y="2268463"/>
            <a:ext cx="424847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194" y="1675384"/>
            <a:ext cx="5544616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322364" y="1332359"/>
            <a:ext cx="2115710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95690" eaLnBrk="1" latinLnBrk="1" hangingPunct="1">
              <a:spcBef>
                <a:spcPts val="0"/>
              </a:spcBef>
              <a:spcAft>
                <a:spcPts val="0"/>
              </a:spcAft>
            </a:pPr>
            <a:r>
              <a:rPr lang="en-US" altLang="ko-KR" sz="3200" b="1" dirty="0" smtClean="0">
                <a:solidFill>
                  <a:prstClr val="white"/>
                </a:solidFill>
              </a:rPr>
              <a:t>LCV6700</a:t>
            </a:r>
            <a:endParaRPr lang="ko-KR" altLang="en-US" sz="3200" b="1" dirty="0">
              <a:solidFill>
                <a:prstClr val="white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95363"/>
            <a:r>
              <a:rPr lang="en-US" altLang="ko-KR" dirty="0" smtClean="0"/>
              <a:t>2-2. </a:t>
            </a:r>
            <a:r>
              <a:rPr lang="ko-KR" altLang="en-US" dirty="0" smtClean="0"/>
              <a:t>장</a:t>
            </a:r>
            <a:r>
              <a:rPr lang="ko-KR" altLang="en-US" dirty="0"/>
              <a:t>비</a:t>
            </a:r>
            <a:r>
              <a:rPr dirty="0" smtClean="0"/>
              <a:t> 및 사양</a:t>
            </a:r>
          </a:p>
        </p:txBody>
      </p:sp>
      <p:sp>
        <p:nvSpPr>
          <p:cNvPr id="9" name="제목 1"/>
          <p:cNvSpPr txBox="1">
            <a:spLocks/>
          </p:cNvSpPr>
          <p:nvPr/>
        </p:nvSpPr>
        <p:spPr bwMode="auto">
          <a:xfrm>
            <a:off x="193675" y="107950"/>
            <a:ext cx="8505825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9569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lang="ko-KR" altLang="en-US" sz="2000" b="1" kern="1200" dirty="0">
                <a:solidFill>
                  <a:srgbClr val="3C4F8C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95363"/>
            <a:r>
              <a:rPr lang="en-US" altLang="ko-KR" smtClean="0"/>
              <a:t>2-2. </a:t>
            </a:r>
            <a:r>
              <a:rPr lang="ko-KR" altLang="en-US" smtClean="0"/>
              <a:t>장비 및 사양</a:t>
            </a: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7745105" y="280578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86861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dirty="0" smtClean="0"/>
              <a:t>2-2. </a:t>
            </a:r>
            <a:r>
              <a:rPr lang="ko-KR" altLang="en-US" dirty="0" smtClean="0"/>
              <a:t>장</a:t>
            </a:r>
            <a:r>
              <a:rPr lang="ko-KR" altLang="en-US" dirty="0"/>
              <a:t>비</a:t>
            </a:r>
            <a:r>
              <a:rPr dirty="0" smtClean="0"/>
              <a:t> 및 사양</a:t>
            </a:r>
          </a:p>
        </p:txBody>
      </p:sp>
      <p:grpSp>
        <p:nvGrpSpPr>
          <p:cNvPr id="21507" name="그룹 18"/>
          <p:cNvGrpSpPr>
            <a:grpSpLocks/>
          </p:cNvGrpSpPr>
          <p:nvPr/>
        </p:nvGrpSpPr>
        <p:grpSpPr bwMode="auto">
          <a:xfrm>
            <a:off x="882204" y="1188342"/>
            <a:ext cx="9289032" cy="5782402"/>
            <a:chOff x="1891429" y="1251449"/>
            <a:chExt cx="6682506" cy="5162137"/>
          </a:xfrm>
        </p:grpSpPr>
        <p:sp>
          <p:nvSpPr>
            <p:cNvPr id="31" name="직사각형 30"/>
            <p:cNvSpPr/>
            <p:nvPr/>
          </p:nvSpPr>
          <p:spPr>
            <a:xfrm rot="5400000">
              <a:off x="6689957" y="4529608"/>
              <a:ext cx="2198122" cy="15698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512050" y="4769359"/>
              <a:ext cx="2198402" cy="15712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 rot="5400000">
              <a:off x="5758701" y="2593107"/>
              <a:ext cx="2198122" cy="2528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891429" y="1251449"/>
              <a:ext cx="3315352" cy="5162137"/>
            </a:xfrm>
            <a:custGeom>
              <a:avLst/>
              <a:gdLst/>
              <a:ahLst/>
              <a:cxnLst/>
              <a:rect l="l" t="t" r="r" b="b"/>
              <a:pathLst>
                <a:path w="2572267" h="2277338">
                  <a:moveTo>
                    <a:pt x="1315805" y="0"/>
                  </a:moveTo>
                  <a:lnTo>
                    <a:pt x="2258152" y="0"/>
                  </a:lnTo>
                  <a:lnTo>
                    <a:pt x="2572267" y="392644"/>
                  </a:lnTo>
                  <a:lnTo>
                    <a:pt x="2572267" y="2277338"/>
                  </a:lnTo>
                  <a:lnTo>
                    <a:pt x="0" y="2277338"/>
                  </a:lnTo>
                  <a:lnTo>
                    <a:pt x="0" y="392644"/>
                  </a:lnTo>
                  <a:lnTo>
                    <a:pt x="1001689" y="392644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9569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000"/>
            </a:p>
          </p:txBody>
        </p:sp>
        <p:sp>
          <p:nvSpPr>
            <p:cNvPr id="38" name="TextBox 23"/>
            <p:cNvSpPr txBox="1"/>
            <p:nvPr/>
          </p:nvSpPr>
          <p:spPr>
            <a:xfrm>
              <a:off x="3341895" y="1444301"/>
              <a:ext cx="1605874" cy="5220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3200" b="1" dirty="0" smtClean="0">
                  <a:solidFill>
                    <a:schemeClr val="bg1"/>
                  </a:solidFill>
                  <a:latin typeface="+mn-ea"/>
                </a:rPr>
                <a:t>BMC3012</a:t>
              </a:r>
              <a:endParaRPr lang="ko-KR" altLang="en-US" sz="3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1519" name="TextBox 26"/>
            <p:cNvSpPr txBox="1">
              <a:spLocks noChangeArrowheads="1"/>
            </p:cNvSpPr>
            <p:nvPr/>
          </p:nvSpPr>
          <p:spPr bwMode="auto">
            <a:xfrm>
              <a:off x="7469357" y="3621867"/>
              <a:ext cx="94234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14400" eaLnBrk="1" latinLnBrk="1" hangingPunct="1"/>
              <a:r>
                <a:rPr lang="en-US" altLang="ko-KR" sz="1400" b="1">
                  <a:solidFill>
                    <a:schemeClr val="bg1"/>
                  </a:solidFill>
                </a:rPr>
                <a:t>D</a:t>
              </a:r>
              <a:r>
                <a:rPr lang="ko-KR" altLang="en-US" sz="1400" b="1">
                  <a:solidFill>
                    <a:schemeClr val="bg1"/>
                  </a:solidFill>
                </a:rPr>
                <a:t>제품</a:t>
              </a:r>
            </a:p>
          </p:txBody>
        </p:sp>
      </p:grp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08223"/>
            <a:ext cx="3909337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13" y="2267193"/>
            <a:ext cx="4464496" cy="4621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13" y="2267193"/>
            <a:ext cx="218210" cy="1153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24"/>
          <p:cNvSpPr txBox="1"/>
          <p:nvPr/>
        </p:nvSpPr>
        <p:spPr bwMode="auto">
          <a:xfrm rot="5400000">
            <a:off x="6726343" y="2799358"/>
            <a:ext cx="1056008" cy="428046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smtClean="0">
                <a:solidFill>
                  <a:schemeClr val="bg1"/>
                </a:solidFill>
                <a:latin typeface="+mn-ea"/>
              </a:rPr>
              <a:t>B</a:t>
            </a:r>
            <a:r>
              <a:rPr lang="ko-KR" altLang="en-US" sz="1400" b="1" smtClean="0">
                <a:solidFill>
                  <a:schemeClr val="bg1"/>
                </a:solidFill>
                <a:latin typeface="+mn-ea"/>
              </a:rPr>
              <a:t>제품</a:t>
            </a:r>
            <a:endParaRPr lang="ko-KR" altLang="en-US" sz="1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TextBox 24"/>
          <p:cNvSpPr txBox="1"/>
          <p:nvPr/>
        </p:nvSpPr>
        <p:spPr bwMode="auto">
          <a:xfrm rot="5400000">
            <a:off x="6878743" y="2951758"/>
            <a:ext cx="1056008" cy="428046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smtClean="0">
                <a:solidFill>
                  <a:schemeClr val="bg1"/>
                </a:solidFill>
                <a:latin typeface="+mn-ea"/>
              </a:rPr>
              <a:t>B</a:t>
            </a:r>
            <a:r>
              <a:rPr lang="ko-KR" altLang="en-US" sz="1400" b="1" smtClean="0">
                <a:solidFill>
                  <a:schemeClr val="bg1"/>
                </a:solidFill>
                <a:latin typeface="+mn-ea"/>
              </a:rPr>
              <a:t>제품</a:t>
            </a:r>
            <a:endParaRPr lang="ko-KR" altLang="en-US" sz="1400" b="1" dirty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045197"/>
              </p:ext>
            </p:extLst>
          </p:nvPr>
        </p:nvGraphicFramePr>
        <p:xfrm>
          <a:off x="5706740" y="1903526"/>
          <a:ext cx="4320479" cy="50117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6556"/>
                <a:gridCol w="741886"/>
                <a:gridCol w="1942037"/>
              </a:tblGrid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X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축 행정거리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좌우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3000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Y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축 행정거리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전후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1200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Z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축 행정거리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상하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800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065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err="1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측단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-</a:t>
                      </a:r>
                      <a:r>
                        <a:rPr lang="ko-KR" altLang="en-US" sz="1050" b="0" dirty="0" err="1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테이블면까지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 거리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200-1000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err="1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문폭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 넓이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1350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테이블 크기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(X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방향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3000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테이블 크기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(Y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방향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1100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테이블 최대 적재량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kg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5000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065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스핀들 모터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연속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/30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분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KW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15/18.5(*22/26)</a:t>
                      </a:r>
                      <a:endParaRPr lang="ko-KR" altLang="en-US" sz="1050" b="0" dirty="0" smtClean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065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스핀들 속도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직결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옵션 사양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rpm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8000/10000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스핀들 </a:t>
                      </a:r>
                      <a:r>
                        <a:rPr lang="ko-KR" altLang="en-US" sz="1050" b="0" dirty="0" err="1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테이퍼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BT50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스핀들 베어링 규격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err="1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Φmm</a:t>
                      </a:r>
                      <a:endParaRPr lang="ko-KR" altLang="en-US" sz="1050" b="0" dirty="0" smtClean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100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급속이동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m/min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20/20/15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065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절삭이동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mm/min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10000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73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공구 </a:t>
                      </a:r>
                      <a:r>
                        <a:rPr lang="ko-KR" altLang="en-US" sz="1050" b="0" dirty="0" err="1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보유수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40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559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dirty="0" smtClean="0"/>
              <a:t>2-2. </a:t>
            </a:r>
            <a:r>
              <a:rPr lang="ko-KR" altLang="en-US" dirty="0" smtClean="0"/>
              <a:t>장</a:t>
            </a:r>
            <a:r>
              <a:rPr lang="ko-KR" altLang="en-US" dirty="0"/>
              <a:t>비</a:t>
            </a:r>
            <a:r>
              <a:rPr dirty="0" smtClean="0"/>
              <a:t> 및 사양</a:t>
            </a:r>
          </a:p>
        </p:txBody>
      </p:sp>
      <p:grpSp>
        <p:nvGrpSpPr>
          <p:cNvPr id="21507" name="그룹 18"/>
          <p:cNvGrpSpPr>
            <a:grpSpLocks/>
          </p:cNvGrpSpPr>
          <p:nvPr/>
        </p:nvGrpSpPr>
        <p:grpSpPr bwMode="auto">
          <a:xfrm>
            <a:off x="882204" y="1188342"/>
            <a:ext cx="9289032" cy="5782402"/>
            <a:chOff x="1891429" y="1251449"/>
            <a:chExt cx="6682506" cy="5162137"/>
          </a:xfrm>
        </p:grpSpPr>
        <p:sp>
          <p:nvSpPr>
            <p:cNvPr id="31" name="직사각형 30"/>
            <p:cNvSpPr/>
            <p:nvPr/>
          </p:nvSpPr>
          <p:spPr>
            <a:xfrm rot="5400000">
              <a:off x="6689957" y="4529608"/>
              <a:ext cx="2198122" cy="15698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512050" y="4769359"/>
              <a:ext cx="2198402" cy="15712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 rot="5400000">
              <a:off x="5758701" y="2593107"/>
              <a:ext cx="2198122" cy="2528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891429" y="1251449"/>
              <a:ext cx="3315352" cy="5162137"/>
            </a:xfrm>
            <a:custGeom>
              <a:avLst/>
              <a:gdLst/>
              <a:ahLst/>
              <a:cxnLst/>
              <a:rect l="l" t="t" r="r" b="b"/>
              <a:pathLst>
                <a:path w="2572267" h="2277338">
                  <a:moveTo>
                    <a:pt x="1315805" y="0"/>
                  </a:moveTo>
                  <a:lnTo>
                    <a:pt x="2258152" y="0"/>
                  </a:lnTo>
                  <a:lnTo>
                    <a:pt x="2572267" y="392644"/>
                  </a:lnTo>
                  <a:lnTo>
                    <a:pt x="2572267" y="2277338"/>
                  </a:lnTo>
                  <a:lnTo>
                    <a:pt x="0" y="2277338"/>
                  </a:lnTo>
                  <a:lnTo>
                    <a:pt x="0" y="392644"/>
                  </a:lnTo>
                  <a:lnTo>
                    <a:pt x="1001689" y="392644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9569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000"/>
            </a:p>
          </p:txBody>
        </p:sp>
        <p:sp>
          <p:nvSpPr>
            <p:cNvPr id="38" name="TextBox 23"/>
            <p:cNvSpPr txBox="1"/>
            <p:nvPr/>
          </p:nvSpPr>
          <p:spPr>
            <a:xfrm>
              <a:off x="3341895" y="1444301"/>
              <a:ext cx="1605874" cy="5220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3200" b="1" dirty="0" smtClean="0">
                  <a:solidFill>
                    <a:schemeClr val="bg1"/>
                  </a:solidFill>
                  <a:latin typeface="+mn-ea"/>
                </a:rPr>
                <a:t>BMC4122</a:t>
              </a:r>
              <a:endParaRPr lang="ko-KR" altLang="en-US" sz="3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9" name="TextBox 24"/>
            <p:cNvSpPr txBox="1"/>
            <p:nvPr/>
          </p:nvSpPr>
          <p:spPr>
            <a:xfrm rot="5400000">
              <a:off x="6004166" y="2726753"/>
              <a:ext cx="942732" cy="3079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 smtClean="0">
                  <a:solidFill>
                    <a:schemeClr val="bg1"/>
                  </a:solidFill>
                  <a:latin typeface="+mn-ea"/>
                </a:rPr>
                <a:t>B</a:t>
              </a:r>
              <a:r>
                <a:rPr lang="ko-KR" altLang="en-US" sz="1400" b="1" smtClean="0">
                  <a:solidFill>
                    <a:schemeClr val="bg1"/>
                  </a:solidFill>
                  <a:latin typeface="+mn-ea"/>
                </a:rPr>
                <a:t>제품</a:t>
              </a:r>
              <a:endParaRPr lang="ko-KR" alt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1519" name="TextBox 26"/>
            <p:cNvSpPr txBox="1">
              <a:spLocks noChangeArrowheads="1"/>
            </p:cNvSpPr>
            <p:nvPr/>
          </p:nvSpPr>
          <p:spPr bwMode="auto">
            <a:xfrm>
              <a:off x="7469357" y="3621867"/>
              <a:ext cx="94234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14400" eaLnBrk="1" latinLnBrk="1" hangingPunct="1"/>
              <a:r>
                <a:rPr lang="en-US" altLang="ko-KR" sz="1400" b="1">
                  <a:solidFill>
                    <a:schemeClr val="bg1"/>
                  </a:solidFill>
                </a:rPr>
                <a:t>D</a:t>
              </a:r>
              <a:r>
                <a:rPr lang="ko-KR" altLang="en-US" sz="1400" b="1">
                  <a:solidFill>
                    <a:schemeClr val="bg1"/>
                  </a:solidFill>
                </a:rPr>
                <a:t>제품</a:t>
              </a:r>
            </a:p>
          </p:txBody>
        </p:sp>
      </p:grp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08223"/>
            <a:ext cx="3909337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35" y="2226935"/>
            <a:ext cx="4437250" cy="4662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351145"/>
              </p:ext>
            </p:extLst>
          </p:nvPr>
        </p:nvGraphicFramePr>
        <p:xfrm>
          <a:off x="5616130" y="2700510"/>
          <a:ext cx="4555106" cy="4459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8802"/>
                <a:gridCol w="642792"/>
                <a:gridCol w="2093512"/>
              </a:tblGrid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X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축 행정거리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좌우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4100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Y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축 행정거리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전후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2200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Z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축 행정거리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상하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900(*1100)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축단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테이블면까지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거리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200-1100(*200-1300)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문폭넓이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2300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테이블 크기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(X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방향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4000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테이블 크기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(Y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방향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mm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2100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519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테이블 최대 적재량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kg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17000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72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스핀들 모터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연속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/30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분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KW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22/26(*30/37)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519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스핀들속도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기어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표준 사양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rpm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6000/*4000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159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스핀들 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테이퍼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BT50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519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스핀들 베어링 규격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Φmm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519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급속이송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m/min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15/20/15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534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절삭이송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mm/min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10000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159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공구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보유수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40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7235894"/>
              </p:ext>
            </p:extLst>
          </p:nvPr>
        </p:nvGraphicFramePr>
        <p:xfrm>
          <a:off x="5614128" y="1402853"/>
          <a:ext cx="4557108" cy="129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0804"/>
                <a:gridCol w="648072"/>
                <a:gridCol w="2088232"/>
              </a:tblGrid>
              <a:tr h="1976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앵글 각도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90° </a:t>
                      </a:r>
                      <a:r>
                        <a:rPr lang="ko-KR" altLang="en-US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분할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97691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앵글 통과 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단면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X  3700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9769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Y  1800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9769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양각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X  3300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9769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</a:rPr>
                        <a:t>Y  1400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159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defTabSz="995363">
              <a:defRPr/>
            </a:pPr>
            <a:r>
              <a:rPr lang="en-US" altLang="ko-KR"/>
              <a:t>2-2. </a:t>
            </a:r>
            <a:r>
              <a:rPr lang="ko-KR" altLang="en-US"/>
              <a:t>Equipment Specifications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6621938" y="0"/>
            <a:ext cx="3909337" cy="600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506940" y="252239"/>
            <a:ext cx="2826420" cy="519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ko-KR" altLang="en-US" sz="1400" b="1" i="0" u="none" strike="noStrike" kern="1200" cap="none" spc="0" normalizeH="0" baseline="0">
                <a:solidFill>
                  <a:srgbClr val="C00000"/>
                </a:solidFill>
                <a:latin typeface="나눔스퀘어 ExtraBold"/>
                <a:ea typeface="나눔스퀘어 ExtraBold"/>
              </a:rPr>
              <a:t>웨스테크 </a:t>
            </a:r>
            <a:r>
              <a:rPr kumimoji="0" lang="en-US" altLang="ko-KR" sz="1400" b="1" i="0" u="none" strike="noStrike" kern="1200" cap="none" spc="0" normalizeH="0" baseline="0">
                <a:solidFill>
                  <a:srgbClr val="002060"/>
                </a:solidFill>
                <a:latin typeface="나눔스퀘어 ExtraBold"/>
                <a:ea typeface="나눔스퀘어 ExtraBold"/>
              </a:rPr>
              <a:t>Westech</a:t>
            </a:r>
            <a:r>
              <a:rPr kumimoji="0" lang="en-US" altLang="ko-KR" sz="1400" b="0" i="0" u="none" strike="noStrike" kern="1200" cap="none" spc="0" normalizeH="0" baseline="0">
                <a:solidFill>
                  <a:srgbClr val="C00000"/>
                </a:solidFill>
                <a:latin typeface="나눔스퀘어 ExtraBold"/>
                <a:ea typeface="나눔스퀘어 ExtraBold"/>
              </a:rPr>
              <a:t> </a:t>
            </a:r>
            <a:r>
              <a:rPr kumimoji="0" lang="ko-KR" altLang="en-US" sz="1400" b="0" i="0" u="none" strike="noStrike" kern="1200" cap="none" spc="0" normalizeH="0" baseline="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</a:p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en-US" altLang="ko-KR" sz="1400" b="0" i="0" u="none" strike="noStrike" kern="1200" cap="none" spc="0" normalizeH="0" baseline="0">
                <a:solidFill>
                  <a:srgbClr val="000000"/>
                </a:solidFill>
                <a:latin typeface="나눔스퀘어 ExtraBold"/>
                <a:ea typeface="나눔스퀘어 ExtraBold"/>
              </a:rPr>
              <a:t>afirm and strong company</a:t>
            </a:r>
          </a:p>
        </p:txBody>
      </p:sp>
      <p:sp>
        <p:nvSpPr>
          <p:cNvPr id="5" name="직사각형 45"/>
          <p:cNvSpPr/>
          <p:nvPr/>
        </p:nvSpPr>
        <p:spPr>
          <a:xfrm>
            <a:off x="522164" y="1188343"/>
            <a:ext cx="4608512" cy="5782402"/>
          </a:xfrm>
          <a:custGeom>
            <a:avLst/>
            <a:gdLst/>
            <a:ahLst/>
            <a:cxnLst/>
            <a:rect l="l" t="t" r="r" b="b"/>
            <a:pathLst>
              <a:path w="2572267" h="2277338">
                <a:moveTo>
                  <a:pt x="1315805" y="0"/>
                </a:moveTo>
                <a:lnTo>
                  <a:pt x="2258152" y="0"/>
                </a:lnTo>
                <a:lnTo>
                  <a:pt x="2572267" y="392644"/>
                </a:lnTo>
                <a:lnTo>
                  <a:pt x="2572267" y="2277338"/>
                </a:lnTo>
                <a:lnTo>
                  <a:pt x="0" y="2277338"/>
                </a:lnTo>
                <a:lnTo>
                  <a:pt x="0" y="392644"/>
                </a:lnTo>
                <a:lnTo>
                  <a:pt x="1001689" y="392644"/>
                </a:lnTo>
                <a:close/>
              </a:path>
            </a:pathLst>
          </a:custGeom>
          <a:solidFill>
            <a:srgbClr val="3B56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000"/>
          </a:p>
        </p:txBody>
      </p:sp>
      <p:sp>
        <p:nvSpPr>
          <p:cNvPr id="6" name="TextBox 5"/>
          <p:cNvSpPr txBox="1"/>
          <p:nvPr/>
        </p:nvSpPr>
        <p:spPr>
          <a:xfrm>
            <a:off x="2401839" y="1416174"/>
            <a:ext cx="25848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b="1" dirty="0" smtClean="0">
                <a:solidFill>
                  <a:schemeClr val="bg1"/>
                </a:solidFill>
                <a:latin typeface="+mn-ea"/>
              </a:rPr>
              <a:t>BMC-4127</a:t>
            </a:r>
            <a:endParaRPr lang="en-US" altLang="ko-KR" sz="32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66180" y="2340471"/>
            <a:ext cx="4320480" cy="450511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337" y="1690827"/>
            <a:ext cx="5036023" cy="527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82049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4132" y="180231"/>
            <a:ext cx="8505145" cy="848436"/>
          </a:xfrm>
        </p:spPr>
        <p:txBody>
          <a:bodyPr>
            <a:normAutofit/>
          </a:bodyPr>
          <a:lstStyle/>
          <a:p>
            <a:r>
              <a:rPr lang="en-US" altLang="ko-KR" dirty="0"/>
              <a:t>2-3. </a:t>
            </a:r>
            <a:r>
              <a:rPr lang="ko-KR" altLang="en-US" dirty="0"/>
              <a:t>장비특성 및 </a:t>
            </a:r>
            <a:r>
              <a:rPr lang="ko-KR" altLang="en-US" dirty="0" err="1"/>
              <a:t>기술성</a:t>
            </a:r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857896"/>
              </p:ext>
            </p:extLst>
          </p:nvPr>
        </p:nvGraphicFramePr>
        <p:xfrm>
          <a:off x="954212" y="1620391"/>
          <a:ext cx="7128934" cy="52326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48272"/>
                <a:gridCol w="4680662"/>
              </a:tblGrid>
              <a:tr h="1728192">
                <a:tc>
                  <a:txBody>
                    <a:bodyPr/>
                    <a:lstStyle/>
                    <a:p>
                      <a:pPr lvl="0" algn="ctr" defTabSz="995690" eaLnBrk="1" fontAlgn="auto" latinLnBrk="1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X,Y,Z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방향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  <a:p>
                      <a:pPr lvl="0" algn="ctr" defTabSz="995690" eaLnBrk="1" fontAlgn="auto" latinLnBrk="1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5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면 정밀가공기능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테이블 뒤틀림 및 정도 변화를 억제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고강성의 특수 구조 기계 이기 때문에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면삭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작업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보링작업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차원 작업등  다양한 정밀 작업가능하고 한번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세팅으로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5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면을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밀링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드릴링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탭핑을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할수있어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생산성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빠른납기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대응이 가능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52211">
                <a:tc>
                  <a:txBody>
                    <a:bodyPr/>
                    <a:lstStyle/>
                    <a:p>
                      <a:pPr marL="0" marR="0" lvl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고속가공기능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고속회전으로 고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토르크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절삭을 발휘함으로써 가공속도개선에 탁월하고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축 볼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스크류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냉각시스템은 냉각수가 들어가있는 볼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스크류는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열변을 최소화 하여 위치 정밀도가 뛰어남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52211">
                <a:tc>
                  <a:txBody>
                    <a:bodyPr/>
                    <a:lstStyle/>
                    <a:p>
                      <a:pPr lvl="0" algn="ctr" defTabSz="995690" eaLnBrk="1" fontAlgn="auto" latinLnBrk="1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600" b="1" dirty="0" smtClean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  <a:p>
                      <a:pPr lvl="0" algn="ctr" defTabSz="995690" eaLnBrk="1" fontAlgn="auto" latinLnBrk="1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고강성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,</a:t>
                      </a:r>
                    </a:p>
                    <a:p>
                      <a:pPr lvl="0" algn="ctr" defTabSz="995690" eaLnBrk="1" fontAlgn="auto" latinLnBrk="1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고속 기어헤드구조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  <a:p>
                      <a:pPr lvl="0" algn="ctr" defTabSz="995690" eaLnBrk="1" fontAlgn="auto" latinLnBrk="1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3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축 볼 </a:t>
                      </a:r>
                      <a:r>
                        <a:rPr lang="ko-KR" altLang="en-US" sz="1600" b="1" dirty="0" err="1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스크류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 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  <a:p>
                      <a:pPr lvl="0" algn="ctr" defTabSz="995690" eaLnBrk="1" fontAlgn="auto" latinLnBrk="1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냉각시스템</a:t>
                      </a:r>
                      <a:endParaRPr lang="en-US" altLang="ko-KR" sz="1600" b="1" dirty="0" smtClean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  <a:p>
                      <a:pPr lvl="0" algn="ctr" latinLnBrk="1"/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9569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차원 좌표 측정 시스템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(CMM) , 3D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반원구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금형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절삭 측정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레이저 측정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,BALL BAR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검사 등 검수를 통한 품질 보증의 정밀한 테스트를 통과한 기계이기 때문에 정밀도와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난삭재가공에서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모두 우수함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모서리가 둥근 직사각형 57"/>
          <p:cNvSpPr/>
          <p:nvPr/>
        </p:nvSpPr>
        <p:spPr bwMode="auto">
          <a:xfrm>
            <a:off x="8155012" y="2916535"/>
            <a:ext cx="2156430" cy="3816424"/>
          </a:xfrm>
          <a:custGeom>
            <a:avLst/>
            <a:gdLst/>
            <a:ahLst/>
            <a:cxnLst/>
            <a:rect l="l" t="t" r="r" b="b"/>
            <a:pathLst>
              <a:path w="2304256" h="4176464">
                <a:moveTo>
                  <a:pt x="19402" y="0"/>
                </a:moveTo>
                <a:lnTo>
                  <a:pt x="1113804" y="0"/>
                </a:lnTo>
                <a:lnTo>
                  <a:pt x="1391989" y="278185"/>
                </a:lnTo>
                <a:lnTo>
                  <a:pt x="2304256" y="278185"/>
                </a:lnTo>
                <a:lnTo>
                  <a:pt x="2304256" y="4152897"/>
                </a:lnTo>
                <a:cubicBezTo>
                  <a:pt x="2304256" y="4165912"/>
                  <a:pt x="2295569" y="4176464"/>
                  <a:pt x="2284854" y="4176464"/>
                </a:cubicBezTo>
                <a:lnTo>
                  <a:pt x="1499077" y="4176464"/>
                </a:lnTo>
                <a:lnTo>
                  <a:pt x="1441043" y="4105974"/>
                </a:lnTo>
                <a:lnTo>
                  <a:pt x="0" y="4105974"/>
                </a:lnTo>
                <a:lnTo>
                  <a:pt x="0" y="23567"/>
                </a:lnTo>
                <a:cubicBezTo>
                  <a:pt x="0" y="10552"/>
                  <a:pt x="8687" y="0"/>
                  <a:pt x="19402" y="0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ko-KR" sz="1600" b="1" dirty="0" smtClean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LCV6700</a:t>
            </a: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1350*670*650</a:t>
            </a:r>
          </a:p>
          <a:p>
            <a:pPr algn="ctr"/>
            <a:endParaRPr lang="en-US" altLang="ko-KR" sz="1600" b="1" dirty="0" smtClean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BMC3012</a:t>
            </a: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850*1200*3000</a:t>
            </a:r>
          </a:p>
          <a:p>
            <a:pPr algn="ctr"/>
            <a:endParaRPr lang="en-US" altLang="ko-KR" sz="1600" b="1" dirty="0" smtClean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BMC3022</a:t>
            </a: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850*2200*3000</a:t>
            </a:r>
            <a:endParaRPr lang="ko-KR" altLang="en-US" sz="1600" b="1" dirty="0" smtClean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endParaRPr lang="en-US" altLang="ko-KR" sz="1600" b="1" dirty="0" smtClean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BMC4127</a:t>
            </a: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900*2700*4100</a:t>
            </a:r>
            <a:endParaRPr lang="en-US" altLang="ko-KR" sz="1600" b="1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164699" y="2180486"/>
            <a:ext cx="21467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◈</a:t>
            </a:r>
            <a:r>
              <a:rPr lang="en-US" altLang="ko-KR" b="1" dirty="0" smtClean="0">
                <a:latin typeface="나눔고딕 ExtraBold" pitchFamily="50" charset="-127"/>
                <a:ea typeface="나눔고딕 ExtraBold" pitchFamily="50" charset="-127"/>
              </a:rPr>
              <a:t>MACHIN </a:t>
            </a:r>
            <a:r>
              <a:rPr lang="en-US" altLang="ko-KR" b="1" dirty="0">
                <a:latin typeface="나눔고딕 ExtraBold" pitchFamily="50" charset="-127"/>
                <a:ea typeface="나눔고딕 ExtraBold" pitchFamily="50" charset="-127"/>
              </a:rPr>
              <a:t>SPEC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2244" y="1044327"/>
            <a:ext cx="45239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>
                <a:latin typeface="나눔고딕 ExtraBold" pitchFamily="50" charset="-127"/>
                <a:ea typeface="나눔고딕 ExtraBold" pitchFamily="50" charset="-127"/>
              </a:rPr>
              <a:t>MACHINING CENTER        </a:t>
            </a:r>
            <a:endParaRPr lang="ko-KR" altLang="en-US" sz="28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836" y="0"/>
            <a:ext cx="3962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9213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dirty="0" smtClean="0"/>
              <a:t>2-4. SUS CHAMBER</a:t>
            </a:r>
            <a:r>
              <a:rPr lang="ko-KR" altLang="en-US" dirty="0" smtClean="0"/>
              <a:t> </a:t>
            </a:r>
            <a:r>
              <a:rPr dirty="0" smtClean="0"/>
              <a:t>제품</a:t>
            </a:r>
          </a:p>
        </p:txBody>
      </p:sp>
      <p:grpSp>
        <p:nvGrpSpPr>
          <p:cNvPr id="25603" name="그룹 26"/>
          <p:cNvGrpSpPr>
            <a:grpSpLocks/>
          </p:cNvGrpSpPr>
          <p:nvPr/>
        </p:nvGrpSpPr>
        <p:grpSpPr bwMode="auto">
          <a:xfrm>
            <a:off x="1536991" y="1516852"/>
            <a:ext cx="7591425" cy="5442350"/>
            <a:chOff x="1530276" y="1789932"/>
            <a:chExt cx="7590873" cy="5441663"/>
          </a:xfrm>
        </p:grpSpPr>
        <p:sp>
          <p:nvSpPr>
            <p:cNvPr id="43" name="육각형 36"/>
            <p:cNvSpPr/>
            <p:nvPr/>
          </p:nvSpPr>
          <p:spPr>
            <a:xfrm>
              <a:off x="5460640" y="6477276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4" name="육각형 36"/>
            <p:cNvSpPr/>
            <p:nvPr/>
          </p:nvSpPr>
          <p:spPr>
            <a:xfrm>
              <a:off x="1550032" y="6477276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5565408" y="4912316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5565408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0" name="육각형 36"/>
            <p:cNvSpPr/>
            <p:nvPr/>
          </p:nvSpPr>
          <p:spPr>
            <a:xfrm>
              <a:off x="5460640" y="3562154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635043" y="4702626"/>
              <a:ext cx="3450974" cy="1691270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7" name="육각형 36"/>
            <p:cNvSpPr/>
            <p:nvPr/>
          </p:nvSpPr>
          <p:spPr>
            <a:xfrm>
              <a:off x="1530276" y="3562154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1635043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25612" name="TextBox 4"/>
            <p:cNvSpPr txBox="1">
              <a:spLocks noChangeArrowheads="1"/>
            </p:cNvSpPr>
            <p:nvPr/>
          </p:nvSpPr>
          <p:spPr bwMode="auto">
            <a:xfrm>
              <a:off x="2784445" y="2844458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/>
                <a:t>IMAGE</a:t>
              </a:r>
              <a:endParaRPr lang="ko-KR" altLang="en-US" sz="1400" b="1"/>
            </a:p>
          </p:txBody>
        </p:sp>
        <p:sp>
          <p:nvSpPr>
            <p:cNvPr id="25613" name="TextBox 60"/>
            <p:cNvSpPr txBox="1">
              <a:spLocks noChangeArrowheads="1"/>
            </p:cNvSpPr>
            <p:nvPr/>
          </p:nvSpPr>
          <p:spPr bwMode="auto">
            <a:xfrm>
              <a:off x="6714852" y="2844458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/>
                <a:t>IMAGE</a:t>
              </a:r>
              <a:endParaRPr lang="ko-KR" altLang="en-US" sz="1400" b="1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84310" y="5400248"/>
              <a:ext cx="1152441" cy="3079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IMAGE</a:t>
              </a:r>
              <a:endPara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5615" name="TextBox 64"/>
            <p:cNvSpPr txBox="1">
              <a:spLocks noChangeArrowheads="1"/>
            </p:cNvSpPr>
            <p:nvPr/>
          </p:nvSpPr>
          <p:spPr bwMode="auto">
            <a:xfrm>
              <a:off x="6714852" y="5399622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/>
                <a:t>IMAGE</a:t>
              </a:r>
              <a:endParaRPr lang="ko-KR" altLang="en-US" sz="1400" b="1"/>
            </a:p>
          </p:txBody>
        </p:sp>
        <p:sp>
          <p:nvSpPr>
            <p:cNvPr id="45" name="육각형 36"/>
            <p:cNvSpPr/>
            <p:nvPr/>
          </p:nvSpPr>
          <p:spPr>
            <a:xfrm flipV="1">
              <a:off x="5554296" y="4687742"/>
              <a:ext cx="3473197" cy="274602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6" name="육각형 36"/>
            <p:cNvSpPr/>
            <p:nvPr/>
          </p:nvSpPr>
          <p:spPr>
            <a:xfrm flipV="1">
              <a:off x="1623932" y="4702626"/>
              <a:ext cx="3492954" cy="274602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7" name="육각형 36"/>
            <p:cNvSpPr/>
            <p:nvPr/>
          </p:nvSpPr>
          <p:spPr>
            <a:xfrm flipV="1">
              <a:off x="5554296" y="1789932"/>
              <a:ext cx="3473197" cy="274603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8" name="육각형 36"/>
            <p:cNvSpPr/>
            <p:nvPr/>
          </p:nvSpPr>
          <p:spPr>
            <a:xfrm flipV="1">
              <a:off x="1643688" y="1789932"/>
              <a:ext cx="3473197" cy="274603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860452" y="4060567"/>
              <a:ext cx="3000157" cy="3077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CHAMBER LIB 1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차 가공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860452" y="6914330"/>
              <a:ext cx="3000157" cy="3077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 dirty="0" smtClean="0">
                  <a:latin typeface="나눔고딕" pitchFamily="50" charset="-127"/>
                  <a:ea typeface="나눔고딕" pitchFamily="50" charset="-127"/>
                </a:rPr>
                <a:t>CHAMBER 2</a:t>
              </a:r>
              <a:r>
                <a:rPr lang="ko-KR" altLang="en-US" sz="1400" b="1" dirty="0" smtClean="0">
                  <a:latin typeface="나눔고딕" pitchFamily="50" charset="-127"/>
                  <a:ea typeface="나눔고딕" pitchFamily="50" charset="-127"/>
                </a:rPr>
                <a:t>차 가공</a:t>
              </a:r>
              <a:endParaRPr lang="ko-KR" altLang="en-US" sz="1400" b="1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790816" y="6923857"/>
              <a:ext cx="3000157" cy="3077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 dirty="0">
                  <a:latin typeface="나눔고딕" pitchFamily="50" charset="-127"/>
                  <a:ea typeface="나눔고딕" pitchFamily="50" charset="-127"/>
                </a:rPr>
                <a:t>TEST </a:t>
              </a:r>
              <a:r>
                <a:rPr lang="ko-KR" altLang="en-US" sz="1400" b="1" dirty="0">
                  <a:latin typeface="나눔고딕" pitchFamily="50" charset="-127"/>
                  <a:ea typeface="나눔고딕" pitchFamily="50" charset="-127"/>
                </a:rPr>
                <a:t>용 </a:t>
              </a:r>
              <a:r>
                <a:rPr lang="en-US" altLang="ko-KR" sz="1400" b="1" dirty="0">
                  <a:latin typeface="나눔고딕" pitchFamily="50" charset="-127"/>
                  <a:ea typeface="나눔고딕" pitchFamily="50" charset="-127"/>
                </a:rPr>
                <a:t>DEMO </a:t>
              </a:r>
              <a:r>
                <a:rPr lang="ko-KR" altLang="en-US" sz="1400" b="1" dirty="0">
                  <a:latin typeface="나눔고딕" pitchFamily="50" charset="-127"/>
                  <a:ea typeface="나눔고딕" pitchFamily="50" charset="-127"/>
                </a:rPr>
                <a:t>소형</a:t>
              </a:r>
              <a:r>
                <a:rPr lang="en-US" altLang="ko-KR" sz="1400" b="1" dirty="0">
                  <a:latin typeface="나눔고딕" pitchFamily="50" charset="-127"/>
                  <a:ea typeface="나눔고딕" pitchFamily="50" charset="-127"/>
                </a:rPr>
                <a:t> CHAMBER</a:t>
              </a:r>
              <a:endParaRPr lang="ko-KR" altLang="en-US" sz="1400" b="1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661880" y="1796281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1 </a:t>
              </a:r>
              <a:r>
                <a:rPr lang="ko-KR" altLang="en-US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차 가공</a:t>
              </a:r>
              <a:endParaRPr lang="ko-KR" altLang="en-US" sz="11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573345" y="1809771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1.5</a:t>
              </a:r>
              <a:r>
                <a:rPr lang="ko-KR" altLang="en-US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차 가공</a:t>
              </a:r>
              <a:endParaRPr lang="ko-KR" altLang="en-US" sz="11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654092" y="4708974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2</a:t>
              </a:r>
              <a:r>
                <a:rPr lang="ko-KR" altLang="en-US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차 가</a:t>
              </a:r>
              <a:r>
                <a:rPr lang="ko-KR" altLang="en-US" sz="1100" b="1" dirty="0">
                  <a:solidFill>
                    <a:schemeClr val="bg1"/>
                  </a:solidFill>
                  <a:latin typeface="+mn-ea"/>
                  <a:ea typeface="+mn-ea"/>
                </a:rPr>
                <a:t>공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573345" y="4694091"/>
              <a:ext cx="1152441" cy="2615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TEST </a:t>
              </a:r>
              <a:r>
                <a:rPr lang="ko-KR" altLang="en-US" sz="1100" b="1" dirty="0" smtClean="0">
                  <a:solidFill>
                    <a:schemeClr val="bg1"/>
                  </a:solidFill>
                  <a:latin typeface="+mn-ea"/>
                  <a:ea typeface="+mn-ea"/>
                </a:rPr>
                <a:t>용 소형 </a:t>
              </a:r>
              <a:endParaRPr lang="en-US" altLang="ko-KR" sz="1100" b="1" dirty="0" smtClea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836" y="108223"/>
            <a:ext cx="3995564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NET\Desktop\임아로\웨스테크 사진\KakaoTalk_20200409_140715880_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304" y="4683316"/>
            <a:ext cx="3481386" cy="177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4100" name="Picture 4" descr="C:\Users\NET\Desktop\임아로\웨스테크 사진\KakaoTalk_20200409_140715880_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410" y="1785140"/>
            <a:ext cx="3473450" cy="177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22054" y="3793331"/>
            <a:ext cx="29107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CHAMBER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1.5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차 가공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101" name="Picture 5" descr="C:\Users\NET\Desktop\임아로\웨스테크 사진 1\Resized_20161129_071654_322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354" y="1791490"/>
            <a:ext cx="3462336" cy="177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NET\Desktop\임아로\웨스테크 사진 1\Resized_20170422_021323_385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411" y="4692049"/>
            <a:ext cx="3481984" cy="178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dirty="0" smtClean="0"/>
              <a:t>2-4. SUS </a:t>
            </a:r>
            <a:r>
              <a:rPr lang="ko-KR" altLang="en-US" dirty="0" smtClean="0"/>
              <a:t>반도체장비 제품</a:t>
            </a:r>
            <a:endParaRPr dirty="0" smtClean="0"/>
          </a:p>
        </p:txBody>
      </p:sp>
      <p:grpSp>
        <p:nvGrpSpPr>
          <p:cNvPr id="25603" name="그룹 26"/>
          <p:cNvGrpSpPr>
            <a:grpSpLocks/>
          </p:cNvGrpSpPr>
          <p:nvPr/>
        </p:nvGrpSpPr>
        <p:grpSpPr bwMode="auto">
          <a:xfrm>
            <a:off x="1571625" y="1500981"/>
            <a:ext cx="7591425" cy="5344320"/>
            <a:chOff x="1530276" y="1774061"/>
            <a:chExt cx="7590873" cy="5343646"/>
          </a:xfrm>
        </p:grpSpPr>
        <p:sp>
          <p:nvSpPr>
            <p:cNvPr id="43" name="육각형 36"/>
            <p:cNvSpPr/>
            <p:nvPr/>
          </p:nvSpPr>
          <p:spPr>
            <a:xfrm>
              <a:off x="5449528" y="6393895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4" name="육각형 36"/>
            <p:cNvSpPr/>
            <p:nvPr/>
          </p:nvSpPr>
          <p:spPr>
            <a:xfrm>
              <a:off x="1530276" y="6393896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5565408" y="4579614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5565408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0" name="육각형 36"/>
            <p:cNvSpPr/>
            <p:nvPr/>
          </p:nvSpPr>
          <p:spPr>
            <a:xfrm>
              <a:off x="5460640" y="3562154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635043" y="4579614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7" name="육각형 36"/>
            <p:cNvSpPr/>
            <p:nvPr/>
          </p:nvSpPr>
          <p:spPr>
            <a:xfrm>
              <a:off x="1530276" y="3562154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1635043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25612" name="TextBox 4"/>
            <p:cNvSpPr txBox="1">
              <a:spLocks noChangeArrowheads="1"/>
            </p:cNvSpPr>
            <p:nvPr/>
          </p:nvSpPr>
          <p:spPr bwMode="auto">
            <a:xfrm>
              <a:off x="2784445" y="2844458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/>
                <a:t>IMAGE</a:t>
              </a:r>
              <a:endParaRPr lang="ko-KR" altLang="en-US" sz="1400" b="1"/>
            </a:p>
          </p:txBody>
        </p:sp>
        <p:sp>
          <p:nvSpPr>
            <p:cNvPr id="25613" name="TextBox 60"/>
            <p:cNvSpPr txBox="1">
              <a:spLocks noChangeArrowheads="1"/>
            </p:cNvSpPr>
            <p:nvPr/>
          </p:nvSpPr>
          <p:spPr bwMode="auto">
            <a:xfrm>
              <a:off x="6714852" y="2844458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/>
                <a:t>IMAGE</a:t>
              </a:r>
              <a:endParaRPr lang="ko-KR" altLang="en-US" sz="1400" b="1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84310" y="5400248"/>
              <a:ext cx="1152441" cy="3079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IMAGE</a:t>
              </a:r>
              <a:endPara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5615" name="TextBox 64"/>
            <p:cNvSpPr txBox="1">
              <a:spLocks noChangeArrowheads="1"/>
            </p:cNvSpPr>
            <p:nvPr/>
          </p:nvSpPr>
          <p:spPr bwMode="auto">
            <a:xfrm>
              <a:off x="6714852" y="5399622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/>
                <a:t>IMAGE</a:t>
              </a:r>
              <a:endParaRPr lang="ko-KR" altLang="en-US" sz="1400" b="1"/>
            </a:p>
          </p:txBody>
        </p:sp>
        <p:sp>
          <p:nvSpPr>
            <p:cNvPr id="45" name="육각형 36"/>
            <p:cNvSpPr/>
            <p:nvPr/>
          </p:nvSpPr>
          <p:spPr>
            <a:xfrm flipV="1">
              <a:off x="5554296" y="4573265"/>
              <a:ext cx="3473197" cy="274602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6" name="육각형 36"/>
            <p:cNvSpPr/>
            <p:nvPr/>
          </p:nvSpPr>
          <p:spPr>
            <a:xfrm flipV="1">
              <a:off x="1623932" y="4573265"/>
              <a:ext cx="3473197" cy="274602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7" name="육각형 36"/>
            <p:cNvSpPr/>
            <p:nvPr/>
          </p:nvSpPr>
          <p:spPr>
            <a:xfrm flipV="1">
              <a:off x="5543184" y="1774061"/>
              <a:ext cx="3473197" cy="274603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48" name="육각형 36"/>
            <p:cNvSpPr/>
            <p:nvPr/>
          </p:nvSpPr>
          <p:spPr>
            <a:xfrm flipV="1">
              <a:off x="1623932" y="1780410"/>
              <a:ext cx="3473197" cy="274603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860452" y="4060567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790816" y="4060567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857735" y="6871675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796248" y="6861354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646578" y="1786759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 dirty="0">
                  <a:solidFill>
                    <a:schemeClr val="bg1"/>
                  </a:solidFill>
                  <a:latin typeface="+mn-ea"/>
                  <a:ea typeface="+mn-ea"/>
                </a:rPr>
                <a:t>제품도</a:t>
              </a:r>
              <a:r>
                <a:rPr lang="en-US" altLang="ko-KR" sz="1100" b="1" dirty="0">
                  <a:solidFill>
                    <a:schemeClr val="bg1"/>
                  </a:solidFill>
                  <a:latin typeface="+mn-ea"/>
                  <a:ea typeface="+mn-ea"/>
                </a:rPr>
                <a:t>1</a:t>
              </a:r>
              <a:endParaRPr lang="ko-KR" altLang="en-US" sz="11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554296" y="1793902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>
                  <a:solidFill>
                    <a:schemeClr val="bg1"/>
                  </a:solidFill>
                  <a:latin typeface="+mn-ea"/>
                  <a:ea typeface="+mn-ea"/>
                </a:rPr>
                <a:t>제품도</a:t>
              </a:r>
              <a:r>
                <a:rPr lang="en-US" altLang="ko-KR" sz="1100" b="1">
                  <a:solidFill>
                    <a:schemeClr val="bg1"/>
                  </a:solidFill>
                  <a:latin typeface="+mn-ea"/>
                  <a:ea typeface="+mn-ea"/>
                </a:rPr>
                <a:t>2</a:t>
              </a:r>
              <a:endParaRPr lang="ko-KR" altLang="en-US" sz="1100" b="1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654092" y="4581201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>
                  <a:solidFill>
                    <a:schemeClr val="bg1"/>
                  </a:solidFill>
                  <a:latin typeface="+mn-ea"/>
                  <a:ea typeface="+mn-ea"/>
                </a:rPr>
                <a:t>제품도</a:t>
              </a:r>
              <a:r>
                <a:rPr lang="en-US" altLang="ko-KR" sz="1100" b="1">
                  <a:solidFill>
                    <a:schemeClr val="bg1"/>
                  </a:solidFill>
                  <a:latin typeface="+mn-ea"/>
                  <a:ea typeface="+mn-ea"/>
                </a:rPr>
                <a:t>3</a:t>
              </a:r>
              <a:endParaRPr lang="ko-KR" altLang="en-US" sz="1100" b="1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573345" y="4581201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>
                  <a:solidFill>
                    <a:schemeClr val="bg1"/>
                  </a:solidFill>
                  <a:latin typeface="+mn-ea"/>
                  <a:ea typeface="+mn-ea"/>
                </a:rPr>
                <a:t>제품도</a:t>
              </a:r>
              <a:r>
                <a:rPr lang="en-US" altLang="ko-KR" sz="1100" b="1">
                  <a:solidFill>
                    <a:schemeClr val="bg1"/>
                  </a:solidFill>
                  <a:latin typeface="+mn-ea"/>
                  <a:ea typeface="+mn-ea"/>
                </a:rPr>
                <a:t>4</a:t>
              </a:r>
              <a:endParaRPr lang="ko-KR" altLang="en-US" sz="1100" b="1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836" y="108223"/>
            <a:ext cx="3995564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5123" name="Picture 3" descr="C:\Users\NET\Desktop\임아로\웨스테크 사진 1\Resized_20170203_053053_11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856" y="1781969"/>
            <a:ext cx="3478881" cy="1790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NET\Desktop\임아로\웨스테크 사진 1\Resized_20180425_100908_91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988" y="1775620"/>
            <a:ext cx="3443287" cy="178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NET\Desktop\임아로\웨스테크 사진\KakaoTalk_20200407_1325406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575176"/>
            <a:ext cx="3462338" cy="1841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NET\Desktop\임아로\웨스테크 사진 1\20180212_1057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050" y="4575174"/>
            <a:ext cx="3451225" cy="1841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31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dirty="0" smtClean="0"/>
              <a:t>2-4. </a:t>
            </a:r>
            <a:r>
              <a:rPr lang="en-US" altLang="ko-KR" dirty="0" err="1" smtClean="0"/>
              <a:t>steel,alo</a:t>
            </a:r>
            <a:r>
              <a:rPr lang="en-US" altLang="ko-KR" dirty="0" smtClean="0"/>
              <a:t> </a:t>
            </a:r>
            <a:r>
              <a:rPr lang="ko-KR" altLang="en-US" dirty="0" smtClean="0"/>
              <a:t>반도체장비 제품</a:t>
            </a:r>
            <a:endParaRPr dirty="0" smtClean="0"/>
          </a:p>
        </p:txBody>
      </p:sp>
      <p:grpSp>
        <p:nvGrpSpPr>
          <p:cNvPr id="25603" name="그룹 26"/>
          <p:cNvGrpSpPr>
            <a:grpSpLocks/>
          </p:cNvGrpSpPr>
          <p:nvPr/>
        </p:nvGrpSpPr>
        <p:grpSpPr bwMode="auto">
          <a:xfrm>
            <a:off x="1571625" y="1500981"/>
            <a:ext cx="7591425" cy="5344320"/>
            <a:chOff x="1530276" y="1774061"/>
            <a:chExt cx="7590873" cy="5343646"/>
          </a:xfrm>
        </p:grpSpPr>
        <p:sp>
          <p:nvSpPr>
            <p:cNvPr id="43" name="육각형 36"/>
            <p:cNvSpPr/>
            <p:nvPr/>
          </p:nvSpPr>
          <p:spPr>
            <a:xfrm>
              <a:off x="5449528" y="6393895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육각형 36"/>
            <p:cNvSpPr/>
            <p:nvPr/>
          </p:nvSpPr>
          <p:spPr>
            <a:xfrm>
              <a:off x="1530276" y="6393896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5565408" y="4579614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5565408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육각형 36"/>
            <p:cNvSpPr/>
            <p:nvPr/>
          </p:nvSpPr>
          <p:spPr>
            <a:xfrm>
              <a:off x="5460640" y="3562154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635043" y="4579614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육각형 36"/>
            <p:cNvSpPr/>
            <p:nvPr/>
          </p:nvSpPr>
          <p:spPr>
            <a:xfrm>
              <a:off x="1530276" y="3562154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1635043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612" name="TextBox 4"/>
            <p:cNvSpPr txBox="1">
              <a:spLocks noChangeArrowheads="1"/>
            </p:cNvSpPr>
            <p:nvPr/>
          </p:nvSpPr>
          <p:spPr bwMode="auto">
            <a:xfrm>
              <a:off x="2784445" y="2844458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>
                  <a:solidFill>
                    <a:prstClr val="black"/>
                  </a:solidFill>
                </a:rPr>
                <a:t>IMAGE</a:t>
              </a:r>
              <a:endParaRPr lang="ko-KR" altLang="en-US" sz="1400" b="1">
                <a:solidFill>
                  <a:prstClr val="black"/>
                </a:solidFill>
              </a:endParaRPr>
            </a:p>
          </p:txBody>
        </p:sp>
        <p:sp>
          <p:nvSpPr>
            <p:cNvPr id="25613" name="TextBox 60"/>
            <p:cNvSpPr txBox="1">
              <a:spLocks noChangeArrowheads="1"/>
            </p:cNvSpPr>
            <p:nvPr/>
          </p:nvSpPr>
          <p:spPr bwMode="auto">
            <a:xfrm>
              <a:off x="6714852" y="2844458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>
                  <a:solidFill>
                    <a:prstClr val="black"/>
                  </a:solidFill>
                </a:rPr>
                <a:t>IMAGE</a:t>
              </a:r>
              <a:endParaRPr lang="ko-KR" altLang="en-US" sz="1400" b="1">
                <a:solidFill>
                  <a:prstClr val="black"/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84310" y="5400248"/>
              <a:ext cx="1152441" cy="3079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IMAGE</a:t>
              </a:r>
              <a:endParaRPr lang="ko-KR" altLang="en-US" sz="1400" b="1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5615" name="TextBox 64"/>
            <p:cNvSpPr txBox="1">
              <a:spLocks noChangeArrowheads="1"/>
            </p:cNvSpPr>
            <p:nvPr/>
          </p:nvSpPr>
          <p:spPr bwMode="auto">
            <a:xfrm>
              <a:off x="6714852" y="5399622"/>
              <a:ext cx="115212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latinLnBrk="1" hangingPunct="1"/>
              <a:r>
                <a:rPr lang="en-US" altLang="ko-KR" sz="1400" b="1">
                  <a:solidFill>
                    <a:prstClr val="black"/>
                  </a:solidFill>
                </a:rPr>
                <a:t>IMAGE</a:t>
              </a:r>
              <a:endParaRPr lang="ko-KR" altLang="en-US" sz="1400" b="1">
                <a:solidFill>
                  <a:prstClr val="black"/>
                </a:solidFill>
              </a:endParaRPr>
            </a:p>
          </p:txBody>
        </p:sp>
        <p:sp>
          <p:nvSpPr>
            <p:cNvPr id="45" name="육각형 36"/>
            <p:cNvSpPr/>
            <p:nvPr/>
          </p:nvSpPr>
          <p:spPr>
            <a:xfrm flipV="1">
              <a:off x="5554296" y="4573265"/>
              <a:ext cx="3473197" cy="274602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6" name="육각형 36"/>
            <p:cNvSpPr/>
            <p:nvPr/>
          </p:nvSpPr>
          <p:spPr>
            <a:xfrm flipV="1">
              <a:off x="1623932" y="4573265"/>
              <a:ext cx="3473197" cy="274602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육각형 36"/>
            <p:cNvSpPr/>
            <p:nvPr/>
          </p:nvSpPr>
          <p:spPr>
            <a:xfrm flipV="1">
              <a:off x="5543184" y="1774061"/>
              <a:ext cx="3473197" cy="274603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육각형 36"/>
            <p:cNvSpPr/>
            <p:nvPr/>
          </p:nvSpPr>
          <p:spPr>
            <a:xfrm flipV="1">
              <a:off x="1623932" y="1780410"/>
              <a:ext cx="3473197" cy="274603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860452" y="4060567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790816" y="4060567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857735" y="6871675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796248" y="6861354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646578" y="1786759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 dirty="0">
                  <a:solidFill>
                    <a:prstClr val="white"/>
                  </a:solidFill>
                  <a:latin typeface="맑은 고딕"/>
                  <a:ea typeface="맑은 고딕"/>
                </a:rPr>
                <a:t>제품도</a:t>
              </a:r>
              <a:r>
                <a:rPr lang="en-US" altLang="ko-KR" sz="1100" b="1" dirty="0">
                  <a:solidFill>
                    <a:prstClr val="white"/>
                  </a:solidFill>
                  <a:latin typeface="맑은 고딕"/>
                  <a:ea typeface="맑은 고딕"/>
                </a:rPr>
                <a:t>1</a:t>
              </a: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554296" y="1793902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>
                  <a:solidFill>
                    <a:prstClr val="white"/>
                  </a:solidFill>
                  <a:latin typeface="맑은 고딕"/>
                  <a:ea typeface="맑은 고딕"/>
                </a:rPr>
                <a:t>제품도</a:t>
              </a:r>
              <a:r>
                <a:rPr lang="en-US" altLang="ko-KR" sz="1100" b="1">
                  <a:solidFill>
                    <a:prstClr val="white"/>
                  </a:solidFill>
                  <a:latin typeface="맑은 고딕"/>
                  <a:ea typeface="맑은 고딕"/>
                </a:rPr>
                <a:t>2</a:t>
              </a:r>
              <a:endParaRPr lang="ko-KR" altLang="en-US" sz="1100" b="1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654092" y="4581201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>
                  <a:solidFill>
                    <a:prstClr val="white"/>
                  </a:solidFill>
                  <a:latin typeface="맑은 고딕"/>
                  <a:ea typeface="맑은 고딕"/>
                </a:rPr>
                <a:t>제품도</a:t>
              </a:r>
              <a:r>
                <a:rPr lang="en-US" altLang="ko-KR" sz="1100" b="1">
                  <a:solidFill>
                    <a:prstClr val="white"/>
                  </a:solidFill>
                  <a:latin typeface="맑은 고딕"/>
                  <a:ea typeface="맑은 고딕"/>
                </a:rPr>
                <a:t>3</a:t>
              </a:r>
              <a:endParaRPr lang="ko-KR" altLang="en-US" sz="1100" b="1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573345" y="4581201"/>
              <a:ext cx="1152441" cy="26190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>
                  <a:solidFill>
                    <a:prstClr val="white"/>
                  </a:solidFill>
                  <a:latin typeface="맑은 고딕"/>
                  <a:ea typeface="맑은 고딕"/>
                </a:rPr>
                <a:t>제품도</a:t>
              </a:r>
              <a:r>
                <a:rPr lang="en-US" altLang="ko-KR" sz="1100" b="1">
                  <a:solidFill>
                    <a:prstClr val="white"/>
                  </a:solidFill>
                  <a:latin typeface="맑은 고딕"/>
                  <a:ea typeface="맑은 고딕"/>
                </a:rPr>
                <a:t>4</a:t>
              </a:r>
              <a:endParaRPr lang="ko-KR" altLang="en-US" sz="1100" b="1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</p:grp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836" y="108223"/>
            <a:ext cx="3995564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sz="1200" dirty="0" smtClean="0">
                <a:solidFill>
                  <a:prstClr val="black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028" name="Picture 4" descr="C:\Users\NET\Desktop\KakaoTalk_20190109_1552166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935" y="4575175"/>
            <a:ext cx="3439690" cy="184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ET\Desktop\Resized_20161126_102307_77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269" y="1751014"/>
            <a:ext cx="3473450" cy="181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ET\Desktop\KakaoTalk_20200527_13445847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989" y="4570412"/>
            <a:ext cx="3437730" cy="184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NET\Desktop\KakaoTalk_20210907_15304498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1" y="1759848"/>
            <a:ext cx="3432174" cy="184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65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>
              <a:defRPr/>
            </a:pPr>
            <a:r>
              <a:rPr lang="en-US" altLang="ko-KR" dirty="0"/>
              <a:t>2-4. </a:t>
            </a:r>
            <a:r>
              <a:rPr lang="ko-KR" altLang="en-US" dirty="0" smtClean="0"/>
              <a:t>제작 과정</a:t>
            </a:r>
            <a:endParaRPr lang="ko-KR" altLang="en-US" dirty="0"/>
          </a:p>
        </p:txBody>
      </p:sp>
      <p:grpSp>
        <p:nvGrpSpPr>
          <p:cNvPr id="25603" name="그룹 26"/>
          <p:cNvGrpSpPr/>
          <p:nvPr/>
        </p:nvGrpSpPr>
        <p:grpSpPr>
          <a:xfrm>
            <a:off x="1571625" y="1503015"/>
            <a:ext cx="7580311" cy="5629273"/>
            <a:chOff x="1530276" y="1774061"/>
            <a:chExt cx="7579760" cy="5628563"/>
          </a:xfrm>
        </p:grpSpPr>
        <p:sp>
          <p:nvSpPr>
            <p:cNvPr id="44" name="육각형 36"/>
            <p:cNvSpPr/>
            <p:nvPr/>
          </p:nvSpPr>
          <p:spPr>
            <a:xfrm>
              <a:off x="1530276" y="6812149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5565408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육각형 36"/>
            <p:cNvSpPr/>
            <p:nvPr/>
          </p:nvSpPr>
          <p:spPr>
            <a:xfrm>
              <a:off x="5449527" y="3888344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635043" y="4579614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육각형 36"/>
            <p:cNvSpPr/>
            <p:nvPr/>
          </p:nvSpPr>
          <p:spPr>
            <a:xfrm>
              <a:off x="1530276" y="3857391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1635043" y="2024062"/>
              <a:ext cx="3450974" cy="1814283"/>
            </a:xfrm>
            <a:prstGeom prst="roundRect">
              <a:avLst>
                <a:gd name="adj" fmla="val 512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612" name="TextBox 4"/>
            <p:cNvSpPr txBox="1">
              <a:spLocks noChangeArrowheads="1"/>
            </p:cNvSpPr>
            <p:nvPr/>
          </p:nvSpPr>
          <p:spPr>
            <a:xfrm>
              <a:off x="2784444" y="2844457"/>
              <a:ext cx="1152127" cy="293569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 eaLnBrk="1" latinLnBrk="1" hangingPunct="1">
                <a:defRPr/>
              </a:pPr>
              <a:r>
                <a:rPr lang="en-US" altLang="ko-KR" sz="1400" b="1">
                  <a:solidFill>
                    <a:prstClr val="black"/>
                  </a:solidFill>
                </a:rPr>
                <a:t>IMAGE</a:t>
              </a:r>
              <a:endParaRPr lang="ko-KR" altLang="en-US" sz="1400" b="1">
                <a:solidFill>
                  <a:prstClr val="black"/>
                </a:solidFill>
              </a:endParaRPr>
            </a:p>
          </p:txBody>
        </p:sp>
        <p:sp>
          <p:nvSpPr>
            <p:cNvPr id="25613" name="TextBox 60"/>
            <p:cNvSpPr txBox="1">
              <a:spLocks noChangeArrowheads="1"/>
            </p:cNvSpPr>
            <p:nvPr/>
          </p:nvSpPr>
          <p:spPr>
            <a:xfrm>
              <a:off x="6714852" y="2844457"/>
              <a:ext cx="1152128" cy="293569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 eaLnBrk="1" latinLnBrk="1" hangingPunct="1">
                <a:defRPr/>
              </a:pPr>
              <a:r>
                <a:rPr lang="en-US" altLang="ko-KR" sz="1400" b="1">
                  <a:solidFill>
                    <a:prstClr val="black"/>
                  </a:solidFill>
                </a:rPr>
                <a:t>IMAGE</a:t>
              </a:r>
              <a:endParaRPr lang="ko-KR" altLang="en-US" sz="1400" b="1">
                <a:solidFill>
                  <a:prstClr val="black"/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84309" y="5400247"/>
              <a:ext cx="1152440" cy="3079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IMAGE</a:t>
              </a:r>
              <a:endParaRPr lang="ko-KR" altLang="en-US" sz="1400" b="1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6" name="육각형 36"/>
            <p:cNvSpPr/>
            <p:nvPr/>
          </p:nvSpPr>
          <p:spPr>
            <a:xfrm flipV="1">
              <a:off x="1623932" y="4573265"/>
              <a:ext cx="3473197" cy="274602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육각형 36"/>
            <p:cNvSpPr/>
            <p:nvPr/>
          </p:nvSpPr>
          <p:spPr>
            <a:xfrm flipV="1">
              <a:off x="5543184" y="1774061"/>
              <a:ext cx="3473197" cy="274603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육각형 36"/>
            <p:cNvSpPr/>
            <p:nvPr/>
          </p:nvSpPr>
          <p:spPr>
            <a:xfrm flipV="1">
              <a:off x="1623932" y="1780410"/>
              <a:ext cx="3473197" cy="274603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860452" y="4060567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790816" y="4060567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857735" y="6871675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646577" y="1786758"/>
              <a:ext cx="1152441" cy="261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 dirty="0" smtClean="0">
                  <a:solidFill>
                    <a:prstClr val="white"/>
                  </a:solidFill>
                </a:rPr>
                <a:t>설</a:t>
              </a:r>
              <a:r>
                <a:rPr lang="ko-KR" altLang="en-US" sz="1100" b="1" dirty="0">
                  <a:solidFill>
                    <a:prstClr val="white"/>
                  </a:solidFill>
                </a:rPr>
                <a:t>계</a:t>
              </a: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554295" y="1793901"/>
              <a:ext cx="1152441" cy="2615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 dirty="0" smtClean="0">
                  <a:solidFill>
                    <a:prstClr val="white"/>
                  </a:solidFill>
                  <a:latin typeface="맑은 고딕"/>
                  <a:ea typeface="맑은 고딕"/>
                </a:rPr>
                <a:t>가공</a:t>
              </a: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654091" y="4581201"/>
              <a:ext cx="1152441" cy="261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100" b="1" dirty="0" smtClean="0">
                  <a:solidFill>
                    <a:prstClr val="white"/>
                  </a:solidFill>
                  <a:latin typeface="맑은 고딕"/>
                  <a:ea typeface="맑은 고딕"/>
                </a:rPr>
                <a:t>용접</a:t>
              </a: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</p:grpSp>
      <p:pic>
        <p:nvPicPr>
          <p:cNvPr id="62466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6570836" y="108223"/>
            <a:ext cx="3995564" cy="600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2" name="제목 1"/>
          <p:cNvSpPr txBox="1"/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/>
                <a:ea typeface="맑은 고딕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9pPr>
          </a:lstStyle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ko-KR" altLang="en-US" sz="2000" b="1" i="0" u="none" strike="noStrike" kern="1200" cap="none" spc="0" normalizeH="0" baseline="0">
                <a:solidFill>
                  <a:srgbClr val="C00000"/>
                </a:solidFill>
                <a:latin typeface="나눔스퀘어 ExtraBold"/>
                <a:ea typeface="나눔스퀘어 ExtraBold"/>
              </a:rPr>
              <a:t>웨스테크 </a:t>
            </a:r>
            <a:r>
              <a:rPr kumimoji="0" lang="en-US" altLang="ko-KR" sz="2000" b="1" i="0" u="none" strike="noStrike" kern="1200" cap="none" spc="0" normalizeH="0" baseline="0">
                <a:solidFill>
                  <a:srgbClr val="002060"/>
                </a:solidFill>
                <a:latin typeface="나눔스퀘어 ExtraBold"/>
                <a:ea typeface="나눔스퀘어 ExtraBold"/>
              </a:rPr>
              <a:t>Westech</a:t>
            </a:r>
            <a:r>
              <a:rPr kumimoji="0" lang="en-US" altLang="ko-KR" sz="1600" b="0" i="0" u="none" strike="noStrike" kern="1200" cap="none" spc="0" normalizeH="0" baseline="0">
                <a:solidFill>
                  <a:srgbClr val="C00000"/>
                </a:solidFill>
                <a:latin typeface="나눔스퀘어 ExtraBold"/>
                <a:ea typeface="나눔스퀘어 ExtraBold"/>
              </a:rPr>
              <a:t> </a:t>
            </a:r>
            <a:r>
              <a:rPr kumimoji="0" lang="ko-KR" altLang="en-US" sz="1200" b="0" i="0" u="none" strike="noStrike" kern="1200" cap="none" spc="0" normalizeH="0" baseline="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</a:p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en-US" altLang="ko-KR" sz="1200" b="0" i="0" u="none" strike="noStrike" kern="1200" cap="none" spc="0" normalizeH="0" baseline="0">
                <a:solidFill>
                  <a:srgbClr val="000000"/>
                </a:solidFill>
                <a:latin typeface="나눔스퀘어 ExtraBold"/>
                <a:ea typeface="나눔스퀘어 ExtraBold"/>
              </a:rPr>
              <a:t>afirm and strong company</a:t>
            </a:r>
          </a:p>
        </p:txBody>
      </p:sp>
      <p:pic>
        <p:nvPicPr>
          <p:cNvPr id="1027" name="Picture 3" descr="C:\Users\NET\Desktop\임아로\회사소개서\KakaoTalk_20210129_202732962_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988" y="1751014"/>
            <a:ext cx="3443287" cy="216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NET\Desktop\임아로\회사소개서\KakaoTalk_20210130_1228498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186483" y="3983487"/>
            <a:ext cx="2270127" cy="347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NET\Desktop\임아로\회사소개서\KakaoTalk_20210130_12352004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74504" y="1111299"/>
            <a:ext cx="2097879" cy="344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673350" y="3425895"/>
            <a:ext cx="53467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29" name="육각형 36"/>
          <p:cNvSpPr/>
          <p:nvPr/>
        </p:nvSpPr>
        <p:spPr>
          <a:xfrm rot="10800000" flipV="1">
            <a:off x="5584823" y="4310509"/>
            <a:ext cx="3473449" cy="274638"/>
          </a:xfrm>
          <a:prstGeom prst="rect">
            <a:avLst/>
          </a:prstGeom>
          <a:solidFill>
            <a:srgbClr val="3B56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95690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prstClr val="white"/>
                </a:solidFill>
              </a:rPr>
              <a:t>마무리 조립</a:t>
            </a:r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30" name="육각형 36"/>
          <p:cNvSpPr/>
          <p:nvPr/>
        </p:nvSpPr>
        <p:spPr>
          <a:xfrm>
            <a:off x="5595937" y="6552060"/>
            <a:ext cx="3660775" cy="590549"/>
          </a:xfrm>
          <a:custGeom>
            <a:avLst/>
            <a:gdLst/>
            <a:ahLst/>
            <a:cxnLst/>
            <a:rect l="l" t="t" r="r" b="b"/>
            <a:pathLst>
              <a:path w="3660466" h="262462">
                <a:moveTo>
                  <a:pt x="104716" y="0"/>
                </a:moveTo>
                <a:lnTo>
                  <a:pt x="104716" y="24290"/>
                </a:lnTo>
                <a:cubicBezTo>
                  <a:pt x="104716" y="75605"/>
                  <a:pt x="146315" y="117204"/>
                  <a:pt x="197630" y="117204"/>
                </a:cubicBezTo>
                <a:lnTo>
                  <a:pt x="3462837" y="117204"/>
                </a:lnTo>
                <a:cubicBezTo>
                  <a:pt x="3514152" y="117204"/>
                  <a:pt x="3555751" y="75605"/>
                  <a:pt x="3555751" y="24290"/>
                </a:cubicBezTo>
                <a:lnTo>
                  <a:pt x="3555751" y="1"/>
                </a:lnTo>
                <a:lnTo>
                  <a:pt x="3660466" y="117205"/>
                </a:lnTo>
                <a:lnTo>
                  <a:pt x="3530687" y="262462"/>
                </a:lnTo>
                <a:lnTo>
                  <a:pt x="3427792" y="262462"/>
                </a:lnTo>
                <a:cubicBezTo>
                  <a:pt x="3415693" y="226380"/>
                  <a:pt x="3381428" y="200799"/>
                  <a:pt x="3341187" y="200799"/>
                </a:cubicBezTo>
                <a:lnTo>
                  <a:pt x="319281" y="200799"/>
                </a:lnTo>
                <a:cubicBezTo>
                  <a:pt x="279041" y="200799"/>
                  <a:pt x="244775" y="226380"/>
                  <a:pt x="232676" y="262462"/>
                </a:cubicBezTo>
                <a:lnTo>
                  <a:pt x="129779" y="262462"/>
                </a:lnTo>
                <a:lnTo>
                  <a:pt x="0" y="117205"/>
                </a:lnTo>
                <a:close/>
              </a:path>
            </a:pathLst>
          </a:custGeom>
          <a:solidFill>
            <a:srgbClr val="3B56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1" name="Picture 6" descr="C:\Users\NET\Desktop\임아로\회사소개서\용접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4593590"/>
            <a:ext cx="3451224" cy="215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22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>
              <a:defRPr/>
            </a:pPr>
            <a:r>
              <a:rPr lang="en-US" altLang="ko-KR" dirty="0"/>
              <a:t>2-4. </a:t>
            </a:r>
            <a:r>
              <a:rPr lang="ko-KR" altLang="en-US" dirty="0" smtClean="0"/>
              <a:t>품질 검수</a:t>
            </a:r>
            <a:endParaRPr lang="ko-KR" altLang="en-US" dirty="0"/>
          </a:p>
        </p:txBody>
      </p:sp>
      <p:grpSp>
        <p:nvGrpSpPr>
          <p:cNvPr id="25603" name="그룹 26"/>
          <p:cNvGrpSpPr/>
          <p:nvPr/>
        </p:nvGrpSpPr>
        <p:grpSpPr>
          <a:xfrm>
            <a:off x="-5121050" y="2043435"/>
            <a:ext cx="14910184" cy="5321298"/>
            <a:chOff x="1646577" y="1786758"/>
            <a:chExt cx="14909100" cy="5320628"/>
          </a:xfrm>
        </p:grpSpPr>
        <p:sp>
          <p:nvSpPr>
            <p:cNvPr id="43" name="육각형 36"/>
            <p:cNvSpPr/>
            <p:nvPr/>
          </p:nvSpPr>
          <p:spPr>
            <a:xfrm>
              <a:off x="12895168" y="4843105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육각형 36"/>
            <p:cNvSpPr/>
            <p:nvPr/>
          </p:nvSpPr>
          <p:spPr>
            <a:xfrm>
              <a:off x="7975821" y="4899616"/>
              <a:ext cx="3660509" cy="590475"/>
            </a:xfrm>
            <a:custGeom>
              <a:avLst/>
              <a:gdLst/>
              <a:ahLst/>
              <a:cxnLst/>
              <a:rect l="l" t="t" r="r" b="b"/>
              <a:pathLst>
                <a:path w="3660466" h="262462">
                  <a:moveTo>
                    <a:pt x="104716" y="0"/>
                  </a:moveTo>
                  <a:lnTo>
                    <a:pt x="104716" y="24290"/>
                  </a:lnTo>
                  <a:cubicBezTo>
                    <a:pt x="104716" y="75605"/>
                    <a:pt x="146315" y="117204"/>
                    <a:pt x="197630" y="117204"/>
                  </a:cubicBezTo>
                  <a:lnTo>
                    <a:pt x="3462837" y="117204"/>
                  </a:lnTo>
                  <a:cubicBezTo>
                    <a:pt x="3514152" y="117204"/>
                    <a:pt x="3555751" y="75605"/>
                    <a:pt x="3555751" y="24290"/>
                  </a:cubicBezTo>
                  <a:lnTo>
                    <a:pt x="3555751" y="1"/>
                  </a:lnTo>
                  <a:lnTo>
                    <a:pt x="3660466" y="117205"/>
                  </a:lnTo>
                  <a:lnTo>
                    <a:pt x="3530687" y="262462"/>
                  </a:lnTo>
                  <a:lnTo>
                    <a:pt x="3427792" y="262462"/>
                  </a:lnTo>
                  <a:cubicBezTo>
                    <a:pt x="3415693" y="226380"/>
                    <a:pt x="3381428" y="200799"/>
                    <a:pt x="3341187" y="200799"/>
                  </a:cubicBezTo>
                  <a:lnTo>
                    <a:pt x="319281" y="200799"/>
                  </a:lnTo>
                  <a:cubicBezTo>
                    <a:pt x="279041" y="200799"/>
                    <a:pt x="244775" y="226380"/>
                    <a:pt x="232676" y="262462"/>
                  </a:cubicBezTo>
                  <a:lnTo>
                    <a:pt x="129779" y="262462"/>
                  </a:lnTo>
                  <a:lnTo>
                    <a:pt x="0" y="117205"/>
                  </a:ln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612" name="TextBox 4"/>
            <p:cNvSpPr txBox="1">
              <a:spLocks noChangeArrowheads="1"/>
            </p:cNvSpPr>
            <p:nvPr/>
          </p:nvSpPr>
          <p:spPr>
            <a:xfrm>
              <a:off x="2784444" y="2844457"/>
              <a:ext cx="1152127" cy="30773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 eaLnBrk="1" latinLnBrk="1" hangingPunct="1">
                <a:defRPr/>
              </a:pPr>
              <a:endParaRPr lang="ko-KR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5613" name="TextBox 60"/>
            <p:cNvSpPr txBox="1">
              <a:spLocks noChangeArrowheads="1"/>
            </p:cNvSpPr>
            <p:nvPr/>
          </p:nvSpPr>
          <p:spPr>
            <a:xfrm>
              <a:off x="6714852" y="2844457"/>
              <a:ext cx="1152128" cy="30773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 eaLnBrk="1" latinLnBrk="1" hangingPunct="1">
                <a:defRPr/>
              </a:pPr>
              <a:endParaRPr lang="ko-KR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84309" y="5400247"/>
              <a:ext cx="1152440" cy="3079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5615" name="TextBox 64"/>
            <p:cNvSpPr txBox="1">
              <a:spLocks noChangeArrowheads="1"/>
            </p:cNvSpPr>
            <p:nvPr/>
          </p:nvSpPr>
          <p:spPr>
            <a:xfrm>
              <a:off x="6714852" y="5399622"/>
              <a:ext cx="1152128" cy="307777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 eaLnBrk="1" latinLnBrk="1" hangingPunct="1">
                <a:defRPr/>
              </a:pPr>
              <a:endParaRPr lang="ko-KR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45" name="육각형 36"/>
            <p:cNvSpPr/>
            <p:nvPr/>
          </p:nvSpPr>
          <p:spPr>
            <a:xfrm rot="10800000" flipV="1">
              <a:off x="12988824" y="2224734"/>
              <a:ext cx="3473197" cy="274602"/>
            </a:xfrm>
            <a:prstGeom prst="rect">
              <a:avLst/>
            </a:prstGeom>
            <a:solidFill>
              <a:srgbClr val="3B56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dirty="0" smtClean="0">
                  <a:solidFill>
                    <a:prstClr val="white"/>
                  </a:solidFill>
                </a:rPr>
                <a:t>3</a:t>
              </a:r>
              <a:r>
                <a:rPr lang="ko-KR" altLang="en-US" dirty="0" smtClean="0">
                  <a:solidFill>
                    <a:prstClr val="white"/>
                  </a:solidFill>
                </a:rPr>
                <a:t>차원 측정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7" name="육각형 36"/>
            <p:cNvSpPr/>
            <p:nvPr/>
          </p:nvSpPr>
          <p:spPr>
            <a:xfrm rot="10800000" flipV="1">
              <a:off x="8052669" y="2224733"/>
              <a:ext cx="3473197" cy="274603"/>
            </a:xfrm>
            <a:prstGeom prst="rect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dirty="0" smtClean="0">
                  <a:solidFill>
                    <a:prstClr val="white"/>
                  </a:solidFill>
                </a:rPr>
                <a:t>2</a:t>
              </a:r>
              <a:r>
                <a:rPr lang="ko-KR" altLang="en-US" dirty="0" smtClean="0">
                  <a:solidFill>
                    <a:prstClr val="white"/>
                  </a:solidFill>
                </a:rPr>
                <a:t>차원 측정기</a:t>
              </a: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8052669" y="4653584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796248" y="6861354"/>
              <a:ext cx="3000157" cy="246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646577" y="1786758"/>
              <a:ext cx="1152441" cy="261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100" b="1" dirty="0" smtClean="0">
                  <a:solidFill>
                    <a:prstClr val="white"/>
                  </a:solidFill>
                </a:rPr>
                <a:t>design</a:t>
              </a: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466071" y="1793901"/>
              <a:ext cx="1152441" cy="2615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654091" y="4581201"/>
              <a:ext cx="1152441" cy="261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100" b="1" dirty="0" smtClean="0">
                  <a:solidFill>
                    <a:prstClr val="white"/>
                  </a:solidFill>
                  <a:latin typeface="맑은 고딕"/>
                  <a:ea typeface="맑은 고딕"/>
                </a:rPr>
                <a:t>assembly</a:t>
              </a: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573345" y="4581201"/>
              <a:ext cx="1152441" cy="4308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sz="1100" b="1" dirty="0" smtClean="0">
                <a:solidFill>
                  <a:prstClr val="white"/>
                </a:solidFill>
              </a:endParaRPr>
            </a:p>
            <a:p>
              <a:pPr defTabSz="995690"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100" b="1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</p:grpSp>
      <p:pic>
        <p:nvPicPr>
          <p:cNvPr id="62466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6570836" y="67066"/>
            <a:ext cx="3995564" cy="600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2" name="제목 1"/>
          <p:cNvSpPr txBox="1"/>
          <p:nvPr/>
        </p:nvSpPr>
        <p:spPr>
          <a:xfrm>
            <a:off x="7836198" y="215198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/>
                <a:ea typeface="맑은 고딕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9pPr>
          </a:lstStyle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ko-KR" altLang="en-US" sz="2000" b="1" i="0" u="none" strike="noStrike" kern="1200" cap="none" spc="0" normalizeH="0" baseline="0" dirty="0" err="1">
                <a:solidFill>
                  <a:srgbClr val="C00000"/>
                </a:solidFill>
                <a:latin typeface="나눔스퀘어 ExtraBold"/>
                <a:ea typeface="나눔스퀘어 ExtraBold"/>
              </a:rPr>
              <a:t>웨스테크</a:t>
            </a:r>
            <a:r>
              <a:rPr kumimoji="0" lang="ko-KR" altLang="en-US" sz="2000" b="1" i="0" u="none" strike="noStrike" kern="1200" cap="none" spc="0" normalizeH="0" baseline="0" dirty="0">
                <a:solidFill>
                  <a:srgbClr val="C00000"/>
                </a:solidFill>
                <a:latin typeface="나눔스퀘어 ExtraBold"/>
                <a:ea typeface="나눔스퀘어 ExtraBold"/>
              </a:rPr>
              <a:t> </a:t>
            </a:r>
            <a:r>
              <a:rPr kumimoji="0" lang="en-US" altLang="ko-KR" sz="2000" b="1" i="0" u="none" strike="noStrike" kern="1200" cap="none" spc="0" normalizeH="0" baseline="0" dirty="0" err="1">
                <a:solidFill>
                  <a:srgbClr val="002060"/>
                </a:solidFill>
                <a:latin typeface="나눔스퀘어 ExtraBold"/>
                <a:ea typeface="나눔스퀘어 ExtraBold"/>
              </a:rPr>
              <a:t>Westech</a:t>
            </a:r>
            <a:r>
              <a:rPr kumimoji="0" lang="en-US" altLang="ko-KR" sz="1600" b="0" i="0" u="none" strike="noStrike" kern="1200" cap="none" spc="0" normalizeH="0" baseline="0" dirty="0">
                <a:solidFill>
                  <a:srgbClr val="C00000"/>
                </a:solidFill>
                <a:latin typeface="나눔스퀘어 ExtraBold"/>
                <a:ea typeface="나눔스퀘어 ExtraBold"/>
              </a:rPr>
              <a:t> </a:t>
            </a:r>
            <a:r>
              <a:rPr kumimoji="0" lang="ko-KR" altLang="en-US" sz="1200" b="0" i="0" u="none" strike="noStrike" kern="1200" cap="none" spc="0" normalizeH="0" baseline="0" dirty="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</a:p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en-US" altLang="ko-KR" sz="1200" b="0" i="0" u="none" strike="noStrike" kern="1200" cap="none" spc="0" normalizeH="0" baseline="0" dirty="0" err="1">
                <a:solidFill>
                  <a:srgbClr val="000000"/>
                </a:solidFill>
                <a:latin typeface="나눔스퀘어 ExtraBold"/>
                <a:ea typeface="나눔스퀘어 ExtraBold"/>
              </a:rPr>
              <a:t>afirm</a:t>
            </a:r>
            <a:r>
              <a:rPr kumimoji="0" lang="en-US" altLang="ko-KR" sz="1200" b="0" i="0" u="none" strike="noStrike" kern="1200" cap="none" spc="0" normalizeH="0" baseline="0" dirty="0">
                <a:solidFill>
                  <a:srgbClr val="000000"/>
                </a:solidFill>
                <a:latin typeface="나눔스퀘어 ExtraBold"/>
                <a:ea typeface="나눔스퀘어 ExtraBold"/>
              </a:rPr>
              <a:t> and strong company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8155012" y="8749183"/>
            <a:ext cx="53467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pic>
        <p:nvPicPr>
          <p:cNvPr id="3074" name="Picture 2" descr="C:\Users\NET\Desktop\임아로\회사소개서\측정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693" y="2743849"/>
            <a:ext cx="3441779" cy="263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508" y="2743849"/>
            <a:ext cx="3473450" cy="2708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66931" y="6075594"/>
            <a:ext cx="471154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dirty="0" err="1">
                <a:latin typeface="+mn-ea"/>
              </a:rPr>
              <a:t>3</a:t>
            </a:r>
            <a:r>
              <a:rPr lang="ko-KR" altLang="en-US" sz="1400" b="1" dirty="0" err="1" smtClean="0">
                <a:latin typeface="+mn-ea"/>
              </a:rPr>
              <a:t>점마이크로미터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외경마이크로미터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err="1">
                <a:latin typeface="+mn-ea"/>
              </a:rPr>
              <a:t>내경마이크로미터</a:t>
            </a:r>
            <a:endParaRPr lang="en-US" altLang="ko-KR" sz="1400" b="1" dirty="0"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altLang="ko-KR" sz="1400" b="1" dirty="0" smtClean="0"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err="1" smtClean="0">
                <a:latin typeface="+mn-ea"/>
              </a:rPr>
              <a:t>깊이마이크로미터</a:t>
            </a:r>
            <a:r>
              <a:rPr lang="en-US" altLang="ko-KR" sz="1400" b="1" dirty="0" smtClean="0">
                <a:latin typeface="+mn-ea"/>
              </a:rPr>
              <a:t>,</a:t>
            </a:r>
            <a:r>
              <a:rPr lang="ko-KR" altLang="en-US" sz="1400" b="1" dirty="0" smtClean="0">
                <a:latin typeface="+mn-ea"/>
              </a:rPr>
              <a:t>실린더 게이지</a:t>
            </a:r>
            <a:r>
              <a:rPr lang="en-US" altLang="ko-KR" sz="1400" b="1" dirty="0" smtClean="0">
                <a:latin typeface="+mn-ea"/>
              </a:rPr>
              <a:t>,</a:t>
            </a:r>
            <a:r>
              <a:rPr lang="ko-KR" altLang="en-US" sz="1400" b="1" dirty="0" err="1" smtClean="0">
                <a:latin typeface="+mn-ea"/>
              </a:rPr>
              <a:t>버니어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0~1000mm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6" name="육각형 36"/>
          <p:cNvSpPr/>
          <p:nvPr/>
        </p:nvSpPr>
        <p:spPr>
          <a:xfrm rot="10800000" flipV="1">
            <a:off x="3346467" y="5828035"/>
            <a:ext cx="4352474" cy="274638"/>
          </a:xfrm>
          <a:prstGeom prst="rect">
            <a:avLst/>
          </a:prstGeom>
          <a:solidFill>
            <a:srgbClr val="779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solidFill>
                  <a:prstClr val="white"/>
                </a:solidFill>
              </a:rPr>
              <a:t>기타 측정기구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7" name="육각형 36"/>
          <p:cNvSpPr/>
          <p:nvPr/>
        </p:nvSpPr>
        <p:spPr>
          <a:xfrm>
            <a:off x="3191441" y="6651152"/>
            <a:ext cx="4644757" cy="590549"/>
          </a:xfrm>
          <a:custGeom>
            <a:avLst/>
            <a:gdLst/>
            <a:ahLst/>
            <a:cxnLst/>
            <a:rect l="l" t="t" r="r" b="b"/>
            <a:pathLst>
              <a:path w="3660466" h="262462">
                <a:moveTo>
                  <a:pt x="104716" y="0"/>
                </a:moveTo>
                <a:lnTo>
                  <a:pt x="104716" y="24290"/>
                </a:lnTo>
                <a:cubicBezTo>
                  <a:pt x="104716" y="75605"/>
                  <a:pt x="146315" y="117204"/>
                  <a:pt x="197630" y="117204"/>
                </a:cubicBezTo>
                <a:lnTo>
                  <a:pt x="3462837" y="117204"/>
                </a:lnTo>
                <a:cubicBezTo>
                  <a:pt x="3514152" y="117204"/>
                  <a:pt x="3555751" y="75605"/>
                  <a:pt x="3555751" y="24290"/>
                </a:cubicBezTo>
                <a:lnTo>
                  <a:pt x="3555751" y="1"/>
                </a:lnTo>
                <a:lnTo>
                  <a:pt x="3660466" y="117205"/>
                </a:lnTo>
                <a:lnTo>
                  <a:pt x="3530687" y="262462"/>
                </a:lnTo>
                <a:lnTo>
                  <a:pt x="3427792" y="262462"/>
                </a:lnTo>
                <a:cubicBezTo>
                  <a:pt x="3415693" y="226380"/>
                  <a:pt x="3381428" y="200799"/>
                  <a:pt x="3341187" y="200799"/>
                </a:cubicBezTo>
                <a:lnTo>
                  <a:pt x="319281" y="200799"/>
                </a:lnTo>
                <a:cubicBezTo>
                  <a:pt x="279041" y="200799"/>
                  <a:pt x="244775" y="226380"/>
                  <a:pt x="232676" y="262462"/>
                </a:cubicBezTo>
                <a:lnTo>
                  <a:pt x="129779" y="262462"/>
                </a:lnTo>
                <a:lnTo>
                  <a:pt x="0" y="117205"/>
                </a:lnTo>
                <a:close/>
              </a:path>
            </a:pathLst>
          </a:custGeom>
          <a:solidFill>
            <a:srgbClr val="779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6832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2-5. </a:t>
            </a:r>
            <a:r>
              <a:rPr lang="ko-KR" altLang="en-US" dirty="0" smtClean="0"/>
              <a:t>설비 내역 및 현황</a:t>
            </a:r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836" y="108223"/>
            <a:ext cx="3995564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329601"/>
              </p:ext>
            </p:extLst>
          </p:nvPr>
        </p:nvGraphicFramePr>
        <p:xfrm>
          <a:off x="1242244" y="1187954"/>
          <a:ext cx="8568952" cy="5905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238"/>
                <a:gridCol w="2142238"/>
                <a:gridCol w="2142238"/>
                <a:gridCol w="2142238"/>
              </a:tblGrid>
              <a:tr h="896969"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제조년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제조사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수량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</a:tr>
              <a:tr h="12520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MCT 6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호기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2021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SMEC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</a:tr>
              <a:tr h="12520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MCT 12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호기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2017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카포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</a:tr>
              <a:tr h="12520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MCT 22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호기</a:t>
                      </a:r>
                      <a:endParaRPr lang="en-US" altLang="ko-KR" sz="1800" dirty="0" smtClean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(5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면 가공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)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2017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카포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</a:tr>
              <a:tr h="125201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MCT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 27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호기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  <a:p>
                      <a:pPr algn="ctr" latinLnBrk="1"/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(5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면 가공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)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2017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카포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297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그룹 7"/>
          <p:cNvGrpSpPr>
            <a:grpSpLocks/>
          </p:cNvGrpSpPr>
          <p:nvPr/>
        </p:nvGrpSpPr>
        <p:grpSpPr bwMode="auto">
          <a:xfrm>
            <a:off x="3851106" y="2196976"/>
            <a:ext cx="2845763" cy="2792547"/>
            <a:chOff x="2234649" y="2238132"/>
            <a:chExt cx="2846425" cy="2793649"/>
          </a:xfrm>
        </p:grpSpPr>
        <p:sp>
          <p:nvSpPr>
            <p:cNvPr id="32772" name="Text Box 4"/>
            <p:cNvSpPr txBox="1">
              <a:spLocks noChangeArrowheads="1"/>
            </p:cNvSpPr>
            <p:nvPr/>
          </p:nvSpPr>
          <p:spPr bwMode="auto">
            <a:xfrm>
              <a:off x="2234649" y="2238132"/>
              <a:ext cx="704203" cy="6311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eaLnBrk="1" latinLnBrk="1" hangingPunct="1"/>
              <a:r>
                <a:rPr lang="en-US" altLang="ko-KR" sz="3500" b="1" dirty="0" smtClean="0">
                  <a:solidFill>
                    <a:srgbClr val="3C4F8C"/>
                  </a:solidFill>
                </a:rPr>
                <a:t>03</a:t>
              </a:r>
              <a:endParaRPr lang="ko-KR" altLang="ko-KR" sz="3500" b="1" dirty="0">
                <a:solidFill>
                  <a:srgbClr val="3C4F8C"/>
                </a:solidFill>
              </a:endParaRPr>
            </a:p>
          </p:txBody>
        </p:sp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2950949" y="2395481"/>
              <a:ext cx="1883213" cy="368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부문별 사업현황</a:t>
              </a: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2704034" y="3215182"/>
              <a:ext cx="2377040" cy="18165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Light" pitchFamily="50" charset="-127"/>
                  <a:ea typeface="나눔고딕 Light" pitchFamily="50" charset="-127"/>
                </a:rPr>
                <a:t>주요거래처</a:t>
              </a:r>
              <a:endPara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Light" pitchFamily="50" charset="-127"/>
                <a:ea typeface="나눔고딕 Light" pitchFamily="50" charset="-127"/>
              </a:endParaRPr>
            </a:p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Light" pitchFamily="50" charset="-127"/>
                  <a:ea typeface="나눔고딕 Light" pitchFamily="50" charset="-127"/>
                </a:rPr>
                <a:t>매출 총 비교</a:t>
              </a:r>
              <a:endPara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Light" pitchFamily="50" charset="-127"/>
                <a:ea typeface="나눔고딕 Light" pitchFamily="50" charset="-127"/>
              </a:endParaRPr>
            </a:p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Light" pitchFamily="50" charset="-127"/>
                  <a:ea typeface="나눔고딕 Light" pitchFamily="50" charset="-127"/>
                </a:rPr>
                <a:t>제품생산도</a:t>
              </a:r>
              <a:endPara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Light" pitchFamily="50" charset="-127"/>
                <a:ea typeface="나눔고딕 Light" pitchFamily="50" charset="-127"/>
              </a:endParaRPr>
            </a:p>
            <a:p>
              <a:pPr marL="342900" indent="-342900" defTabSz="99569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FontTx/>
                <a:buAutoNum type="arabicPeriod"/>
                <a:defRPr/>
              </a:pPr>
              <a:r>
                <a:rPr lang="ko-KR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Light" pitchFamily="50" charset="-127"/>
                  <a:ea typeface="나눔고딕 Light" pitchFamily="50" charset="-127"/>
                </a:rPr>
                <a:t>사업 비전 </a:t>
              </a:r>
              <a:r>
                <a:rPr lang="ko-KR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Light" pitchFamily="50" charset="-127"/>
                  <a:ea typeface="나눔고딕 Light" pitchFamily="50" charset="-127"/>
                </a:rPr>
                <a:t>및 목표</a:t>
              </a:r>
              <a:endPara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Light" pitchFamily="50" charset="-127"/>
                <a:ea typeface="나눔고딕 Light" pitchFamily="50" charset="-127"/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1814539" y="2971801"/>
            <a:ext cx="7058025" cy="44450"/>
          </a:xfrm>
          <a:prstGeom prst="rect">
            <a:avLst/>
          </a:prstGeom>
          <a:solidFill>
            <a:srgbClr val="3C4F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9569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756" y="612279"/>
            <a:ext cx="457650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2200697" cy="720353"/>
          </a:xfrm>
        </p:spPr>
        <p:txBody>
          <a:bodyPr/>
          <a:lstStyle/>
          <a:p>
            <a:pPr defTabSz="995363"/>
            <a:r>
              <a:rPr lang="en-US" altLang="ko-KR" dirty="0" smtClean="0"/>
              <a:t>3-1. </a:t>
            </a:r>
            <a:r>
              <a:rPr lang="ko-KR" altLang="en-US" dirty="0" smtClean="0"/>
              <a:t>주요 거래처 </a:t>
            </a:r>
            <a:endParaRPr dirty="0" smtClean="0"/>
          </a:p>
        </p:txBody>
      </p:sp>
      <p:grpSp>
        <p:nvGrpSpPr>
          <p:cNvPr id="28675" name="그룹 20"/>
          <p:cNvGrpSpPr>
            <a:grpSpLocks/>
          </p:cNvGrpSpPr>
          <p:nvPr/>
        </p:nvGrpSpPr>
        <p:grpSpPr bwMode="auto">
          <a:xfrm>
            <a:off x="1446113" y="1836738"/>
            <a:ext cx="7776219" cy="4895850"/>
            <a:chOff x="1458267" y="1908423"/>
            <a:chExt cx="7776089" cy="4895602"/>
          </a:xfrm>
        </p:grpSpPr>
        <p:sp>
          <p:nvSpPr>
            <p:cNvPr id="58" name="모서리가 둥근 직사각형 57"/>
            <p:cNvSpPr/>
            <p:nvPr/>
          </p:nvSpPr>
          <p:spPr>
            <a:xfrm>
              <a:off x="1458267" y="1908423"/>
              <a:ext cx="7776089" cy="4895602"/>
            </a:xfrm>
            <a:custGeom>
              <a:avLst/>
              <a:gdLst/>
              <a:ahLst/>
              <a:cxnLst/>
              <a:rect l="l" t="t" r="r" b="b"/>
              <a:pathLst>
                <a:path w="2304256" h="4176464">
                  <a:moveTo>
                    <a:pt x="19402" y="0"/>
                  </a:moveTo>
                  <a:lnTo>
                    <a:pt x="1113804" y="0"/>
                  </a:lnTo>
                  <a:lnTo>
                    <a:pt x="1391989" y="278185"/>
                  </a:lnTo>
                  <a:lnTo>
                    <a:pt x="2304256" y="278185"/>
                  </a:lnTo>
                  <a:lnTo>
                    <a:pt x="2304256" y="4152897"/>
                  </a:lnTo>
                  <a:cubicBezTo>
                    <a:pt x="2304256" y="4165912"/>
                    <a:pt x="2295569" y="4176464"/>
                    <a:pt x="2284854" y="4176464"/>
                  </a:cubicBezTo>
                  <a:lnTo>
                    <a:pt x="1499077" y="4176464"/>
                  </a:lnTo>
                  <a:lnTo>
                    <a:pt x="1441043" y="4105974"/>
                  </a:lnTo>
                  <a:lnTo>
                    <a:pt x="0" y="4105974"/>
                  </a:lnTo>
                  <a:lnTo>
                    <a:pt x="0" y="23567"/>
                  </a:lnTo>
                  <a:cubicBezTo>
                    <a:pt x="0" y="10552"/>
                    <a:pt x="8687" y="0"/>
                    <a:pt x="19402" y="0"/>
                  </a:cubicBezTo>
                  <a:close/>
                </a:path>
              </a:pathLst>
            </a:cu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1563040" y="2946595"/>
              <a:ext cx="7566363" cy="35748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219208" y="1979856"/>
              <a:ext cx="576253" cy="30795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400" b="1">
                  <a:solidFill>
                    <a:schemeClr val="bg1"/>
                  </a:solidFill>
                  <a:latin typeface="+mn-ea"/>
                  <a:ea typeface="+mn-ea"/>
                </a:rPr>
                <a:t>C</a:t>
              </a:r>
              <a:r>
                <a:rPr lang="ko-KR" altLang="en-US" sz="1400" b="1">
                  <a:solidFill>
                    <a:schemeClr val="bg1"/>
                  </a:solidFill>
                  <a:latin typeface="+mn-ea"/>
                  <a:ea typeface="+mn-ea"/>
                </a:rPr>
                <a:t>사</a:t>
              </a:r>
              <a:endParaRPr lang="ko-KR" altLang="en-US" sz="14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270743" y="2080160"/>
              <a:ext cx="1782732" cy="5231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800" dirty="0" err="1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고객사</a:t>
              </a:r>
              <a:endParaRPr lang="ko-KR" altLang="en-US" sz="28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0"/>
            <a:ext cx="407763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205" y="3420591"/>
            <a:ext cx="3182754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764" y="3319291"/>
            <a:ext cx="2448272" cy="850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8" t="31752" r="23868" b="31752"/>
          <a:stretch/>
        </p:blipFill>
        <p:spPr bwMode="auto">
          <a:xfrm>
            <a:off x="1935039" y="4860751"/>
            <a:ext cx="2957085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102" y="4809231"/>
            <a:ext cx="2700463" cy="986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585" y="4195763"/>
            <a:ext cx="3147373" cy="613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차트 2"/>
          <p:cNvGraphicFramePr/>
          <p:nvPr>
            <p:extLst>
              <p:ext uri="{D42A27DB-BD31-4B8C-83A1-F6EECF244321}">
                <p14:modId xmlns:p14="http://schemas.microsoft.com/office/powerpoint/2010/main" val="2635975365"/>
              </p:ext>
            </p:extLst>
          </p:nvPr>
        </p:nvGraphicFramePr>
        <p:xfrm>
          <a:off x="1602284" y="2124447"/>
          <a:ext cx="741682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직사각형 4"/>
          <p:cNvSpPr/>
          <p:nvPr/>
        </p:nvSpPr>
        <p:spPr>
          <a:xfrm>
            <a:off x="4342759" y="1469059"/>
            <a:ext cx="2839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800" b="1" dirty="0" smtClean="0">
                <a:latin typeface="나눔스퀘어" pitchFamily="50" charset="-127"/>
                <a:ea typeface="나눔스퀘어" pitchFamily="50" charset="-127"/>
              </a:rPr>
              <a:t>연간매출액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(</a:t>
            </a:r>
            <a:r>
              <a:rPr lang="ko-KR" altLang="en-US" sz="1400" dirty="0" smtClean="0">
                <a:latin typeface="나눔스퀘어" pitchFamily="50" charset="-127"/>
                <a:ea typeface="나눔스퀘어" pitchFamily="50" charset="-127"/>
              </a:rPr>
              <a:t>억 단위</a:t>
            </a:r>
            <a:r>
              <a:rPr lang="en-US" altLang="ko-KR" sz="1400" dirty="0" smtClean="0">
                <a:latin typeface="나눔스퀘어" pitchFamily="50" charset="-127"/>
                <a:ea typeface="나눔스퀘어" pitchFamily="50" charset="-127"/>
              </a:rPr>
              <a:t> </a:t>
            </a:r>
            <a:r>
              <a:rPr lang="ko-KR" altLang="en-US" sz="1400" dirty="0">
                <a:latin typeface="나눔스퀘어" pitchFamily="50" charset="-127"/>
                <a:ea typeface="나눔스퀘어" pitchFamily="50" charset="-127"/>
              </a:rPr>
              <a:t>기준</a:t>
            </a:r>
            <a:r>
              <a:rPr lang="en-US" altLang="ko-KR" sz="1400" dirty="0">
                <a:latin typeface="나눔스퀘어" pitchFamily="50" charset="-127"/>
                <a:ea typeface="나눔스퀘어" pitchFamily="50" charset="-127"/>
              </a:rPr>
              <a:t>)</a:t>
            </a:r>
            <a:endParaRPr lang="ko-KR" altLang="en-US" sz="1400" dirty="0">
              <a:latin typeface="나눔스퀘어" pitchFamily="50" charset="-127"/>
              <a:ea typeface="나눔스퀘어" pitchFamily="50" charset="-127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 bwMode="auto">
          <a:xfrm>
            <a:off x="-269924" y="520506"/>
            <a:ext cx="324036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defTabSz="99569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7200" b="1" kern="1200" dirty="0">
                <a:solidFill>
                  <a:srgbClr val="36326C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95363"/>
            <a:r>
              <a:rPr lang="en-US" altLang="ko-KR" sz="2400" dirty="0" smtClean="0"/>
              <a:t>3-2. </a:t>
            </a:r>
            <a:r>
              <a:rPr lang="ko-KR" altLang="en-US" sz="2400" dirty="0" smtClean="0"/>
              <a:t>매</a:t>
            </a:r>
            <a:r>
              <a:rPr lang="ko-KR" altLang="en-US" sz="2400" dirty="0"/>
              <a:t>출</a:t>
            </a:r>
            <a:r>
              <a:rPr lang="ko-KR" altLang="en-US" sz="2400" dirty="0" smtClean="0"/>
              <a:t> </a:t>
            </a: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6236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6" cy="849314"/>
          </a:xfrm>
        </p:spPr>
        <p:txBody>
          <a:bodyPr/>
          <a:lstStyle/>
          <a:p>
            <a:pPr defTabSz="995188"/>
            <a:r>
              <a:rPr lang="en-US" altLang="ko-KR" dirty="0" smtClean="0"/>
              <a:t>3-4. </a:t>
            </a:r>
            <a:r>
              <a:rPr dirty="0" smtClean="0"/>
              <a:t>제품 생산</a:t>
            </a:r>
            <a:r>
              <a:rPr lang="ko-KR" altLang="en-US" dirty="0" smtClean="0"/>
              <a:t>도</a:t>
            </a:r>
            <a:endParaRPr dirty="0" smtClean="0"/>
          </a:p>
        </p:txBody>
      </p:sp>
      <p:grpSp>
        <p:nvGrpSpPr>
          <p:cNvPr id="41987" name="그룹 24"/>
          <p:cNvGrpSpPr>
            <a:grpSpLocks/>
          </p:cNvGrpSpPr>
          <p:nvPr/>
        </p:nvGrpSpPr>
        <p:grpSpPr bwMode="auto">
          <a:xfrm>
            <a:off x="331415" y="1932165"/>
            <a:ext cx="10153130" cy="4501683"/>
            <a:chOff x="1721691" y="2448234"/>
            <a:chExt cx="8044092" cy="3378886"/>
          </a:xfrm>
        </p:grpSpPr>
        <p:cxnSp>
          <p:nvCxnSpPr>
            <p:cNvPr id="7" name="직선 연결선 6"/>
            <p:cNvCxnSpPr>
              <a:stCxn id="12" idx="0"/>
              <a:endCxn id="13" idx="3"/>
            </p:cNvCxnSpPr>
            <p:nvPr/>
          </p:nvCxnSpPr>
          <p:spPr>
            <a:xfrm flipV="1">
              <a:off x="2333678" y="3756128"/>
              <a:ext cx="787671" cy="879746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>
              <a:stCxn id="13" idx="5"/>
              <a:endCxn id="24" idx="1"/>
            </p:cNvCxnSpPr>
            <p:nvPr/>
          </p:nvCxnSpPr>
          <p:spPr>
            <a:xfrm>
              <a:off x="4044005" y="3756128"/>
              <a:ext cx="193862" cy="105457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>
              <a:stCxn id="17" idx="0"/>
              <a:endCxn id="15" idx="3"/>
            </p:cNvCxnSpPr>
            <p:nvPr/>
          </p:nvCxnSpPr>
          <p:spPr>
            <a:xfrm flipV="1">
              <a:off x="7179952" y="3654899"/>
              <a:ext cx="323839" cy="122572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>
              <a:stCxn id="15" idx="5"/>
              <a:endCxn id="16" idx="1"/>
            </p:cNvCxnSpPr>
            <p:nvPr/>
          </p:nvCxnSpPr>
          <p:spPr>
            <a:xfrm>
              <a:off x="8172773" y="3654899"/>
              <a:ext cx="598578" cy="131688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타원 11"/>
            <p:cNvSpPr/>
            <p:nvPr/>
          </p:nvSpPr>
          <p:spPr>
            <a:xfrm>
              <a:off x="1721691" y="4635874"/>
              <a:ext cx="1223974" cy="1135648"/>
            </a:xfrm>
            <a:prstGeom prst="ellipse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제품 설계도면 해독 및 회의</a:t>
              </a:r>
            </a:p>
          </p:txBody>
        </p:sp>
        <p:sp>
          <p:nvSpPr>
            <p:cNvPr id="13" name="타원 12"/>
            <p:cNvSpPr/>
            <p:nvPr/>
          </p:nvSpPr>
          <p:spPr>
            <a:xfrm>
              <a:off x="2930261" y="2702607"/>
              <a:ext cx="1304831" cy="1234276"/>
            </a:xfrm>
            <a:prstGeom prst="ellipse">
              <a:avLst/>
            </a:prstGeom>
            <a:solidFill>
              <a:srgbClr val="3C4F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소재 </a:t>
              </a:r>
              <a:r>
                <a:rPr lang="ko-KR" altLang="en-US" sz="1400" b="1" dirty="0" err="1">
                  <a:latin typeface="나눔바른고딕" pitchFamily="50" charset="-127"/>
                  <a:ea typeface="나눔바른고딕" pitchFamily="50" charset="-127"/>
                </a:rPr>
                <a:t>사급및</a:t>
              </a: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 도급</a:t>
              </a:r>
              <a:endParaRPr lang="en-US" altLang="ko-KR" sz="1400" b="1" dirty="0">
                <a:latin typeface="나눔바른고딕" pitchFamily="50" charset="-127"/>
                <a:ea typeface="나눔바른고딕" pitchFamily="50" charset="-127"/>
              </a:endParaRPr>
            </a:p>
            <a:p>
              <a:pPr algn="ctr" defTabSz="995514">
                <a:defRPr/>
              </a:pP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소재사이즈검수 및 분류</a:t>
              </a:r>
            </a:p>
          </p:txBody>
        </p:sp>
        <p:sp>
          <p:nvSpPr>
            <p:cNvPr id="14" name="타원 13"/>
            <p:cNvSpPr/>
            <p:nvPr/>
          </p:nvSpPr>
          <p:spPr>
            <a:xfrm>
              <a:off x="4939858" y="2448234"/>
              <a:ext cx="1565225" cy="1511039"/>
            </a:xfrm>
            <a:prstGeom prst="ellipse">
              <a:avLst/>
            </a:prstGeom>
            <a:solidFill>
              <a:srgbClr val="779F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r>
                <a:rPr lang="en-US" altLang="ko-KR" sz="1400" b="1" dirty="0">
                  <a:latin typeface="나눔바른고딕" pitchFamily="50" charset="-127"/>
                  <a:ea typeface="나눔바른고딕" pitchFamily="50" charset="-127"/>
                </a:rPr>
                <a:t>CAD/CAM</a:t>
              </a: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을 이용한 모의가공 및 가공 프로그램작성 후 정밀기계가공</a:t>
              </a:r>
            </a:p>
          </p:txBody>
        </p:sp>
        <p:sp>
          <p:nvSpPr>
            <p:cNvPr id="15" name="타원 14"/>
            <p:cNvSpPr/>
            <p:nvPr/>
          </p:nvSpPr>
          <p:spPr>
            <a:xfrm>
              <a:off x="7365241" y="2845766"/>
              <a:ext cx="946082" cy="947958"/>
            </a:xfrm>
            <a:prstGeom prst="ellipse">
              <a:avLst/>
            </a:prstGeom>
            <a:solidFill>
              <a:srgbClr val="3C4F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사상 및 후처리</a:t>
              </a:r>
            </a:p>
          </p:txBody>
        </p:sp>
        <p:sp>
          <p:nvSpPr>
            <p:cNvPr id="16" name="타원 15"/>
            <p:cNvSpPr/>
            <p:nvPr/>
          </p:nvSpPr>
          <p:spPr>
            <a:xfrm>
              <a:off x="8615065" y="4825026"/>
              <a:ext cx="1067187" cy="100209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514">
                <a:defRPr/>
              </a:pPr>
              <a:r>
                <a:rPr lang="ko-KR" altLang="en-US" sz="1400" b="1" dirty="0" err="1" smtClean="0">
                  <a:latin typeface="나눔바른고딕" pitchFamily="50" charset="-127"/>
                  <a:ea typeface="나눔바른고딕" pitchFamily="50" charset="-127"/>
                </a:rPr>
                <a:t>품질팀</a:t>
              </a:r>
              <a:endParaRPr lang="en-US" altLang="ko-KR" sz="1400" b="1" dirty="0" smtClean="0">
                <a:latin typeface="나눔바른고딕" pitchFamily="50" charset="-127"/>
                <a:ea typeface="나눔바른고딕" pitchFamily="50" charset="-127"/>
              </a:endParaRPr>
            </a:p>
            <a:p>
              <a:pPr algn="ctr" defTabSz="995514">
                <a:defRPr/>
              </a:pPr>
              <a:r>
                <a:rPr lang="ko-KR" altLang="en-US" sz="1400" b="1" dirty="0" smtClean="0">
                  <a:latin typeface="나눔바른고딕" pitchFamily="50" charset="-127"/>
                  <a:ea typeface="나눔바른고딕" pitchFamily="50" charset="-127"/>
                </a:rPr>
                <a:t>출</a:t>
              </a: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하</a:t>
              </a:r>
              <a:r>
                <a:rPr lang="ko-KR" altLang="en-US" sz="1400" b="1" dirty="0" smtClean="0">
                  <a:latin typeface="나눔바른고딕" pitchFamily="50" charset="-127"/>
                  <a:ea typeface="나눔바른고딕" pitchFamily="50" charset="-127"/>
                </a:rPr>
                <a:t> </a:t>
              </a:r>
              <a:endParaRPr lang="en-US" altLang="ko-KR" sz="1400" b="1" dirty="0">
                <a:latin typeface="나눔바른고딕" pitchFamily="50" charset="-127"/>
                <a:ea typeface="나눔바른고딕" pitchFamily="50" charset="-127"/>
              </a:endParaRPr>
            </a:p>
            <a:p>
              <a:pPr algn="ctr" defTabSz="995514">
                <a:defRPr/>
              </a:pPr>
              <a:r>
                <a:rPr lang="ko-KR" altLang="en-US" sz="1400" b="1" dirty="0" smtClean="0">
                  <a:latin typeface="나눔바른고딕" pitchFamily="50" charset="-127"/>
                  <a:ea typeface="나눔바른고딕" pitchFamily="50" charset="-127"/>
                </a:rPr>
                <a:t>품질검사</a:t>
              </a:r>
              <a:r>
                <a:rPr lang="en-US" altLang="ko-KR" sz="1400" b="1" dirty="0" smtClean="0"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400" b="1" dirty="0">
                  <a:latin typeface="나눔바른고딕" pitchFamily="50" charset="-127"/>
                  <a:ea typeface="나눔바른고딕" pitchFamily="50" charset="-127"/>
                </a:rPr>
                <a:t>및 납품</a:t>
              </a: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8370471" y="3378701"/>
              <a:ext cx="1395312" cy="20791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995514">
                <a:lnSpc>
                  <a:spcPct val="120000"/>
                </a:lnSpc>
                <a:defRPr/>
              </a:pPr>
              <a:endPara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39" name="제목 1"/>
          <p:cNvSpPr txBox="1">
            <a:spLocks/>
          </p:cNvSpPr>
          <p:nvPr/>
        </p:nvSpPr>
        <p:spPr>
          <a:xfrm>
            <a:off x="857251" y="1331914"/>
            <a:ext cx="2976564" cy="504825"/>
          </a:xfrm>
          <a:prstGeom prst="rect">
            <a:avLst/>
          </a:prstGeom>
        </p:spPr>
        <p:txBody>
          <a:bodyPr lIns="104287" tIns="52144" rIns="104287" bIns="52144" anchor="ctr">
            <a:normAutofit/>
          </a:bodyPr>
          <a:lstStyle>
            <a:lvl1pPr algn="l" defTabSz="1043056" rtl="0" eaLnBrk="1" latinLnBrk="1" hangingPunct="1">
              <a:spcBef>
                <a:spcPct val="0"/>
              </a:spcBef>
              <a:buNone/>
              <a:defRPr sz="1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■ 제품 생산공정도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351" y="108224"/>
            <a:ext cx="3955411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타원 16"/>
          <p:cNvSpPr/>
          <p:nvPr/>
        </p:nvSpPr>
        <p:spPr bwMode="auto">
          <a:xfrm>
            <a:off x="6502510" y="5172831"/>
            <a:ext cx="1436478" cy="141611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defTabSz="995514">
              <a:defRPr/>
            </a:pPr>
            <a:r>
              <a:rPr lang="ko-KR" altLang="en-US" sz="1300" b="1" dirty="0" err="1" smtClean="0"/>
              <a:t>품질팀</a:t>
            </a:r>
            <a:r>
              <a:rPr lang="ko-KR" altLang="en-US" sz="1300" b="1" dirty="0" smtClean="0"/>
              <a:t> 품질</a:t>
            </a:r>
            <a:r>
              <a:rPr lang="en-US" altLang="ko-KR" sz="1300" b="1" dirty="0" smtClean="0"/>
              <a:t>,</a:t>
            </a:r>
            <a:r>
              <a:rPr lang="ko-KR" altLang="en-US" sz="1300" b="1" dirty="0" smtClean="0"/>
              <a:t>공정검사</a:t>
            </a:r>
            <a:endParaRPr lang="ko-KR" altLang="en-US" sz="1300" b="1" dirty="0"/>
          </a:p>
        </p:txBody>
      </p:sp>
      <p:cxnSp>
        <p:nvCxnSpPr>
          <p:cNvPr id="25" name="직선 연결선 24"/>
          <p:cNvCxnSpPr>
            <a:stCxn id="14" idx="5"/>
            <a:endCxn id="17" idx="1"/>
          </p:cNvCxnSpPr>
          <p:nvPr/>
        </p:nvCxnSpPr>
        <p:spPr bwMode="auto">
          <a:xfrm>
            <a:off x="6079619" y="3650499"/>
            <a:ext cx="633258" cy="172971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제목 1"/>
          <p:cNvSpPr txBox="1">
            <a:spLocks/>
          </p:cNvSpPr>
          <p:nvPr/>
        </p:nvSpPr>
        <p:spPr>
          <a:xfrm>
            <a:off x="7801089" y="421989"/>
            <a:ext cx="2658181" cy="504056"/>
          </a:xfrm>
          <a:prstGeom prst="rect">
            <a:avLst/>
          </a:prstGeom>
        </p:spPr>
        <p:txBody>
          <a:bodyPr lIns="91424" tIns="45712" rIns="91424" bIns="45712"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1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1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100" b="1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300" dirty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3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3331122" y="4905846"/>
            <a:ext cx="1202976" cy="11869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defTabSz="995514">
              <a:defRPr/>
            </a:pPr>
            <a:r>
              <a:rPr lang="ko-KR" altLang="en-US" sz="1300" b="1" smtClean="0"/>
              <a:t>수입검사</a:t>
            </a:r>
            <a:endParaRPr lang="ko-KR" altLang="en-US" sz="1300" b="1" dirty="0"/>
          </a:p>
        </p:txBody>
      </p:sp>
      <p:cxnSp>
        <p:nvCxnSpPr>
          <p:cNvPr id="52" name="직선 연결선 51"/>
          <p:cNvCxnSpPr>
            <a:stCxn id="24" idx="7"/>
            <a:endCxn id="14" idx="3"/>
          </p:cNvCxnSpPr>
          <p:nvPr/>
        </p:nvCxnSpPr>
        <p:spPr bwMode="auto">
          <a:xfrm flipV="1">
            <a:off x="4357926" y="3650499"/>
            <a:ext cx="324730" cy="142917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3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제목 1"/>
          <p:cNvSpPr>
            <a:spLocks noGrp="1"/>
          </p:cNvSpPr>
          <p:nvPr>
            <p:ph type="title"/>
          </p:nvPr>
        </p:nvSpPr>
        <p:spPr>
          <a:xfrm>
            <a:off x="193675" y="107950"/>
            <a:ext cx="8505825" cy="849313"/>
          </a:xfrm>
        </p:spPr>
        <p:txBody>
          <a:bodyPr/>
          <a:lstStyle/>
          <a:p>
            <a:pPr defTabSz="995363"/>
            <a:r>
              <a:rPr lang="en-US" altLang="ko-KR" dirty="0" smtClean="0"/>
              <a:t>3-5. </a:t>
            </a:r>
            <a:r>
              <a:rPr dirty="0" smtClean="0"/>
              <a:t>사업</a:t>
            </a:r>
            <a:r>
              <a:rPr lang="ko-KR" altLang="en-US" dirty="0" smtClean="0"/>
              <a:t>비전 및 목표</a:t>
            </a:r>
            <a:endParaRPr dirty="0" smtClean="0"/>
          </a:p>
        </p:txBody>
      </p:sp>
      <p:grpSp>
        <p:nvGrpSpPr>
          <p:cNvPr id="33795" name="그룹 22"/>
          <p:cNvGrpSpPr>
            <a:grpSpLocks/>
          </p:cNvGrpSpPr>
          <p:nvPr/>
        </p:nvGrpSpPr>
        <p:grpSpPr bwMode="auto">
          <a:xfrm>
            <a:off x="697751" y="1465845"/>
            <a:ext cx="9461700" cy="5076238"/>
            <a:chOff x="1727" y="2235710"/>
            <a:chExt cx="9461057" cy="5076831"/>
          </a:xfrm>
        </p:grpSpPr>
        <p:sp>
          <p:nvSpPr>
            <p:cNvPr id="58" name="자유형 57"/>
            <p:cNvSpPr/>
            <p:nvPr/>
          </p:nvSpPr>
          <p:spPr>
            <a:xfrm>
              <a:off x="1727" y="3448102"/>
              <a:ext cx="6779702" cy="3572888"/>
            </a:xfrm>
            <a:custGeom>
              <a:avLst/>
              <a:gdLst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46800 w 6692900"/>
                <a:gd name="connsiteY9" fmla="*/ 142875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46800 w 6692900"/>
                <a:gd name="connsiteY9" fmla="*/ 142875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46800 w 6692900"/>
                <a:gd name="connsiteY9" fmla="*/ 142875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46800 w 6692900"/>
                <a:gd name="connsiteY9" fmla="*/ 142875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46800 w 6692900"/>
                <a:gd name="connsiteY9" fmla="*/ 142875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46800 w 6692900"/>
                <a:gd name="connsiteY9" fmla="*/ 142875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85818 w 6692900"/>
                <a:gd name="connsiteY9" fmla="*/ 143510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85818 w 6692900"/>
                <a:gd name="connsiteY9" fmla="*/ 143510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85818 w 6692900"/>
                <a:gd name="connsiteY9" fmla="*/ 143510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6350 w 6692900"/>
                <a:gd name="connsiteY0" fmla="*/ 4305300 h 4343400"/>
                <a:gd name="connsiteX1" fmla="*/ 0 w 6692900"/>
                <a:gd name="connsiteY1" fmla="*/ 3270250 h 4343400"/>
                <a:gd name="connsiteX2" fmla="*/ 4610100 w 6692900"/>
                <a:gd name="connsiteY2" fmla="*/ 1905000 h 4343400"/>
                <a:gd name="connsiteX3" fmla="*/ 5842000 w 6692900"/>
                <a:gd name="connsiteY3" fmla="*/ 1200150 h 4343400"/>
                <a:gd name="connsiteX4" fmla="*/ 6146800 w 6692900"/>
                <a:gd name="connsiteY4" fmla="*/ 603250 h 4343400"/>
                <a:gd name="connsiteX5" fmla="*/ 5930900 w 6692900"/>
                <a:gd name="connsiteY5" fmla="*/ 590550 h 4343400"/>
                <a:gd name="connsiteX6" fmla="*/ 6508750 w 6692900"/>
                <a:gd name="connsiteY6" fmla="*/ 0 h 4343400"/>
                <a:gd name="connsiteX7" fmla="*/ 6692900 w 6692900"/>
                <a:gd name="connsiteY7" fmla="*/ 781050 h 4343400"/>
                <a:gd name="connsiteX8" fmla="*/ 6515100 w 6692900"/>
                <a:gd name="connsiteY8" fmla="*/ 692150 h 4343400"/>
                <a:gd name="connsiteX9" fmla="*/ 6185818 w 6692900"/>
                <a:gd name="connsiteY9" fmla="*/ 1435100 h 4343400"/>
                <a:gd name="connsiteX10" fmla="*/ 5740400 w 6692900"/>
                <a:gd name="connsiteY10" fmla="*/ 1860550 h 4343400"/>
                <a:gd name="connsiteX11" fmla="*/ 4197350 w 6692900"/>
                <a:gd name="connsiteY11" fmla="*/ 2540000 h 4343400"/>
                <a:gd name="connsiteX12" fmla="*/ 114300 w 6692900"/>
                <a:gd name="connsiteY12" fmla="*/ 4343400 h 4343400"/>
                <a:gd name="connsiteX13" fmla="*/ 6350 w 6692900"/>
                <a:gd name="connsiteY13" fmla="*/ 4305300 h 4343400"/>
                <a:gd name="connsiteX0" fmla="*/ 2117 w 6695017"/>
                <a:gd name="connsiteY0" fmla="*/ 4388024 h 4388024"/>
                <a:gd name="connsiteX1" fmla="*/ 2117 w 6695017"/>
                <a:gd name="connsiteY1" fmla="*/ 3270250 h 4388024"/>
                <a:gd name="connsiteX2" fmla="*/ 4612217 w 6695017"/>
                <a:gd name="connsiteY2" fmla="*/ 1905000 h 4388024"/>
                <a:gd name="connsiteX3" fmla="*/ 5844117 w 6695017"/>
                <a:gd name="connsiteY3" fmla="*/ 1200150 h 4388024"/>
                <a:gd name="connsiteX4" fmla="*/ 6148917 w 6695017"/>
                <a:gd name="connsiteY4" fmla="*/ 603250 h 4388024"/>
                <a:gd name="connsiteX5" fmla="*/ 5933017 w 6695017"/>
                <a:gd name="connsiteY5" fmla="*/ 590550 h 4388024"/>
                <a:gd name="connsiteX6" fmla="*/ 6510867 w 6695017"/>
                <a:gd name="connsiteY6" fmla="*/ 0 h 4388024"/>
                <a:gd name="connsiteX7" fmla="*/ 6695017 w 6695017"/>
                <a:gd name="connsiteY7" fmla="*/ 781050 h 4388024"/>
                <a:gd name="connsiteX8" fmla="*/ 6517217 w 6695017"/>
                <a:gd name="connsiteY8" fmla="*/ 692150 h 4388024"/>
                <a:gd name="connsiteX9" fmla="*/ 6187935 w 6695017"/>
                <a:gd name="connsiteY9" fmla="*/ 1435100 h 4388024"/>
                <a:gd name="connsiteX10" fmla="*/ 5742517 w 6695017"/>
                <a:gd name="connsiteY10" fmla="*/ 1860550 h 4388024"/>
                <a:gd name="connsiteX11" fmla="*/ 4199467 w 6695017"/>
                <a:gd name="connsiteY11" fmla="*/ 2540000 h 4388024"/>
                <a:gd name="connsiteX12" fmla="*/ 116417 w 6695017"/>
                <a:gd name="connsiteY12" fmla="*/ 4343400 h 4388024"/>
                <a:gd name="connsiteX13" fmla="*/ 2117 w 6695017"/>
                <a:gd name="connsiteY13" fmla="*/ 4388024 h 4388024"/>
                <a:gd name="connsiteX0" fmla="*/ 2117 w 6695017"/>
                <a:gd name="connsiteY0" fmla="*/ 4388024 h 4388024"/>
                <a:gd name="connsiteX1" fmla="*/ 2117 w 6695017"/>
                <a:gd name="connsiteY1" fmla="*/ 3270250 h 4388024"/>
                <a:gd name="connsiteX2" fmla="*/ 4612217 w 6695017"/>
                <a:gd name="connsiteY2" fmla="*/ 1905000 h 4388024"/>
                <a:gd name="connsiteX3" fmla="*/ 5844117 w 6695017"/>
                <a:gd name="connsiteY3" fmla="*/ 1200150 h 4388024"/>
                <a:gd name="connsiteX4" fmla="*/ 6148917 w 6695017"/>
                <a:gd name="connsiteY4" fmla="*/ 603250 h 4388024"/>
                <a:gd name="connsiteX5" fmla="*/ 5933017 w 6695017"/>
                <a:gd name="connsiteY5" fmla="*/ 590550 h 4388024"/>
                <a:gd name="connsiteX6" fmla="*/ 6510867 w 6695017"/>
                <a:gd name="connsiteY6" fmla="*/ 0 h 4388024"/>
                <a:gd name="connsiteX7" fmla="*/ 6695017 w 6695017"/>
                <a:gd name="connsiteY7" fmla="*/ 781050 h 4388024"/>
                <a:gd name="connsiteX8" fmla="*/ 6517217 w 6695017"/>
                <a:gd name="connsiteY8" fmla="*/ 692150 h 4388024"/>
                <a:gd name="connsiteX9" fmla="*/ 6187935 w 6695017"/>
                <a:gd name="connsiteY9" fmla="*/ 1435100 h 4388024"/>
                <a:gd name="connsiteX10" fmla="*/ 5742517 w 6695017"/>
                <a:gd name="connsiteY10" fmla="*/ 1860550 h 4388024"/>
                <a:gd name="connsiteX11" fmla="*/ 4199467 w 6695017"/>
                <a:gd name="connsiteY11" fmla="*/ 2540000 h 4388024"/>
                <a:gd name="connsiteX12" fmla="*/ 116417 w 6695017"/>
                <a:gd name="connsiteY12" fmla="*/ 4343400 h 4388024"/>
                <a:gd name="connsiteX13" fmla="*/ 2117 w 6695017"/>
                <a:gd name="connsiteY13" fmla="*/ 4388024 h 4388024"/>
                <a:gd name="connsiteX0" fmla="*/ 2117 w 6695017"/>
                <a:gd name="connsiteY0" fmla="*/ 4388024 h 4388024"/>
                <a:gd name="connsiteX1" fmla="*/ 2117 w 6695017"/>
                <a:gd name="connsiteY1" fmla="*/ 3270250 h 4388024"/>
                <a:gd name="connsiteX2" fmla="*/ 4612217 w 6695017"/>
                <a:gd name="connsiteY2" fmla="*/ 1905000 h 4388024"/>
                <a:gd name="connsiteX3" fmla="*/ 5844117 w 6695017"/>
                <a:gd name="connsiteY3" fmla="*/ 1200150 h 4388024"/>
                <a:gd name="connsiteX4" fmla="*/ 6148917 w 6695017"/>
                <a:gd name="connsiteY4" fmla="*/ 603250 h 4388024"/>
                <a:gd name="connsiteX5" fmla="*/ 5933017 w 6695017"/>
                <a:gd name="connsiteY5" fmla="*/ 590550 h 4388024"/>
                <a:gd name="connsiteX6" fmla="*/ 6510867 w 6695017"/>
                <a:gd name="connsiteY6" fmla="*/ 0 h 4388024"/>
                <a:gd name="connsiteX7" fmla="*/ 6695017 w 6695017"/>
                <a:gd name="connsiteY7" fmla="*/ 781050 h 4388024"/>
                <a:gd name="connsiteX8" fmla="*/ 6517217 w 6695017"/>
                <a:gd name="connsiteY8" fmla="*/ 692150 h 4388024"/>
                <a:gd name="connsiteX9" fmla="*/ 6187935 w 6695017"/>
                <a:gd name="connsiteY9" fmla="*/ 1435100 h 4388024"/>
                <a:gd name="connsiteX10" fmla="*/ 5742517 w 6695017"/>
                <a:gd name="connsiteY10" fmla="*/ 1860550 h 4388024"/>
                <a:gd name="connsiteX11" fmla="*/ 4199467 w 6695017"/>
                <a:gd name="connsiteY11" fmla="*/ 2540000 h 4388024"/>
                <a:gd name="connsiteX12" fmla="*/ 116417 w 6695017"/>
                <a:gd name="connsiteY12" fmla="*/ 4343400 h 4388024"/>
                <a:gd name="connsiteX13" fmla="*/ 2117 w 6695017"/>
                <a:gd name="connsiteY13" fmla="*/ 4388024 h 4388024"/>
                <a:gd name="connsiteX0" fmla="*/ 2117 w 6695017"/>
                <a:gd name="connsiteY0" fmla="*/ 4388024 h 4388024"/>
                <a:gd name="connsiteX1" fmla="*/ 2117 w 6695017"/>
                <a:gd name="connsiteY1" fmla="*/ 3270250 h 4388024"/>
                <a:gd name="connsiteX2" fmla="*/ 4612217 w 6695017"/>
                <a:gd name="connsiteY2" fmla="*/ 1905000 h 4388024"/>
                <a:gd name="connsiteX3" fmla="*/ 5844117 w 6695017"/>
                <a:gd name="connsiteY3" fmla="*/ 1200150 h 4388024"/>
                <a:gd name="connsiteX4" fmla="*/ 6148917 w 6695017"/>
                <a:gd name="connsiteY4" fmla="*/ 603250 h 4388024"/>
                <a:gd name="connsiteX5" fmla="*/ 5933017 w 6695017"/>
                <a:gd name="connsiteY5" fmla="*/ 590550 h 4388024"/>
                <a:gd name="connsiteX6" fmla="*/ 6510867 w 6695017"/>
                <a:gd name="connsiteY6" fmla="*/ 0 h 4388024"/>
                <a:gd name="connsiteX7" fmla="*/ 6695017 w 6695017"/>
                <a:gd name="connsiteY7" fmla="*/ 781050 h 4388024"/>
                <a:gd name="connsiteX8" fmla="*/ 6517217 w 6695017"/>
                <a:gd name="connsiteY8" fmla="*/ 692150 h 4388024"/>
                <a:gd name="connsiteX9" fmla="*/ 6187935 w 6695017"/>
                <a:gd name="connsiteY9" fmla="*/ 1435100 h 4388024"/>
                <a:gd name="connsiteX10" fmla="*/ 5742517 w 6695017"/>
                <a:gd name="connsiteY10" fmla="*/ 1860550 h 4388024"/>
                <a:gd name="connsiteX11" fmla="*/ 4199467 w 6695017"/>
                <a:gd name="connsiteY11" fmla="*/ 2540000 h 4388024"/>
                <a:gd name="connsiteX12" fmla="*/ 116417 w 6695017"/>
                <a:gd name="connsiteY12" fmla="*/ 4343400 h 4388024"/>
                <a:gd name="connsiteX13" fmla="*/ 2117 w 6695017"/>
                <a:gd name="connsiteY13" fmla="*/ 4388024 h 4388024"/>
                <a:gd name="connsiteX0" fmla="*/ 2117 w 6695017"/>
                <a:gd name="connsiteY0" fmla="*/ 4388024 h 4388024"/>
                <a:gd name="connsiteX1" fmla="*/ 2117 w 6695017"/>
                <a:gd name="connsiteY1" fmla="*/ 3270250 h 4388024"/>
                <a:gd name="connsiteX2" fmla="*/ 4612217 w 6695017"/>
                <a:gd name="connsiteY2" fmla="*/ 1905000 h 4388024"/>
                <a:gd name="connsiteX3" fmla="*/ 5844117 w 6695017"/>
                <a:gd name="connsiteY3" fmla="*/ 1200150 h 4388024"/>
                <a:gd name="connsiteX4" fmla="*/ 6148917 w 6695017"/>
                <a:gd name="connsiteY4" fmla="*/ 603250 h 4388024"/>
                <a:gd name="connsiteX5" fmla="*/ 5933017 w 6695017"/>
                <a:gd name="connsiteY5" fmla="*/ 590550 h 4388024"/>
                <a:gd name="connsiteX6" fmla="*/ 6510867 w 6695017"/>
                <a:gd name="connsiteY6" fmla="*/ 0 h 4388024"/>
                <a:gd name="connsiteX7" fmla="*/ 6695017 w 6695017"/>
                <a:gd name="connsiteY7" fmla="*/ 781050 h 4388024"/>
                <a:gd name="connsiteX8" fmla="*/ 6517217 w 6695017"/>
                <a:gd name="connsiteY8" fmla="*/ 692150 h 4388024"/>
                <a:gd name="connsiteX9" fmla="*/ 6187935 w 6695017"/>
                <a:gd name="connsiteY9" fmla="*/ 1435100 h 4388024"/>
                <a:gd name="connsiteX10" fmla="*/ 5742517 w 6695017"/>
                <a:gd name="connsiteY10" fmla="*/ 1860550 h 4388024"/>
                <a:gd name="connsiteX11" fmla="*/ 4199467 w 6695017"/>
                <a:gd name="connsiteY11" fmla="*/ 2540000 h 4388024"/>
                <a:gd name="connsiteX12" fmla="*/ 116417 w 6695017"/>
                <a:gd name="connsiteY12" fmla="*/ 4343400 h 4388024"/>
                <a:gd name="connsiteX13" fmla="*/ 2117 w 6695017"/>
                <a:gd name="connsiteY13" fmla="*/ 4388024 h 438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695017" h="4388024">
                  <a:moveTo>
                    <a:pt x="2117" y="4388024"/>
                  </a:moveTo>
                  <a:cubicBezTo>
                    <a:pt x="0" y="4043007"/>
                    <a:pt x="4234" y="3615267"/>
                    <a:pt x="2117" y="3270250"/>
                  </a:cubicBezTo>
                  <a:cubicBezTo>
                    <a:pt x="1538817" y="2815167"/>
                    <a:pt x="3638550" y="2250017"/>
                    <a:pt x="4612217" y="1905000"/>
                  </a:cubicBezTo>
                  <a:cubicBezTo>
                    <a:pt x="5585884" y="1559983"/>
                    <a:pt x="5621710" y="1544108"/>
                    <a:pt x="5844117" y="1200150"/>
                  </a:cubicBezTo>
                  <a:cubicBezTo>
                    <a:pt x="6028267" y="912283"/>
                    <a:pt x="6047317" y="802217"/>
                    <a:pt x="6148917" y="603250"/>
                  </a:cubicBezTo>
                  <a:lnTo>
                    <a:pt x="5933017" y="590550"/>
                  </a:lnTo>
                  <a:lnTo>
                    <a:pt x="6510867" y="0"/>
                  </a:lnTo>
                  <a:lnTo>
                    <a:pt x="6695017" y="781050"/>
                  </a:lnTo>
                  <a:lnTo>
                    <a:pt x="6517217" y="692150"/>
                  </a:lnTo>
                  <a:cubicBezTo>
                    <a:pt x="6394450" y="937683"/>
                    <a:pt x="6264690" y="1300568"/>
                    <a:pt x="6187935" y="1435100"/>
                  </a:cubicBezTo>
                  <a:cubicBezTo>
                    <a:pt x="6099076" y="1555469"/>
                    <a:pt x="6096054" y="1610618"/>
                    <a:pt x="5742517" y="1860550"/>
                  </a:cubicBezTo>
                  <a:cubicBezTo>
                    <a:pt x="5411106" y="2044700"/>
                    <a:pt x="4199467" y="2540000"/>
                    <a:pt x="4199467" y="2540000"/>
                  </a:cubicBezTo>
                  <a:lnTo>
                    <a:pt x="116417" y="4343400"/>
                  </a:lnTo>
                  <a:lnTo>
                    <a:pt x="2117" y="43880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>
              <a:noFill/>
            </a:ln>
            <a:effectLst>
              <a:outerShdw blurRad="50800" dist="127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20999999" lon="0" rev="0"/>
              </a:camera>
              <a:lightRig rig="threePt" dir="t"/>
            </a:scene3d>
            <a:sp3d extrusionH="254000"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59" name="타원 58"/>
            <p:cNvSpPr/>
            <p:nvPr/>
          </p:nvSpPr>
          <p:spPr>
            <a:xfrm>
              <a:off x="450156" y="4854881"/>
              <a:ext cx="1490506" cy="1490506"/>
            </a:xfrm>
            <a:prstGeom prst="ellipse">
              <a:avLst/>
            </a:prstGeom>
            <a:solidFill>
              <a:srgbClr val="779FEF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soft" dir="t"/>
            </a:scene3d>
            <a:sp3d prstMaterial="metal">
              <a:bevelT w="825500" h="635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81131" y="5415841"/>
              <a:ext cx="1028630" cy="4001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Post</a:t>
              </a:r>
            </a:p>
          </p:txBody>
        </p:sp>
        <p:sp>
          <p:nvSpPr>
            <p:cNvPr id="65" name="타원 64"/>
            <p:cNvSpPr/>
            <p:nvPr/>
          </p:nvSpPr>
          <p:spPr>
            <a:xfrm>
              <a:off x="2667107" y="4306953"/>
              <a:ext cx="1248958" cy="1248958"/>
            </a:xfrm>
            <a:prstGeom prst="ellipse">
              <a:avLst/>
            </a:prstGeom>
            <a:solidFill>
              <a:srgbClr val="3B568D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soft" dir="t"/>
            </a:scene3d>
            <a:sp3d prstMaterial="metal">
              <a:bevelT w="698500" h="571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726872" y="4731354"/>
              <a:ext cx="1129426" cy="4001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b="1" dirty="0" smtClean="0">
                  <a:solidFill>
                    <a:schemeClr val="bg1"/>
                  </a:solidFill>
                  <a:latin typeface="+mn-ea"/>
                  <a:ea typeface="+mn-ea"/>
                </a:rPr>
                <a:t>present</a:t>
              </a:r>
              <a:endParaRPr lang="ko-KR" altLang="en-US" sz="18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1" name="타원 70"/>
            <p:cNvSpPr/>
            <p:nvPr/>
          </p:nvSpPr>
          <p:spPr>
            <a:xfrm>
              <a:off x="4473079" y="3843430"/>
              <a:ext cx="1041606" cy="1041606"/>
            </a:xfrm>
            <a:prstGeom prst="ellipse">
              <a:avLst/>
            </a:prstGeom>
            <a:solidFill>
              <a:srgbClr val="779FEF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soft" dir="t"/>
            </a:scene3d>
            <a:sp3d prstMaterial="metal">
              <a:bevelT w="508000" h="508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479760" y="4210788"/>
              <a:ext cx="1027043" cy="30781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95690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4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77" name="제목 1"/>
            <p:cNvSpPr txBox="1">
              <a:spLocks/>
            </p:cNvSpPr>
            <p:nvPr/>
          </p:nvSpPr>
          <p:spPr bwMode="auto">
            <a:xfrm>
              <a:off x="488262" y="2361305"/>
              <a:ext cx="2442997" cy="1303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가공 </a:t>
              </a:r>
              <a:r>
                <a:rPr kumimoji="1" lang="en-US" altLang="ko-KR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PROCESS </a:t>
              </a: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개선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교육 연구 강화 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설계 인원 확충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endParaRPr kumimoji="1" lang="en-US" altLang="ko-KR" sz="1200" dirty="0" smtClean="0">
                <a:solidFill>
                  <a:srgbClr val="595959"/>
                </a:solidFill>
                <a:ea typeface="굴림" pitchFamily="50" charset="-127"/>
              </a:endParaRPr>
            </a:p>
          </p:txBody>
        </p:sp>
        <p:cxnSp>
          <p:nvCxnSpPr>
            <p:cNvPr id="78" name="직선 연결선 77"/>
            <p:cNvCxnSpPr/>
            <p:nvPr/>
          </p:nvCxnSpPr>
          <p:spPr>
            <a:xfrm flipV="1">
              <a:off x="1195408" y="3389210"/>
              <a:ext cx="190896" cy="1550811"/>
            </a:xfrm>
            <a:prstGeom prst="line">
              <a:avLst/>
            </a:prstGeom>
            <a:ln>
              <a:solidFill>
                <a:schemeClr val="accent2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>
            <a:xfrm>
              <a:off x="3476573" y="5415841"/>
              <a:ext cx="861858" cy="1079368"/>
            </a:xfrm>
            <a:prstGeom prst="line">
              <a:avLst/>
            </a:prstGeom>
            <a:ln>
              <a:solidFill>
                <a:schemeClr val="accent2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제목 1"/>
            <p:cNvSpPr txBox="1">
              <a:spLocks/>
            </p:cNvSpPr>
            <p:nvPr/>
          </p:nvSpPr>
          <p:spPr bwMode="auto">
            <a:xfrm>
              <a:off x="4338431" y="6009275"/>
              <a:ext cx="2442997" cy="1303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생산 인프라 확충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지적재산권 확보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기술 개발 연구 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defTabSz="914400" eaLnBrk="1" latinLnBrk="1" hangingPunct="1">
                <a:lnSpc>
                  <a:spcPct val="150000"/>
                </a:lnSpc>
              </a:pPr>
              <a:endParaRPr kumimoji="1" lang="ko-KR" altLang="ko-KR" sz="1200" dirty="0">
                <a:solidFill>
                  <a:srgbClr val="595959"/>
                </a:solidFill>
                <a:ea typeface="굴림" pitchFamily="50" charset="-127"/>
              </a:endParaRPr>
            </a:p>
          </p:txBody>
        </p:sp>
        <p:cxnSp>
          <p:nvCxnSpPr>
            <p:cNvPr id="84" name="직선 연결선 83"/>
            <p:cNvCxnSpPr>
              <a:stCxn id="58" idx="2"/>
            </p:cNvCxnSpPr>
            <p:nvPr/>
          </p:nvCxnSpPr>
          <p:spPr>
            <a:xfrm>
              <a:off x="4672284" y="4999222"/>
              <a:ext cx="1598892" cy="101086"/>
            </a:xfrm>
            <a:prstGeom prst="line">
              <a:avLst/>
            </a:prstGeom>
            <a:ln>
              <a:solidFill>
                <a:schemeClr val="accent2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제목 1"/>
            <p:cNvSpPr txBox="1">
              <a:spLocks/>
            </p:cNvSpPr>
            <p:nvPr/>
          </p:nvSpPr>
          <p:spPr bwMode="auto">
            <a:xfrm>
              <a:off x="6271176" y="4581961"/>
              <a:ext cx="3191608" cy="1385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en-US" altLang="ko-KR" sz="1400" b="1" dirty="0" err="1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Sytem</a:t>
              </a:r>
              <a:r>
                <a:rPr kumimoji="1" lang="en-US" altLang="ko-KR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개선 및 연구개발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기술 노하우 정립 및 신규 개발 연구</a:t>
              </a:r>
              <a:endParaRPr kumimoji="1" lang="en-US" altLang="ko-KR" sz="1400" b="1" dirty="0" smtClean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marL="171450" indent="-171450" defTabSz="914400" eaLnBrk="1" latinLnBrk="1" hangingPunct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설계</a:t>
              </a:r>
              <a:r>
                <a:rPr kumimoji="1" lang="en-US" altLang="ko-KR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/</a:t>
              </a: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소재</a:t>
              </a:r>
              <a:r>
                <a:rPr kumimoji="1" lang="en-US" altLang="ko-KR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/</a:t>
              </a: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가공</a:t>
              </a:r>
              <a:r>
                <a:rPr kumimoji="1" lang="en-US" altLang="ko-KR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/</a:t>
              </a: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서비스 등  </a:t>
              </a:r>
              <a:r>
                <a:rPr kumimoji="1" lang="en-US" altLang="ko-KR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total Engineering Provider </a:t>
              </a: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으로</a:t>
              </a:r>
              <a:r>
                <a:rPr kumimoji="1" lang="en-US" altLang="ko-KR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kumimoji="1" lang="ko-KR" altLang="en-US" sz="1400" b="1" dirty="0" smtClean="0">
                  <a:solidFill>
                    <a:srgbClr val="595959"/>
                  </a:solidFill>
                  <a:latin typeface="나눔고딕" pitchFamily="50" charset="-127"/>
                  <a:ea typeface="나눔고딕" pitchFamily="50" charset="-127"/>
                </a:rPr>
                <a:t>도약</a:t>
              </a:r>
              <a:endParaRPr kumimoji="1" lang="ko-KR" altLang="ko-KR" b="1" dirty="0">
                <a:solidFill>
                  <a:srgbClr val="595959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grpSp>
          <p:nvGrpSpPr>
            <p:cNvPr id="33817" name="그룹 91"/>
            <p:cNvGrpSpPr>
              <a:grpSpLocks/>
            </p:cNvGrpSpPr>
            <p:nvPr/>
          </p:nvGrpSpPr>
          <p:grpSpPr bwMode="auto">
            <a:xfrm>
              <a:off x="5559930" y="2235710"/>
              <a:ext cx="3494311" cy="906594"/>
              <a:chOff x="3379010" y="2075477"/>
              <a:chExt cx="6020772" cy="952428"/>
            </a:xfrm>
          </p:grpSpPr>
          <p:sp>
            <p:nvSpPr>
              <p:cNvPr id="90" name="직사각형 89"/>
              <p:cNvSpPr/>
              <p:nvPr/>
            </p:nvSpPr>
            <p:spPr>
              <a:xfrm>
                <a:off x="3379010" y="2075477"/>
                <a:ext cx="6020772" cy="440339"/>
              </a:xfrm>
              <a:prstGeom prst="rect">
                <a:avLst/>
              </a:prstGeom>
              <a:solidFill>
                <a:srgbClr val="3C4F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 dirty="0">
                    <a:latin typeface="+mn-ea"/>
                  </a:rPr>
                  <a:t>사업 </a:t>
                </a:r>
                <a:r>
                  <a:rPr lang="ko-KR" altLang="en-US" sz="1200" b="1" dirty="0" smtClean="0">
                    <a:latin typeface="+mn-ea"/>
                  </a:rPr>
                  <a:t>비전</a:t>
                </a:r>
                <a:endParaRPr lang="ko-KR" altLang="en-US" sz="1200" b="1" dirty="0">
                  <a:latin typeface="+mn-ea"/>
                </a:endParaRPr>
              </a:p>
            </p:txBody>
          </p:sp>
          <p:sp>
            <p:nvSpPr>
              <p:cNvPr id="91" name="육각형 36"/>
              <p:cNvSpPr/>
              <p:nvPr/>
            </p:nvSpPr>
            <p:spPr>
              <a:xfrm>
                <a:off x="3379010" y="2457112"/>
                <a:ext cx="6020772" cy="57079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고객중심</a:t>
                </a: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,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품질중심의 정신으로 신뢰성을 소중히 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하자</a:t>
                </a:r>
                <a:endPara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 defTabSz="99569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가격</a:t>
                </a:r>
                <a:r>
                  <a:rPr lang="en-US" altLang="ko-KR" sz="1200" b="1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nego</a:t>
                </a:r>
                <a:r>
                  <a:rPr lang="ko-KR" altLang="en-US" sz="1200" b="1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는있어도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 품질</a:t>
                </a:r>
                <a:r>
                  <a:rPr lang="en-US" altLang="ko-KR" sz="1200" b="1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nego</a:t>
                </a:r>
                <a:r>
                  <a:rPr lang="ko-KR" altLang="en-US" sz="1200" b="1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는없다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 </a:t>
                </a:r>
                <a:endPara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</p:grp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4" y="108223"/>
            <a:ext cx="4029893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제목 1"/>
          <p:cNvSpPr txBox="1">
            <a:spLocks/>
          </p:cNvSpPr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0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0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200" dirty="0" smtClean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200" dirty="0" smtClean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318188" y="3394064"/>
            <a:ext cx="7906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futur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18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제목 1"/>
          <p:cNvSpPr>
            <a:spLocks noGrp="1"/>
          </p:cNvSpPr>
          <p:nvPr>
            <p:ph type="title"/>
          </p:nvPr>
        </p:nvSpPr>
        <p:spPr>
          <a:xfrm>
            <a:off x="162124" y="551898"/>
            <a:ext cx="8505825" cy="849313"/>
          </a:xfrm>
        </p:spPr>
        <p:txBody>
          <a:bodyPr>
            <a:normAutofit fontScale="90000"/>
          </a:bodyPr>
          <a:lstStyle/>
          <a:p>
            <a:pPr marL="34290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/>
              <a:t>3-5. </a:t>
            </a:r>
            <a:r>
              <a:rPr lang="ko-KR" altLang="en-US" dirty="0" smtClean="0"/>
              <a:t>왜 협력해야 하는가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/>
                <a:ea typeface="나눔바른고딕"/>
              </a:rPr>
              <a:t/>
            </a:r>
            <a:b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/>
                <a:ea typeface="나눔바른고딕"/>
              </a:rPr>
            </a:b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/>
                <a:ea typeface="나눔바른고딕"/>
              </a:rPr>
              <a:t/>
            </a:r>
            <a:b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/>
                <a:ea typeface="나눔바른고딕"/>
              </a:rPr>
            </a:br>
            <a:endParaRPr dirty="0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6429374" y="108223"/>
            <a:ext cx="4029893" cy="6000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6" name="제목 1"/>
          <p:cNvSpPr txBox="1"/>
          <p:nvPr/>
        </p:nvSpPr>
        <p:spPr>
          <a:xfrm>
            <a:off x="7801087" y="421990"/>
            <a:ext cx="2658181" cy="504056"/>
          </a:xfrm>
          <a:prstGeom prst="rect">
            <a:avLst/>
          </a:prstGeom>
        </p:spPr>
        <p:txBody>
          <a:bodyPr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/>
                <a:ea typeface="맑은 고딕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/>
                <a:ea typeface="맑은 고딕"/>
              </a:defRPr>
            </a:lvl9pPr>
          </a:lstStyle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ko-KR" altLang="en-US" sz="2000" b="1" i="0" u="none" strike="noStrike" kern="1200" cap="none" spc="0" normalizeH="0" baseline="0">
                <a:solidFill>
                  <a:srgbClr val="C00000"/>
                </a:solidFill>
                <a:latin typeface="나눔스퀘어 ExtraBold"/>
                <a:ea typeface="나눔스퀘어 ExtraBold"/>
              </a:rPr>
              <a:t>웨스테크 </a:t>
            </a:r>
            <a:r>
              <a:rPr kumimoji="0" lang="en-US" altLang="ko-KR" sz="2000" b="1" i="0" u="none" strike="noStrike" kern="1200" cap="none" spc="0" normalizeH="0" baseline="0">
                <a:solidFill>
                  <a:srgbClr val="002060"/>
                </a:solidFill>
                <a:latin typeface="나눔스퀘어 ExtraBold"/>
                <a:ea typeface="나눔스퀘어 ExtraBold"/>
              </a:rPr>
              <a:t>Westech</a:t>
            </a:r>
            <a:r>
              <a:rPr kumimoji="0" lang="en-US" altLang="ko-KR" sz="1600" b="0" i="0" u="none" strike="noStrike" kern="1200" cap="none" spc="0" normalizeH="0" baseline="0">
                <a:solidFill>
                  <a:srgbClr val="C00000"/>
                </a:solidFill>
                <a:latin typeface="나눔스퀘어 ExtraBold"/>
                <a:ea typeface="나눔스퀘어 ExtraBold"/>
              </a:rPr>
              <a:t> </a:t>
            </a:r>
            <a:r>
              <a:rPr kumimoji="0" lang="ko-KR" altLang="en-US" sz="1200" b="0" i="0" u="none" strike="noStrike" kern="1200" cap="none" spc="0" normalizeH="0" baseline="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</a:p>
          <a:p>
            <a:pPr marL="0" indent="0" algn="ctr" defTabSz="252822" rtl="0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kumimoji="0" lang="en-US" altLang="ko-KR" sz="1200" b="0" i="0" u="none" strike="noStrike" kern="1200" cap="none" spc="0" normalizeH="0" baseline="0">
                <a:solidFill>
                  <a:srgbClr val="000000"/>
                </a:solidFill>
                <a:latin typeface="나눔스퀘어 ExtraBold"/>
                <a:ea typeface="나눔스퀘어 ExtraBold"/>
              </a:rPr>
              <a:t>afirm and strong company</a:t>
            </a:r>
            <a:r>
              <a:rPr lang="ko-KR" altLang="en-US" sz="1200">
                <a:solidFill>
                  <a:srgbClr val="002060"/>
                </a:solidFill>
                <a:latin typeface="나눔스퀘어 ExtraBold"/>
                <a:ea typeface="나눔스퀘어 ExtraBold"/>
              </a:rPr>
              <a:t/>
            </a:r>
            <a:br>
              <a:rPr lang="ko-KR" altLang="en-US" sz="1200">
                <a:solidFill>
                  <a:srgbClr val="002060"/>
                </a:solidFill>
                <a:latin typeface="나눔스퀘어 ExtraBold"/>
                <a:ea typeface="나눔스퀘어 ExtraBold"/>
              </a:rPr>
            </a:br>
            <a:endParaRPr lang="ko-KR" altLang="en-US" sz="1200">
              <a:solidFill>
                <a:srgbClr val="002060"/>
              </a:solidFill>
              <a:latin typeface="나눔스퀘어 ExtraBold"/>
              <a:ea typeface="나눔스퀘어 ExtraBold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6180" y="1844030"/>
            <a:ext cx="9145016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ko-KR" altLang="en-US" sz="1600" dirty="0"/>
              <a:t>러시아 기계산업의 </a:t>
            </a:r>
            <a:r>
              <a:rPr lang="ko-KR" altLang="en-US" sz="1600" dirty="0" smtClean="0"/>
              <a:t>수입 비중은 </a:t>
            </a:r>
            <a:r>
              <a:rPr lang="ko-KR" altLang="en-US" sz="1600" dirty="0"/>
              <a:t>커지고 있습니다 </a:t>
            </a:r>
          </a:p>
          <a:p>
            <a:pPr latinLnBrk="1"/>
            <a:r>
              <a:rPr lang="ko-KR" altLang="en-US" sz="1600" dirty="0"/>
              <a:t>이에 대한 외국계 협력사의 협력이 필요하다고 </a:t>
            </a:r>
            <a:r>
              <a:rPr lang="ko-KR" altLang="en-US" sz="1600" dirty="0" smtClean="0"/>
              <a:t>느낍니다</a:t>
            </a:r>
            <a:endParaRPr lang="en-US" altLang="ko-KR" sz="1600" dirty="0" smtClean="0"/>
          </a:p>
          <a:p>
            <a:pPr latinLnBrk="1"/>
            <a:r>
              <a:rPr lang="ko-KR" altLang="en-US" sz="1600" dirty="0" smtClean="0"/>
              <a:t> </a:t>
            </a:r>
            <a:endParaRPr lang="ko-KR" altLang="en-US" sz="1600" dirty="0"/>
          </a:p>
          <a:p>
            <a:pPr latinLnBrk="1"/>
            <a:r>
              <a:rPr lang="ko-KR" altLang="en-US" sz="1600" dirty="0"/>
              <a:t>현재 러시아 기계 산업에 필요한 혁신 기술을 </a:t>
            </a:r>
            <a:r>
              <a:rPr lang="ko-KR" altLang="en-US" sz="1600" dirty="0" smtClean="0"/>
              <a:t>보유한 미국과 </a:t>
            </a:r>
            <a:r>
              <a:rPr lang="ko-KR" altLang="en-US" sz="1600" dirty="0"/>
              <a:t>유럽 기업은 공급 단가가 매우 높아 한국과 같은 동북아 국가들의 협력업체를 알아보지만 중국과는 질적으로 </a:t>
            </a:r>
            <a:r>
              <a:rPr lang="ko-KR" altLang="en-US" sz="1600" dirty="0" smtClean="0"/>
              <a:t>유럽 기계들과 </a:t>
            </a:r>
            <a:r>
              <a:rPr lang="ko-KR" altLang="en-US" sz="1600" dirty="0"/>
              <a:t>경쟁 하기엔 </a:t>
            </a:r>
            <a:r>
              <a:rPr lang="en-US" altLang="ko-KR" sz="1600" dirty="0"/>
              <a:t>a/s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보수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안전관리 </a:t>
            </a:r>
            <a:r>
              <a:rPr lang="en-US" altLang="ko-KR" sz="1600" dirty="0" smtClean="0"/>
              <a:t>,</a:t>
            </a:r>
            <a:r>
              <a:rPr lang="ko-KR" altLang="en-US" sz="1600" dirty="0"/>
              <a:t>현대화 등 서비스 부문에 집중 협력이 필요합니다 </a:t>
            </a:r>
            <a:endParaRPr lang="en-US" altLang="ko-KR" sz="1600" dirty="0" smtClean="0"/>
          </a:p>
          <a:p>
            <a:pPr latinLnBrk="1"/>
            <a:endParaRPr lang="ko-KR" altLang="en-US" sz="1600" dirty="0"/>
          </a:p>
          <a:p>
            <a:pPr latinLnBrk="1"/>
            <a:r>
              <a:rPr lang="ko-KR" altLang="en-US" sz="1600" dirty="0"/>
              <a:t>하지만 저희 회사는 설계부터 소재 가공 용접 그리고 </a:t>
            </a:r>
            <a:r>
              <a:rPr lang="en-US" altLang="ko-KR" sz="1600" dirty="0"/>
              <a:t>a/s </a:t>
            </a:r>
            <a:r>
              <a:rPr lang="ko-KR" altLang="en-US" sz="1600" dirty="0"/>
              <a:t>보수 </a:t>
            </a:r>
            <a:r>
              <a:rPr lang="ko-KR" altLang="en-US" sz="1600" dirty="0" smtClean="0"/>
              <a:t>안전 관리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현대화 </a:t>
            </a:r>
            <a:r>
              <a:rPr lang="ko-KR" altLang="en-US" sz="1600" dirty="0"/>
              <a:t>등 가능합니다</a:t>
            </a:r>
          </a:p>
          <a:p>
            <a:pPr latinLnBrk="1"/>
            <a:r>
              <a:rPr lang="ko-KR" altLang="en-US" sz="1600" dirty="0"/>
              <a:t>러시아 기계 산업의 </a:t>
            </a:r>
            <a:r>
              <a:rPr lang="ko-KR" altLang="en-US" sz="1600" dirty="0" smtClean="0"/>
              <a:t>수입 비중이 </a:t>
            </a:r>
            <a:r>
              <a:rPr lang="ko-KR" altLang="en-US" sz="1600" dirty="0"/>
              <a:t>커지고 있으며 이에 대한 외국계 협력사의 협력이 </a:t>
            </a:r>
            <a:r>
              <a:rPr lang="ko-KR" altLang="en-US" sz="1600" dirty="0" smtClean="0"/>
              <a:t>필요하다고 느낍니다</a:t>
            </a:r>
            <a:endParaRPr lang="en-US" altLang="ko-KR" sz="1600" dirty="0" smtClean="0"/>
          </a:p>
          <a:p>
            <a:pPr latinLnBrk="1"/>
            <a:endParaRPr lang="ko-KR" altLang="en-US" sz="1600" dirty="0"/>
          </a:p>
          <a:p>
            <a:pPr latinLnBrk="1"/>
            <a:r>
              <a:rPr lang="ko-KR" altLang="en-US" sz="1600" dirty="0"/>
              <a:t>한 인터뷰에 </a:t>
            </a:r>
            <a:r>
              <a:rPr lang="ko-KR" altLang="en-US" sz="1600" dirty="0" smtClean="0"/>
              <a:t>따르면 러시아의 우주 항공산업에 대한 발전 속도가 남다르다고 나왔습니다</a:t>
            </a:r>
            <a:endParaRPr lang="en-US" altLang="ko-KR" sz="1600" dirty="0" smtClean="0"/>
          </a:p>
          <a:p>
            <a:pPr latinLnBrk="1"/>
            <a:r>
              <a:rPr lang="ko-KR" altLang="en-US" sz="1600" dirty="0" smtClean="0"/>
              <a:t>당국의 기계산업분야에 외국계 기업과의 협력은 필수 적이고 특히 기계산업인 만큼 한 분야가 아닌 항공 분야에 더욱 다양한 협력이 필요하다고 봅니다</a:t>
            </a:r>
            <a:endParaRPr lang="en-US" altLang="ko-KR" sz="1600" dirty="0" smtClean="0"/>
          </a:p>
          <a:p>
            <a:pPr latinLnBrk="1"/>
            <a:endParaRPr lang="ko-KR" altLang="en-US" sz="1600" dirty="0"/>
          </a:p>
          <a:p>
            <a:pPr latinLnBrk="1"/>
            <a:r>
              <a:rPr lang="ko-KR" altLang="en-US" sz="1600" dirty="0"/>
              <a:t>아직 한국 기업들의 기계설비를 접해 보지 않았으나 </a:t>
            </a:r>
            <a:r>
              <a:rPr lang="en-US" altLang="ko-KR" sz="1600" dirty="0"/>
              <a:t>a/s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보수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안전 관리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현대화 </a:t>
            </a:r>
            <a:r>
              <a:rPr lang="ko-KR" altLang="en-US" sz="1600" dirty="0"/>
              <a:t>등 서비스를 집중적으로 협력 해 줄 수 있으며 확실한 공정도와 다년간의 노하우로 인한 첨단 기술력 연구개발이 필요하다고 생각합니다</a:t>
            </a:r>
          </a:p>
          <a:p>
            <a:pPr latinLnBrk="1"/>
            <a:endParaRPr lang="ko-KR" altLang="en-US" sz="1500" dirty="0"/>
          </a:p>
        </p:txBody>
      </p:sp>
      <p:sp>
        <p:nvSpPr>
          <p:cNvPr id="4" name="TextBox 3"/>
          <p:cNvSpPr txBox="1"/>
          <p:nvPr/>
        </p:nvSpPr>
        <p:spPr>
          <a:xfrm>
            <a:off x="3042444" y="1111351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800" b="1" dirty="0" smtClean="0">
                <a:latin typeface="+mn-ea"/>
              </a:rPr>
              <a:t>왜</a:t>
            </a:r>
            <a:r>
              <a:rPr lang="en-US" altLang="ko-KR" sz="2800" b="1" dirty="0" smtClean="0">
                <a:latin typeface="+mn-ea"/>
              </a:rPr>
              <a:t>? </a:t>
            </a:r>
            <a:r>
              <a:rPr lang="ko-KR" altLang="en-US" sz="2800" b="1" dirty="0" smtClean="0">
                <a:latin typeface="+mn-ea"/>
              </a:rPr>
              <a:t>협력해야 하는가</a:t>
            </a:r>
            <a:endParaRPr lang="ko-KR" altLang="en-US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222785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제목 4"/>
          <p:cNvSpPr>
            <a:spLocks noGrp="1"/>
          </p:cNvSpPr>
          <p:nvPr>
            <p:ph type="ctrTitle"/>
          </p:nvPr>
        </p:nvSpPr>
        <p:spPr>
          <a:xfrm>
            <a:off x="1817688" y="2413000"/>
            <a:ext cx="7345362" cy="1119188"/>
          </a:xfrm>
        </p:spPr>
        <p:txBody>
          <a:bodyPr/>
          <a:lstStyle/>
          <a:p>
            <a:pPr defTabSz="995188"/>
            <a:r>
              <a:rPr lang="en-US" altLang="ko-KR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THANK YOU</a:t>
            </a:r>
            <a:endParaRPr dirty="0" smtClean="0">
              <a:solidFill>
                <a:srgbClr val="C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3491" name="텍스트 개체 틀 39"/>
          <p:cNvSpPr txBox="1">
            <a:spLocks/>
          </p:cNvSpPr>
          <p:nvPr/>
        </p:nvSpPr>
        <p:spPr bwMode="auto">
          <a:xfrm>
            <a:off x="2574925" y="3708401"/>
            <a:ext cx="5832476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/>
          <a:lstStyle/>
          <a:p>
            <a:pPr algn="ctr" eaLnBrk="1" latinLnBrk="1" hangingPunct="1">
              <a:lnSpc>
                <a:spcPct val="150000"/>
              </a:lnSpc>
              <a:spcBef>
                <a:spcPct val="20000"/>
              </a:spcBef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㈜</a:t>
            </a:r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endParaRPr lang="en-US" altLang="ko-KR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 eaLnBrk="1" latinLnBrk="1" hangingPunct="1">
              <a:lnSpc>
                <a:spcPct val="150000"/>
              </a:lnSpc>
              <a:spcBef>
                <a:spcPct val="20000"/>
              </a:spcBef>
            </a:pP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경기도 안산시 단원구 </a:t>
            </a:r>
            <a:r>
              <a:rPr lang="ko-KR" alt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첨단로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121,5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바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901-1(</a:t>
            </a:r>
            <a:r>
              <a:rPr lang="ko-KR" alt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성곡동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765-11)</a:t>
            </a:r>
          </a:p>
          <a:p>
            <a:pPr algn="ctr" eaLnBrk="1" latinLnBrk="1" hangingPunct="1">
              <a:lnSpc>
                <a:spcPct val="150000"/>
              </a:lnSpc>
              <a:spcBef>
                <a:spcPct val="20000"/>
              </a:spcBef>
            </a:pP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tel. 031-431-6182</a:t>
            </a:r>
          </a:p>
          <a:p>
            <a:pPr algn="ctr" eaLnBrk="1" latinLnBrk="1" hangingPunct="1">
              <a:lnSpc>
                <a:spcPct val="150000"/>
              </a:lnSpc>
              <a:spcBef>
                <a:spcPct val="20000"/>
              </a:spcBef>
            </a:pP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진 시 </a:t>
            </a:r>
            <a:r>
              <a:rPr lang="ko-KR" alt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완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대표 이사 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/westech88@naver.com</a:t>
            </a: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7801089" y="421989"/>
            <a:ext cx="2658181" cy="504056"/>
          </a:xfrm>
          <a:prstGeom prst="rect">
            <a:avLst/>
          </a:prstGeom>
        </p:spPr>
        <p:txBody>
          <a:bodyPr lIns="91424" tIns="45712" rIns="91424" bIns="45712" anchor="ctr"/>
          <a:lstStyle>
            <a:lvl1pPr algn="l" defTabSz="995363" rtl="0" fontAlgn="base" latinLnBrk="1">
              <a:spcBef>
                <a:spcPct val="0"/>
              </a:spcBef>
              <a:spcAft>
                <a:spcPct val="0"/>
              </a:spcAft>
              <a:defRPr lang="ko-KR" altLang="en-US" sz="38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95363" rtl="0" fontAlgn="base" latinLnBrk="1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z="2100" b="1" dirty="0" err="1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웨스테크</a:t>
            </a:r>
            <a:r>
              <a:rPr lang="ko-KR" altLang="en-US" sz="2100" b="1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2100" b="1" dirty="0" err="1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Westech</a:t>
            </a:r>
            <a:r>
              <a:rPr lang="en-US" altLang="ko-KR" sz="16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300" dirty="0">
              <a:solidFill>
                <a:srgbClr val="00206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단단하고 강한 기업</a:t>
            </a:r>
            <a: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  <a:t/>
            </a:r>
            <a:br>
              <a:rPr lang="ko-KR" altLang="en-US" sz="1300" dirty="0">
                <a:solidFill>
                  <a:srgbClr val="002060"/>
                </a:solidFill>
                <a:latin typeface="나눔스퀘어 ExtraBold" pitchFamily="50" charset="-127"/>
                <a:ea typeface="나눔스퀘어 ExtraBold" pitchFamily="50" charset="-127"/>
              </a:rPr>
            </a:br>
            <a:endParaRPr lang="en-US" sz="13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252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779FEF"/>
        </a:solidFill>
        <a:ln>
          <a:noFill/>
        </a:ln>
      </a:spPr>
      <a:bodyPr anchor="ctr"/>
      <a:lstStyle>
        <a:defPPr algn="ctr" defTabSz="995690" eaLnBrk="1" latinLnBrk="1" hangingPunct="1">
          <a:spcBef>
            <a:spcPts val="0"/>
          </a:spcBef>
          <a:spcAft>
            <a:spcPts val="0"/>
          </a:spcAft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>
        <a:spAutoFit/>
      </a:bodyPr>
      <a:lstStyle>
        <a:defPPr algn="ctr" fontAlgn="auto">
          <a:spcBef>
            <a:spcPts val="0"/>
          </a:spcBef>
          <a:spcAft>
            <a:spcPts val="0"/>
          </a:spcAft>
          <a:defRPr sz="1400" b="1" dirty="0">
            <a:solidFill>
              <a:schemeClr val="bg1"/>
            </a:solidFill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37267</TotalTime>
  <Words>1286</Words>
  <Application>Microsoft Office PowerPoint</Application>
  <PresentationFormat>사용자 지정</PresentationFormat>
  <Paragraphs>424</Paragraphs>
  <Slides>26</Slides>
  <Notes>2</Notes>
  <HiddenSlides>1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9" baseType="lpstr">
      <vt:lpstr>굴림</vt:lpstr>
      <vt:lpstr>Arial</vt:lpstr>
      <vt:lpstr>나눔고딕 Light</vt:lpstr>
      <vt:lpstr>나눔고딕</vt:lpstr>
      <vt:lpstr>맑은 고딕</vt:lpstr>
      <vt:lpstr>나눔스퀘어 ExtraBold</vt:lpstr>
      <vt:lpstr>나눔스퀘어라운드 ExtraBold</vt:lpstr>
      <vt:lpstr>굴림체</vt:lpstr>
      <vt:lpstr>Goudy Old Style</vt:lpstr>
      <vt:lpstr>나눔스퀘어</vt:lpstr>
      <vt:lpstr>나눔바른고딕</vt:lpstr>
      <vt:lpstr>나눔고딕 ExtraBold</vt:lpstr>
      <vt:lpstr>Office 테마</vt:lpstr>
      <vt:lpstr>PowerPoint 프레젠테이션</vt:lpstr>
      <vt:lpstr>PowerPoint 프레젠테이션</vt:lpstr>
      <vt:lpstr>PowerPoint 프레젠테이션</vt:lpstr>
      <vt:lpstr>1-1-. 인사말</vt:lpstr>
      <vt:lpstr>1-2. 조직도</vt:lpstr>
      <vt:lpstr>1-3. 회사개요</vt:lpstr>
      <vt:lpstr>PowerPoint 프레젠테이션</vt:lpstr>
      <vt:lpstr>2-1. 제품의 개요</vt:lpstr>
      <vt:lpstr>2-2. 장비 및 사양</vt:lpstr>
      <vt:lpstr>2-2. 장비 및 사양</vt:lpstr>
      <vt:lpstr>2-2. 장비 및 사양</vt:lpstr>
      <vt:lpstr>2-2. Equipment Specifications</vt:lpstr>
      <vt:lpstr>2-3. 장비특성 및 기술성 </vt:lpstr>
      <vt:lpstr>2-4. SUS CHAMBER 제품</vt:lpstr>
      <vt:lpstr>2-4. SUS 반도체장비 제품</vt:lpstr>
      <vt:lpstr>2-4. steel,alo 반도체장비 제품</vt:lpstr>
      <vt:lpstr>2-4. 제작 과정</vt:lpstr>
      <vt:lpstr>2-4. 품질 검수</vt:lpstr>
      <vt:lpstr>2-5. 설비 내역 및 현황</vt:lpstr>
      <vt:lpstr>PowerPoint 프레젠테이션</vt:lpstr>
      <vt:lpstr>3-1. 주요 거래처 </vt:lpstr>
      <vt:lpstr>PowerPoint 프레젠테이션</vt:lpstr>
      <vt:lpstr>3-4. 제품 생산도</vt:lpstr>
      <vt:lpstr>3-5. 사업비전 및 목표</vt:lpstr>
      <vt:lpstr>3-5. 왜 협력해야 하는가  </vt:lpstr>
      <vt:lpstr>THANK YOU</vt:lpstr>
    </vt:vector>
  </TitlesOfParts>
  <Company>(주) 예스폼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예스폼 사업계획서 템플릿</dc:title>
  <dc:creator>문서서식 예스폼(www.yesform.com) 김다혜</dc:creator>
  <cp:keywords>www.yesform.com</cp:keywords>
  <dc:description>본 문서의 저작권은 예스폼(yesform)에 있으며
무단 복제 배포시 법적인 제재를 받을 수 있습니다.</dc:description>
  <cp:lastModifiedBy>NET</cp:lastModifiedBy>
  <cp:revision>1122</cp:revision>
  <cp:lastPrinted>2020-11-19T04:31:06Z</cp:lastPrinted>
  <dcterms:created xsi:type="dcterms:W3CDTF">2010-02-01T08:03:16Z</dcterms:created>
  <dcterms:modified xsi:type="dcterms:W3CDTF">2021-09-07T06:47:01Z</dcterms:modified>
</cp:coreProperties>
</file>