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presentation.main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Masters/slideMaster2.xml" ContentType="application/vnd.openxmlformats-officedocument.presentationml.slideMaster+xml"/>
  <Override PartName="/ppt/theme/theme2.xml" ContentType="application/vnd.openxmlformats-officedocument.theme+xml"/>
  <Override PartName="/ppt/slideMasters/slideMaster3.xml" ContentType="application/vnd.openxmlformats-officedocument.presentationml.slideMaster+xml"/>
  <Override PartName="/ppt/theme/theme3.xml" ContentType="application/vnd.openxmlformats-officedocument.theme+xml"/>
  <Override PartName="/ppt/slideMasters/slideMaster4.xml" ContentType="application/vnd.openxmlformats-officedocument.presentationml.slideMaster+xml"/>
  <Override PartName="/ppt/theme/theme4.xml" ContentType="application/vnd.openxmlformats-officedocument.theme+xml"/>
  <Override PartName="/ppt/slideMasters/slideMaster5.xml" ContentType="application/vnd.openxmlformats-officedocument.presentationml.slideMaster+xml"/>
  <Override PartName="/ppt/theme/theme5.xml" ContentType="application/vnd.openxmlformats-officedocument.theme+xml"/>
  <Override PartName="/ppt/slideMasters/slideMaster6.xml" ContentType="application/vnd.openxmlformats-officedocument.presentationml.slideMaster+xml"/>
  <Override PartName="/ppt/theme/theme6.xml" ContentType="application/vnd.openxmlformats-officedocument.theme+xml"/>
  <Override PartName="/ppt/slideMasters/slideMaster7.xml" ContentType="application/vnd.openxmlformats-officedocument.presentationml.slideMaster+xml"/>
  <Override PartName="/ppt/theme/theme7.xml" ContentType="application/vnd.openxmlformats-officedocument.theme+xml"/>
  <Override PartName="/ppt/handoutMasters/handoutMaster1.xml" ContentType="application/vnd.openxmlformats-officedocument.presentationml.handoutMaster+xml"/>
  <Override PartName="/ppt/theme/theme8.xml" ContentType="application/vnd.openxmlformats-officedocument.theme+xml"/>
  <Override PartName="/ppt/notesMasters/notesMaster1.xml" ContentType="application/vnd.openxmlformats-officedocument.presentationml.notesMaster+xml"/>
  <Override PartName="/ppt/theme/theme9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</Types>
</file>

<file path=_rels/.rels><?xml version="1.0" encoding="UTF-8"?>
<Relationships xmlns="http://schemas.openxmlformats.org/package/2006/relationships"><Relationship Id="rId1" Type="http://schemas.openxmlformats.org/officeDocument/2006/relationships/officeDocument" Target="ppt/presentation.xml"></Relationship><Relationship Id="rId2" Type="http://schemas.openxmlformats.org/package/2006/relationships/metadata/core-properties" Target="docProps/core.xml"></Relationship><Relationship Id="rId3" Type="http://schemas.openxmlformats.org/officeDocument/2006/relationships/extended-properties" Target="docProps/app.xml"></Relationship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firstSlideNum="0" saveSubsetFonts="1">
  <p:sldMasterIdLst>
    <p:sldMasterId id="2147483779" r:id="rId73"/>
    <p:sldMasterId id="2147483780" r:id="rId75"/>
    <p:sldMasterId id="2147483781" r:id="rId77"/>
    <p:sldMasterId id="2147483782" r:id="rId79"/>
    <p:sldMasterId id="2147483783" r:id="rId81"/>
    <p:sldMasterId id="2147483784" r:id="rId83"/>
    <p:sldMasterId id="2147483785" r:id="rId85"/>
  </p:sldMasterIdLst>
  <p:notesMasterIdLst>
    <p:notesMasterId r:id="rId89"/>
  </p:notesMasterIdLst>
  <p:handoutMasterIdLst>
    <p:handoutMasterId r:id="rId87"/>
  </p:handoutMasterIdLst>
  <p:sldIdLst>
    <p:sldId id="2837" r:id="rId91"/>
    <p:sldId id="2842" r:id="rId92"/>
    <p:sldId id="2843" r:id="rId93"/>
    <p:sldId id="2844" r:id="rId94"/>
    <p:sldId id="2838" r:id="rId95"/>
    <p:sldId id="2836" r:id="rId96"/>
    <p:sldId id="2835" r:id="rId97"/>
    <p:sldId id="2815" r:id="rId98"/>
    <p:sldId id="2816" r:id="rId99"/>
    <p:sldId id="2817" r:id="rId100"/>
    <p:sldId id="2839" r:id="rId101"/>
    <p:sldId id="2834" r:id="rId102"/>
    <p:sldId id="2820" r:id="rId103"/>
    <p:sldId id="2821" r:id="rId104"/>
    <p:sldId id="2822" r:id="rId105"/>
    <p:sldId id="2823" r:id="rId106"/>
    <p:sldId id="2840" r:id="rId107"/>
    <p:sldId id="2832" r:id="rId108"/>
    <p:sldId id="2827" r:id="rId109"/>
    <p:sldId id="2830" r:id="rId110"/>
    <p:sldId id="2829" r:id="rId111"/>
    <p:sldId id="2841" r:id="rId112"/>
    <p:sldId id="2845" r:id="rId113"/>
    <p:sldId id="2846" r:id="rId114"/>
    <p:sldId id="2848" r:id="rId115"/>
    <p:sldId id="2850" r:id="rId116"/>
    <p:sldId id="2853" r:id="rId117"/>
    <p:sldId id="2854" r:id="rId118"/>
    <p:sldId id="2856" r:id="rId119"/>
    <p:sldId id="2857" r:id="rId120"/>
    <p:sldId id="2858" r:id="rId121"/>
    <p:sldId id="2859" r:id="rId122"/>
    <p:sldId id="2860" r:id="rId123"/>
    <p:sldId id="2861" r:id="rId124"/>
    <p:sldId id="2851" r:id="rId125"/>
    <p:sldId id="2852" r:id="rId126"/>
    <p:sldId id="2847" r:id="rId127"/>
  </p:sldIdLst>
  <p:sldSz cx="9906000" cy="6858000"/>
  <p:notesSz cx="6866255" cy="9540875"/>
  <p:kinsoku lang="ko-KR" invalStChars="、。，．：；？！’”）〕］｝〉》」』】°′″℃￠％!%),.:;?]}" invalEndChars="‘“（〔［｛〈《「『【￥＄\￦￡"/>
  <p:defaultTextStyle>
    <a:defPPr>
      <a:defRPr lang="ko-KR"/>
    </a:defPPr>
    <a:lvl1pPr algn="ctr" rtl="0" fontAlgn="ctr">
      <a:spcBef>
        <a:spcPct val="50000"/>
      </a:spcBef>
      <a:spcAft>
        <a:spcPct val="0"/>
      </a:spcAft>
      <a:defRPr kumimoji="1" sz="1200" b="1" kern="1200">
        <a:solidFill>
          <a:schemeClr val="tx1"/>
        </a:solidFill>
        <a:latin typeface="Arial" pitchFamily="34" charset="0"/>
        <a:ea typeface="돋움" pitchFamily="50" charset="-127"/>
        <a:cs typeface="+mn-cs"/>
      </a:defRPr>
    </a:lvl1pPr>
    <a:lvl2pPr marL="457200" algn="ctr" rtl="0" fontAlgn="ctr">
      <a:spcBef>
        <a:spcPct val="50000"/>
      </a:spcBef>
      <a:spcAft>
        <a:spcPct val="0"/>
      </a:spcAft>
      <a:defRPr kumimoji="1" sz="1200" b="1" kern="1200">
        <a:solidFill>
          <a:schemeClr val="tx1"/>
        </a:solidFill>
        <a:latin typeface="Arial" pitchFamily="34" charset="0"/>
        <a:ea typeface="돋움" pitchFamily="50" charset="-127"/>
        <a:cs typeface="+mn-cs"/>
      </a:defRPr>
    </a:lvl2pPr>
    <a:lvl3pPr marL="914400" algn="ctr" rtl="0" fontAlgn="ctr">
      <a:spcBef>
        <a:spcPct val="50000"/>
      </a:spcBef>
      <a:spcAft>
        <a:spcPct val="0"/>
      </a:spcAft>
      <a:defRPr kumimoji="1" sz="1200" b="1" kern="1200">
        <a:solidFill>
          <a:schemeClr val="tx1"/>
        </a:solidFill>
        <a:latin typeface="Arial" pitchFamily="34" charset="0"/>
        <a:ea typeface="돋움" pitchFamily="50" charset="-127"/>
        <a:cs typeface="+mn-cs"/>
      </a:defRPr>
    </a:lvl3pPr>
    <a:lvl4pPr marL="1371600" algn="ctr" rtl="0" fontAlgn="ctr">
      <a:spcBef>
        <a:spcPct val="50000"/>
      </a:spcBef>
      <a:spcAft>
        <a:spcPct val="0"/>
      </a:spcAft>
      <a:defRPr kumimoji="1" sz="1200" b="1" kern="1200">
        <a:solidFill>
          <a:schemeClr val="tx1"/>
        </a:solidFill>
        <a:latin typeface="Arial" pitchFamily="34" charset="0"/>
        <a:ea typeface="돋움" pitchFamily="50" charset="-127"/>
        <a:cs typeface="+mn-cs"/>
      </a:defRPr>
    </a:lvl4pPr>
    <a:lvl5pPr marL="1828800" algn="ctr" rtl="0" fontAlgn="ctr">
      <a:spcBef>
        <a:spcPct val="50000"/>
      </a:spcBef>
      <a:spcAft>
        <a:spcPct val="0"/>
      </a:spcAft>
      <a:defRPr kumimoji="1" sz="1200" b="1" kern="1200">
        <a:solidFill>
          <a:schemeClr val="tx1"/>
        </a:solidFill>
        <a:latin typeface="Arial" pitchFamily="34" charset="0"/>
        <a:ea typeface="돋움" pitchFamily="50" charset="-127"/>
        <a:cs typeface="+mn-cs"/>
      </a:defRPr>
    </a:lvl5pPr>
    <a:lvl6pPr marL="2286000" algn="l" defTabSz="914400" rtl="0" eaLnBrk="1" latinLnBrk="1" hangingPunct="1">
      <a:defRPr kumimoji="1" sz="1200" b="1" kern="1200">
        <a:solidFill>
          <a:schemeClr val="tx1"/>
        </a:solidFill>
        <a:latin typeface="Arial" pitchFamily="34" charset="0"/>
        <a:ea typeface="돋움" pitchFamily="50" charset="-127"/>
        <a:cs typeface="+mn-cs"/>
      </a:defRPr>
    </a:lvl6pPr>
    <a:lvl7pPr marL="2743200" algn="l" defTabSz="914400" rtl="0" eaLnBrk="1" latinLnBrk="1" hangingPunct="1">
      <a:defRPr kumimoji="1" sz="1200" b="1" kern="1200">
        <a:solidFill>
          <a:schemeClr val="tx1"/>
        </a:solidFill>
        <a:latin typeface="Arial" pitchFamily="34" charset="0"/>
        <a:ea typeface="돋움" pitchFamily="50" charset="-127"/>
        <a:cs typeface="+mn-cs"/>
      </a:defRPr>
    </a:lvl7pPr>
    <a:lvl8pPr marL="3200400" algn="l" defTabSz="914400" rtl="0" eaLnBrk="1" latinLnBrk="1" hangingPunct="1">
      <a:defRPr kumimoji="1" sz="1200" b="1" kern="1200">
        <a:solidFill>
          <a:schemeClr val="tx1"/>
        </a:solidFill>
        <a:latin typeface="Arial" pitchFamily="34" charset="0"/>
        <a:ea typeface="돋움" pitchFamily="50" charset="-127"/>
        <a:cs typeface="+mn-cs"/>
      </a:defRPr>
    </a:lvl8pPr>
    <a:lvl9pPr marL="3657600" algn="l" defTabSz="914400" rtl="0" eaLnBrk="1" latinLnBrk="1" hangingPunct="1">
      <a:defRPr kumimoji="1" sz="1200" b="1" kern="1200">
        <a:solidFill>
          <a:schemeClr val="tx1"/>
        </a:solidFill>
        <a:latin typeface="Arial" pitchFamily="34" charset="0"/>
        <a:ea typeface="돋움" pitchFamily="50" charset="-127"/>
        <a:cs typeface="+mn-cs"/>
      </a:defRPr>
    </a:lvl9pPr>
  </p:defaultTextStyle>
  <p:extLst>
    <p:ext uri="{2D200454-40CA-4A62-9FC3-DE9A4176ACB9}">
      <p15:notesGuideLst xmlns:p15="http://schemas.microsoft.com/office/powerpoint/2012/main">
        <p15:guide id="1" orient="horz" pos="3080" userDrawn="1">
          <p15:clr>
            <a:srgbClr val="A4A3A4"/>
          </p15:clr>
        </p15:guide>
        <p15:guide id="2" pos="2143" userDrawn="1">
          <p15:clr>
            <a:srgbClr val="A4A3A4"/>
          </p15:clr>
        </p15:guide>
        <p15:guide id="3" orient="horz" pos="3006" userDrawn="1">
          <p15:clr>
            <a:srgbClr val="A4A3A4"/>
          </p15:clr>
        </p15:guide>
        <p15:guide id="4" pos="2163" userDrawn="1">
          <p15:clr>
            <a:srgbClr val="A4A3A4"/>
          </p15:clr>
        </p15:guide>
      </p15:notesGuideLst>
    </p:ext>
    <p:ext uri="{EFAFB233-063F-42B5-8137-9DF3F51BA10A}">
      <p15:sldGuideLst xmlns:p15="http://schemas.microsoft.com/office/powerpoint/2012/main">
        <p15:guide id="1" orient="horz" pos="4097" userDrawn="0">
          <p15:clr>
            <a:srgbClr val="A4A3A4"/>
          </p15:clr>
        </p15:guide>
        <p15:guide id="2" orient="horz" pos="1095" userDrawn="0">
          <p15:clr>
            <a:srgbClr val="A4A3A4"/>
          </p15:clr>
        </p15:guide>
        <p15:guide id="3" orient="horz" pos="580" userDrawn="0">
          <p15:clr>
            <a:srgbClr val="A4A3A4"/>
          </p15:clr>
        </p15:guide>
        <p15:guide id="4" orient="horz" pos="1149" userDrawn="0">
          <p15:clr>
            <a:srgbClr val="A4A3A4"/>
          </p15:clr>
        </p15:guide>
        <p15:guide id="5" pos="373" userDrawn="0">
          <p15:clr>
            <a:srgbClr val="A4A3A4"/>
          </p15:clr>
        </p15:guide>
        <p15:guide id="6" pos="3117" userDrawn="0">
          <p15:clr>
            <a:srgbClr val="A4A3A4"/>
          </p15:clr>
        </p15:guide>
        <p15:guide id="7" pos="3231" userDrawn="0">
          <p15:clr>
            <a:srgbClr val="A4A3A4"/>
          </p15:clr>
        </p15:guide>
        <p15:guide id="8" pos="5861" userDrawn="0">
          <p15:clr>
            <a:srgbClr val="A4A3A4"/>
          </p15:clr>
        </p15:guide>
        <p15:guide id="9" pos="3004" userDrawn="0">
          <p15:clr>
            <a:srgbClr val="A4A3A4"/>
          </p15:clr>
        </p15:guide>
        <p15:guide id="10" orient="horz" pos="4084" userDrawn="0">
          <p15:clr>
            <a:srgbClr val="A4A3A4"/>
          </p15:clr>
        </p15:guide>
        <p15:guide id="11" orient="horz" pos="909" userDrawn="0">
          <p15:clr>
            <a:srgbClr val="A4A3A4"/>
          </p15:clr>
        </p15:guide>
        <p15:guide id="12" orient="horz" pos="1159" userDrawn="0">
          <p15:clr>
            <a:srgbClr val="A4A3A4"/>
          </p15:clr>
        </p15:guide>
        <p15:guide id="13" orient="horz" pos="1090" userDrawn="0">
          <p15:clr>
            <a:srgbClr val="A4A3A4"/>
          </p15:clr>
        </p15:guide>
        <p15:guide id="14" pos="3230" userDrawn="0">
          <p15:clr>
            <a:srgbClr val="A4A3A4"/>
          </p15:clr>
        </p15:guide>
        <p15:guide id="15" pos="5862" userDrawn="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</p:extLst>
  </p:showPr>
  <p:clrMru>
    <a:srgbClr val="001B50"/>
    <a:srgbClr val="CC3300"/>
    <a:srgbClr val="EAEAEA"/>
    <a:srgbClr val="006699"/>
    <a:srgbClr val="DDDDDD"/>
    <a:srgbClr val="E1E1FF"/>
    <a:srgbClr val="FF9900"/>
    <a:srgbClr val="FFFF99"/>
    <a:srgbClr val="F8F8F8"/>
    <a:srgbClr val="FFCC66"/>
  </p:clrMru>
</p:presentationPr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173" autoAdjust="0"/>
    <p:restoredTop sz="96708" autoAdjust="0"/>
  </p:normalViewPr>
  <p:slideViewPr>
    <p:cSldViewPr snapToGrid="0" snapToObjects="1">
      <p:cViewPr varScale="1">
        <p:scale>
          <a:sx n="114" d="100"/>
          <a:sy n="114" d="100"/>
        </p:scale>
        <p:origin x="1392" y="108"/>
      </p:cViewPr>
      <p:guideLst>
        <p:guide orient="horz" pos="4097"/>
        <p:guide orient="horz" pos="1095"/>
        <p:guide orient="horz" pos="580"/>
        <p:guide orient="horz" pos="1149"/>
        <p:guide pos="373"/>
        <p:guide pos="3117"/>
        <p:guide pos="3231"/>
        <p:guide pos="5861"/>
        <p:guide pos="3004"/>
        <p:guide orient="horz" pos="4084"/>
        <p:guide orient="horz" pos="909"/>
        <p:guide orient="horz" pos="1159"/>
        <p:guide orient="horz" pos="1090"/>
        <p:guide pos="3230"/>
        <p:guide pos="5862"/>
      </p:guideLst>
    </p:cSldViewPr>
  </p:slideViewPr>
  <p:outlineViewPr>
    <p:cViewPr>
      <p:scale>
        <a:sx n="33" d="100"/>
        <a:sy n="33" d="100"/>
      </p:scale>
      <p:origin x="0" y="892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6168"/>
    </p:cViewPr>
  </p:sorterViewPr>
  <p:notesViewPr>
    <p:cSldViewPr snapToGrid="0" snapToObjects="1">
      <p:cViewPr varScale="1">
        <p:scale>
          <a:sx n="67" d="100"/>
          <a:sy n="67" d="100"/>
        </p:scale>
        <p:origin x="-3360" y="-96"/>
      </p:cViewPr>
      <p:guideLst>
        <p:guide orient="horz" pos="4097"/>
        <p:guide orient="horz" pos="1095"/>
        <p:guide orient="horz" pos="580"/>
        <p:guide orient="horz" pos="1149"/>
        <p:guide pos="373"/>
        <p:guide pos="3117"/>
        <p:guide pos="3231"/>
        <p:guide pos="5861"/>
        <p:guide pos="3004"/>
        <p:guide orient="horz" pos="4084"/>
        <p:guide orient="horz" pos="909"/>
        <p:guide orient="horz" pos="1159"/>
        <p:guide orient="horz" pos="1090"/>
        <p:guide pos="3230"/>
        <p:guide pos="5862"/>
      </p:guideLst>
    </p:cSldViewPr>
  </p:notesViewPr>
  <p:gridSpacing cx="36004" cy="36004"/>
</p:viewPr>
</file>

<file path=ppt/_rels/presentation.xml.rels><?xml version="1.0" encoding="UTF-8"?>
<Relationships xmlns="http://schemas.openxmlformats.org/package/2006/relationships"><Relationship Id="rId1" Type="http://schemas.openxmlformats.org/officeDocument/2006/relationships/tags" Target="tags/tag1.xml"></Relationship><Relationship Id="rId73" Type="http://schemas.openxmlformats.org/officeDocument/2006/relationships/slideMaster" Target="slideMasters/slideMaster1.xml"></Relationship><Relationship Id="rId74" Type="http://schemas.openxmlformats.org/officeDocument/2006/relationships/theme" Target="theme/theme1.xml"></Relationship><Relationship Id="rId75" Type="http://schemas.openxmlformats.org/officeDocument/2006/relationships/slideMaster" Target="slideMasters/slideMaster2.xml"></Relationship><Relationship Id="rId77" Type="http://schemas.openxmlformats.org/officeDocument/2006/relationships/slideMaster" Target="slideMasters/slideMaster3.xml"></Relationship><Relationship Id="rId79" Type="http://schemas.openxmlformats.org/officeDocument/2006/relationships/slideMaster" Target="slideMasters/slideMaster4.xml"></Relationship><Relationship Id="rId81" Type="http://schemas.openxmlformats.org/officeDocument/2006/relationships/slideMaster" Target="slideMasters/slideMaster5.xml"></Relationship><Relationship Id="rId83" Type="http://schemas.openxmlformats.org/officeDocument/2006/relationships/slideMaster" Target="slideMasters/slideMaster6.xml"></Relationship><Relationship Id="rId85" Type="http://schemas.openxmlformats.org/officeDocument/2006/relationships/slideMaster" Target="slideMasters/slideMaster7.xml"></Relationship><Relationship Id="rId87" Type="http://schemas.openxmlformats.org/officeDocument/2006/relationships/handoutMaster" Target="handoutMasters/handoutMaster1.xml"></Relationship><Relationship Id="rId89" Type="http://schemas.openxmlformats.org/officeDocument/2006/relationships/notesMaster" Target="notesMasters/notesMaster1.xml"></Relationship><Relationship Id="rId91" Type="http://schemas.openxmlformats.org/officeDocument/2006/relationships/slide" Target="slides/slide1.xml"></Relationship><Relationship Id="rId92" Type="http://schemas.openxmlformats.org/officeDocument/2006/relationships/slide" Target="slides/slide2.xml"></Relationship><Relationship Id="rId93" Type="http://schemas.openxmlformats.org/officeDocument/2006/relationships/slide" Target="slides/slide3.xml"></Relationship><Relationship Id="rId94" Type="http://schemas.openxmlformats.org/officeDocument/2006/relationships/slide" Target="slides/slide4.xml"></Relationship><Relationship Id="rId95" Type="http://schemas.openxmlformats.org/officeDocument/2006/relationships/slide" Target="slides/slide5.xml"></Relationship><Relationship Id="rId96" Type="http://schemas.openxmlformats.org/officeDocument/2006/relationships/slide" Target="slides/slide6.xml"></Relationship><Relationship Id="rId97" Type="http://schemas.openxmlformats.org/officeDocument/2006/relationships/slide" Target="slides/slide7.xml"></Relationship><Relationship Id="rId98" Type="http://schemas.openxmlformats.org/officeDocument/2006/relationships/slide" Target="slides/slide8.xml"></Relationship><Relationship Id="rId99" Type="http://schemas.openxmlformats.org/officeDocument/2006/relationships/slide" Target="slides/slide9.xml"></Relationship><Relationship Id="rId100" Type="http://schemas.openxmlformats.org/officeDocument/2006/relationships/slide" Target="slides/slide10.xml"></Relationship><Relationship Id="rId101" Type="http://schemas.openxmlformats.org/officeDocument/2006/relationships/slide" Target="slides/slide11.xml"></Relationship><Relationship Id="rId102" Type="http://schemas.openxmlformats.org/officeDocument/2006/relationships/slide" Target="slides/slide12.xml"></Relationship><Relationship Id="rId103" Type="http://schemas.openxmlformats.org/officeDocument/2006/relationships/slide" Target="slides/slide13.xml"></Relationship><Relationship Id="rId104" Type="http://schemas.openxmlformats.org/officeDocument/2006/relationships/slide" Target="slides/slide14.xml"></Relationship><Relationship Id="rId105" Type="http://schemas.openxmlformats.org/officeDocument/2006/relationships/slide" Target="slides/slide15.xml"></Relationship><Relationship Id="rId106" Type="http://schemas.openxmlformats.org/officeDocument/2006/relationships/slide" Target="slides/slide16.xml"></Relationship><Relationship Id="rId107" Type="http://schemas.openxmlformats.org/officeDocument/2006/relationships/slide" Target="slides/slide17.xml"></Relationship><Relationship Id="rId108" Type="http://schemas.openxmlformats.org/officeDocument/2006/relationships/slide" Target="slides/slide18.xml"></Relationship><Relationship Id="rId109" Type="http://schemas.openxmlformats.org/officeDocument/2006/relationships/slide" Target="slides/slide19.xml"></Relationship><Relationship Id="rId110" Type="http://schemas.openxmlformats.org/officeDocument/2006/relationships/slide" Target="slides/slide20.xml"></Relationship><Relationship Id="rId111" Type="http://schemas.openxmlformats.org/officeDocument/2006/relationships/slide" Target="slides/slide21.xml"></Relationship><Relationship Id="rId112" Type="http://schemas.openxmlformats.org/officeDocument/2006/relationships/slide" Target="slides/slide22.xml"></Relationship><Relationship Id="rId113" Type="http://schemas.openxmlformats.org/officeDocument/2006/relationships/slide" Target="slides/slide23.xml"></Relationship><Relationship Id="rId114" Type="http://schemas.openxmlformats.org/officeDocument/2006/relationships/slide" Target="slides/slide24.xml"></Relationship><Relationship Id="rId115" Type="http://schemas.openxmlformats.org/officeDocument/2006/relationships/slide" Target="slides/slide25.xml"></Relationship><Relationship Id="rId116" Type="http://schemas.openxmlformats.org/officeDocument/2006/relationships/slide" Target="slides/slide26.xml"></Relationship><Relationship Id="rId117" Type="http://schemas.openxmlformats.org/officeDocument/2006/relationships/slide" Target="slides/slide27.xml"></Relationship><Relationship Id="rId118" Type="http://schemas.openxmlformats.org/officeDocument/2006/relationships/slide" Target="slides/slide28.xml"></Relationship><Relationship Id="rId119" Type="http://schemas.openxmlformats.org/officeDocument/2006/relationships/slide" Target="slides/slide29.xml"></Relationship><Relationship Id="rId120" Type="http://schemas.openxmlformats.org/officeDocument/2006/relationships/slide" Target="slides/slide30.xml"></Relationship><Relationship Id="rId121" Type="http://schemas.openxmlformats.org/officeDocument/2006/relationships/slide" Target="slides/slide31.xml"></Relationship><Relationship Id="rId122" Type="http://schemas.openxmlformats.org/officeDocument/2006/relationships/slide" Target="slides/slide32.xml"></Relationship><Relationship Id="rId123" Type="http://schemas.openxmlformats.org/officeDocument/2006/relationships/slide" Target="slides/slide33.xml"></Relationship><Relationship Id="rId124" Type="http://schemas.openxmlformats.org/officeDocument/2006/relationships/slide" Target="slides/slide34.xml"></Relationship><Relationship Id="rId125" Type="http://schemas.openxmlformats.org/officeDocument/2006/relationships/slide" Target="slides/slide35.xml"></Relationship><Relationship Id="rId126" Type="http://schemas.openxmlformats.org/officeDocument/2006/relationships/slide" Target="slides/slide36.xml"></Relationship><Relationship Id="rId127" Type="http://schemas.openxmlformats.org/officeDocument/2006/relationships/slide" Target="slides/slide37.xml"></Relationship><Relationship Id="rId128" Type="http://schemas.openxmlformats.org/officeDocument/2006/relationships/viewProps" Target="viewProps.xml"></Relationship><Relationship Id="rId129" Type="http://schemas.openxmlformats.org/officeDocument/2006/relationships/presProps" Target="presProps.xml"></Relationship></Relationships>
</file>

<file path=ppt/handoutMasters/_rels/handoutMaster1.xml.rels><?xml version="1.0" encoding="UTF-8"?>
<Relationships xmlns="http://schemas.openxmlformats.org/package/2006/relationships"><Relationship Id="rId1" Type="http://schemas.openxmlformats.org/officeDocument/2006/relationships/theme" Target="../theme/theme8.xml"></Relationship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21802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?>
<Relationships xmlns="http://schemas.openxmlformats.org/package/2006/relationships"><Relationship Id="rId1" Type="http://schemas.openxmlformats.org/officeDocument/2006/relationships/theme" Target="../theme/theme9.xml"></Relationship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500" y="4533486"/>
            <a:ext cx="5036943" cy="40153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42" tIns="44820" rIns="91242" bIns="448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</a:p>
        </p:txBody>
      </p:sp>
      <p:sp>
        <p:nvSpPr>
          <p:cNvPr id="2051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23938" y="831850"/>
            <a:ext cx="4829175" cy="33432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</p:spTree>
    <p:extLst>
      <p:ext uri="{BB962C8B-B14F-4D97-AF65-F5344CB8AC3E}">
        <p14:creationId xmlns:p14="http://schemas.microsoft.com/office/powerpoint/2010/main" val="13352998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4880264" y="2439184"/>
            <a:ext cx="145471" cy="668626"/>
          </a:xfrm>
        </p:spPr>
        <p:txBody>
          <a:bodyPr wrap="none" lIns="72000" tIns="72000" rIns="72000" bIns="72000" anchor="t" anchorCtr="0">
            <a:spAutoFit/>
          </a:bodyPr>
          <a:lstStyle>
            <a:lvl1pPr algn="ctr" fontAlgn="base">
              <a:defRPr sz="3400">
                <a:latin typeface="+mn-lt"/>
                <a:ea typeface="+mn-ea"/>
              </a:defRPr>
            </a:lvl1pPr>
          </a:lstStyle>
          <a:p>
            <a:pPr lvl="0"/>
            <a:endParaRPr lang="ko-KR" altLang="en-US" dirty="0"/>
          </a:p>
        </p:txBody>
      </p:sp>
      <p:pic>
        <p:nvPicPr>
          <p:cNvPr id="18" name="Picture 6" descr="nemo_logo_SCU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4" y="5235586"/>
            <a:ext cx="1603375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11"/>
          <p:cNvSpPr>
            <a:spLocks noChangeArrowheads="1"/>
          </p:cNvSpPr>
          <p:nvPr userDrawn="1"/>
        </p:nvSpPr>
        <p:spPr bwMode="auto">
          <a:xfrm>
            <a:off x="611193" y="6088073"/>
            <a:ext cx="8686799" cy="557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488" tIns="44450" rIns="90488" bIns="44450">
            <a:spAutoFit/>
          </a:bodyPr>
          <a:lstStyle/>
          <a:p>
            <a:pPr marL="0" marR="0" lvl="0" indent="0" algn="ctr" defTabSz="914400" eaLnBrk="0" fontAlgn="base" latinLnBrk="0" hangingPunct="0">
              <a:lnSpc>
                <a:spcPct val="9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</a:rPr>
              <a:t>Copyright © 2019 by Nemo Partners SCG, Inc. ALL RIGHTS RESERVED.</a:t>
            </a:r>
          </a:p>
          <a:p>
            <a:pPr marL="0" marR="0" lvl="0" indent="0" algn="ctr" defTabSz="914400" eaLnBrk="0" fontAlgn="base" latinLnBrk="0" hangingPunct="0">
              <a:lnSpc>
                <a:spcPct val="9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</a:rPr>
              <a:t>No part of this publication may be reproduced, stored in a retrieval system, or transmitted in any form or by any means — </a:t>
            </a:r>
            <a:br>
              <a:rPr kumimoji="0" lang="en-US" altLang="ko-KR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</a:rPr>
            </a:br>
            <a:r>
              <a:rPr kumimoji="0" lang="en-US" altLang="ko-KR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</a:rPr>
              <a:t>electronic, mechanical, photocopying, recording, or otherwise — without the permission of Nemo Partners.</a:t>
            </a:r>
          </a:p>
          <a:p>
            <a:pPr marL="0" marR="0" lvl="0" indent="0" algn="ctr" defTabSz="914400" eaLnBrk="0" fontAlgn="base" latinLnBrk="0" hangingPunct="0">
              <a:lnSpc>
                <a:spcPct val="9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</a:rPr>
              <a:t>This document provides an outline of a presentation and is incomplete without the accompanying oral commentary and discussion.</a:t>
            </a:r>
          </a:p>
        </p:txBody>
      </p:sp>
      <p:sp>
        <p:nvSpPr>
          <p:cNvPr id="21" name="텍스트 개체 틀 4"/>
          <p:cNvSpPr>
            <a:spLocks noGrp="1"/>
          </p:cNvSpPr>
          <p:nvPr>
            <p:ph type="body" sz="quarter" idx="11"/>
          </p:nvPr>
        </p:nvSpPr>
        <p:spPr>
          <a:xfrm>
            <a:off x="4878682" y="4643817"/>
            <a:ext cx="145471" cy="391628"/>
          </a:xfrm>
        </p:spPr>
        <p:txBody>
          <a:bodyPr wrap="none" lIns="72000" tIns="72000" rIns="72000" bIns="72000" anchor="ctr" anchorCtr="0">
            <a:spAutoFit/>
          </a:bodyPr>
          <a:lstStyle>
            <a:lvl1pPr marL="0" indent="0" algn="ctr" fontAlgn="base">
              <a:buNone/>
              <a:defRPr sz="1600" b="1" baseline="0">
                <a:latin typeface="+mn-lt"/>
                <a:ea typeface="+mn-ea"/>
              </a:defRPr>
            </a:lvl1pPr>
          </a:lstStyle>
          <a:p>
            <a:pPr lvl="0"/>
            <a:endParaRPr lang="en-US" altLang="ko-KR" dirty="0"/>
          </a:p>
        </p:txBody>
      </p:sp>
      <p:sp>
        <p:nvSpPr>
          <p:cNvPr id="22" name="텍스트 개체 틀 4"/>
          <p:cNvSpPr>
            <a:spLocks noGrp="1"/>
          </p:cNvSpPr>
          <p:nvPr>
            <p:ph type="body" sz="quarter" idx="12"/>
          </p:nvPr>
        </p:nvSpPr>
        <p:spPr>
          <a:xfrm>
            <a:off x="4878689" y="3914837"/>
            <a:ext cx="145471" cy="391628"/>
          </a:xfrm>
        </p:spPr>
        <p:txBody>
          <a:bodyPr wrap="none" lIns="72000" tIns="72000" rIns="72000" bIns="72000" anchor="ctr" anchorCtr="0">
            <a:spAutoFit/>
          </a:bodyPr>
          <a:lstStyle>
            <a:lvl1pPr marL="0" indent="0" algn="ctr" fontAlgn="base">
              <a:buNone/>
              <a:defRPr sz="1600" b="1" baseline="0">
                <a:latin typeface="+mn-lt"/>
                <a:ea typeface="+mn-ea"/>
              </a:defRPr>
            </a:lvl1pPr>
          </a:lstStyle>
          <a:p>
            <a:endParaRPr lang="en-US" altLang="ko-KR" dirty="0"/>
          </a:p>
        </p:txBody>
      </p:sp>
      <p:grpSp>
        <p:nvGrpSpPr>
          <p:cNvPr id="16" name="Group 3"/>
          <p:cNvGrpSpPr>
            <a:grpSpLocks/>
          </p:cNvGrpSpPr>
          <p:nvPr userDrawn="1"/>
        </p:nvGrpSpPr>
        <p:grpSpPr bwMode="auto">
          <a:xfrm>
            <a:off x="7894646" y="479430"/>
            <a:ext cx="1717675" cy="274637"/>
            <a:chOff x="4763" y="332"/>
            <a:chExt cx="1082" cy="173"/>
          </a:xfrm>
        </p:grpSpPr>
        <p:sp>
          <p:nvSpPr>
            <p:cNvPr id="17" name="Text Box 4"/>
            <p:cNvSpPr txBox="1">
              <a:spLocks noChangeArrowheads="1"/>
            </p:cNvSpPr>
            <p:nvPr/>
          </p:nvSpPr>
          <p:spPr bwMode="auto">
            <a:xfrm>
              <a:off x="4763" y="332"/>
              <a:ext cx="1082" cy="17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0488" tIns="44450" rIns="90488" bIns="4445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fontAlgn="base" latinLnBrk="1">
                <a:spcBef>
                  <a:spcPct val="0"/>
                </a:spcBef>
              </a:pPr>
              <a:r>
                <a:rPr lang="en-US" altLang="ko-KR">
                  <a:solidFill>
                    <a:schemeClr val="bg1"/>
                  </a:solidFill>
                  <a:latin typeface="Tahoma"/>
                  <a:ea typeface="맑은 고딕"/>
                  <a:cs typeface="굴림" pitchFamily="50" charset="-127"/>
                </a:rPr>
                <a:t>Strictly Confidential</a:t>
              </a:r>
              <a:endParaRPr lang="ko-KR" altLang="ko-KR" sz="1800" b="0">
                <a:solidFill>
                  <a:schemeClr val="bg1"/>
                </a:solidFill>
                <a:latin typeface="Tahoma"/>
                <a:ea typeface="맑은 고딕"/>
                <a:cs typeface="굴림" pitchFamily="50" charset="-127"/>
              </a:endParaRPr>
            </a:p>
          </p:txBody>
        </p:sp>
        <p:sp>
          <p:nvSpPr>
            <p:cNvPr id="20" name="Line 5"/>
            <p:cNvSpPr>
              <a:spLocks noChangeShapeType="1"/>
            </p:cNvSpPr>
            <p:nvPr/>
          </p:nvSpPr>
          <p:spPr bwMode="auto">
            <a:xfrm>
              <a:off x="4809" y="333"/>
              <a:ext cx="990" cy="0"/>
            </a:xfrm>
            <a:prstGeom prst="line">
              <a:avLst/>
            </a:prstGeom>
            <a:noFill/>
            <a:ln w="38100" cmpd="dbl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0488" tIns="44450" rIns="90488" bIns="44450" numCol="1" anchor="ctr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schemeClr val="bg1"/>
                </a:solidFill>
                <a:latin typeface="Tahoma"/>
                <a:ea typeface="맑은 고딕"/>
              </a:endParaRPr>
            </a:p>
          </p:txBody>
        </p:sp>
        <p:sp>
          <p:nvSpPr>
            <p:cNvPr id="25" name="Line 6"/>
            <p:cNvSpPr>
              <a:spLocks noChangeShapeType="1"/>
            </p:cNvSpPr>
            <p:nvPr/>
          </p:nvSpPr>
          <p:spPr bwMode="auto">
            <a:xfrm>
              <a:off x="4809" y="504"/>
              <a:ext cx="990" cy="0"/>
            </a:xfrm>
            <a:prstGeom prst="line">
              <a:avLst/>
            </a:prstGeom>
            <a:noFill/>
            <a:ln w="38100" cmpd="dbl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0488" tIns="44450" rIns="90488" bIns="44450" numCol="1" anchor="ctr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schemeClr val="bg1"/>
                </a:solidFill>
                <a:latin typeface="Tahoma"/>
                <a:ea typeface="맑은 고딕"/>
              </a:endParaRPr>
            </a:p>
          </p:txBody>
        </p:sp>
      </p:grpSp>
      <p:pic>
        <p:nvPicPr>
          <p:cNvPr id="1027" name="Picture 3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31"/>
          <a:stretch/>
        </p:blipFill>
        <p:spPr bwMode="auto">
          <a:xfrm>
            <a:off x="0" y="-1"/>
            <a:ext cx="5703349" cy="1988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5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31" y="-2"/>
            <a:ext cx="2143125" cy="1988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20"/>
          <a:stretch/>
        </p:blipFill>
        <p:spPr bwMode="auto">
          <a:xfrm>
            <a:off x="5703351" y="4"/>
            <a:ext cx="2069079" cy="1988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915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13"/>
          </p:nvPr>
        </p:nvSpPr>
        <p:spPr>
          <a:xfrm>
            <a:off x="596905" y="1415358"/>
            <a:ext cx="7875070" cy="4445000"/>
          </a:xfrm>
          <a:solidFill>
            <a:srgbClr val="99BBF9"/>
          </a:solidFill>
          <a:ln>
            <a:noFill/>
          </a:ln>
        </p:spPr>
        <p:txBody>
          <a:bodyPr wrap="none">
            <a:noAutofit/>
          </a:bodyPr>
          <a:lstStyle>
            <a:lvl1pPr>
              <a:defRPr>
                <a:solidFill>
                  <a:srgbClr val="99BBF9"/>
                </a:solidFill>
                <a:latin typeface="+mn-lt"/>
                <a:ea typeface="+mn-ea"/>
                <a:cs typeface="Arial" pitchFamily="34" charset="0"/>
              </a:defRPr>
            </a:lvl1pPr>
          </a:lstStyle>
          <a:p>
            <a:pPr lvl="0"/>
            <a:endParaRPr lang="ko-KR" altLang="en-US" dirty="0"/>
          </a:p>
        </p:txBody>
      </p:sp>
      <p:sp>
        <p:nvSpPr>
          <p:cNvPr id="4" name="Title 1"/>
          <p:cNvSpPr txBox="1">
            <a:spLocks/>
          </p:cNvSpPr>
          <p:nvPr userDrawn="1"/>
        </p:nvSpPr>
        <p:spPr>
          <a:xfrm>
            <a:off x="596901" y="547688"/>
            <a:ext cx="8712200" cy="963612"/>
          </a:xfrm>
          <a:prstGeom prst="rect">
            <a:avLst/>
          </a:prstGeom>
        </p:spPr>
        <p:txBody>
          <a:bodyPr wrap="none"/>
          <a:lstStyle/>
          <a:p>
            <a:pPr algn="l">
              <a:defRPr/>
            </a:pPr>
            <a:r>
              <a:rPr lang="en-US" altLang="ko-KR" sz="2200" u="sng" dirty="0">
                <a:solidFill>
                  <a:srgbClr val="000000"/>
                </a:solidFill>
                <a:latin typeface="+mn-lt"/>
                <a:ea typeface="+mn-ea"/>
              </a:rPr>
              <a:t>Table</a:t>
            </a:r>
            <a:r>
              <a:rPr lang="en-US" altLang="ko-KR" sz="2200" u="sng" baseline="0" dirty="0">
                <a:solidFill>
                  <a:srgbClr val="000000"/>
                </a:solidFill>
                <a:latin typeface="+mn-lt"/>
                <a:ea typeface="+mn-ea"/>
              </a:rPr>
              <a:t> of Contents</a:t>
            </a:r>
            <a:endParaRPr lang="en-US" altLang="ko-KR" sz="2200" u="sng" dirty="0">
              <a:solidFill>
                <a:srgbClr val="000000"/>
              </a:solidFill>
              <a:latin typeface="+mn-lt"/>
              <a:ea typeface="+mn-ea"/>
            </a:endParaRPr>
          </a:p>
        </p:txBody>
      </p:sp>
      <p:sp>
        <p:nvSpPr>
          <p:cNvPr id="5" name="텍스트 개체 틀 25"/>
          <p:cNvSpPr>
            <a:spLocks noGrp="1"/>
          </p:cNvSpPr>
          <p:nvPr>
            <p:ph type="body" sz="quarter" idx="12"/>
          </p:nvPr>
        </p:nvSpPr>
        <p:spPr>
          <a:xfrm>
            <a:off x="690691" y="1542359"/>
            <a:ext cx="7687527" cy="1014728"/>
          </a:xfrm>
          <a:solidFill>
            <a:schemeClr val="bg1"/>
          </a:solidFill>
        </p:spPr>
        <p:txBody>
          <a:bodyPr wrap="none" rtlCol="0">
            <a:noAutofit/>
          </a:bodyPr>
          <a:lstStyle>
            <a:lvl1pPr marL="0" indent="0">
              <a:buNone/>
              <a:defRPr lang="ko-KR" altLang="en-US" smtClean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defRPr>
            </a:lvl1pPr>
            <a:lvl2pPr>
              <a:defRPr lang="ko-KR" altLang="en-US" smtClean="0"/>
            </a:lvl2pPr>
            <a:lvl3pPr>
              <a:defRPr lang="ko-KR" altLang="en-US" smtClean="0"/>
            </a:lvl3pPr>
            <a:lvl4pPr>
              <a:defRPr lang="ko-KR" altLang="en-US" smtClean="0"/>
            </a:lvl4pPr>
            <a:lvl5pPr>
              <a:defRPr lang="ko-KR" altLang="en-US"/>
            </a:lvl5pPr>
          </a:lstStyle>
          <a:p>
            <a:pPr lvl="0"/>
            <a:endParaRPr lang="ko-KR" altLang="en-US" dirty="0"/>
          </a:p>
        </p:txBody>
      </p:sp>
      <p:sp>
        <p:nvSpPr>
          <p:cNvPr id="6" name="텍스트 개체 틀 18"/>
          <p:cNvSpPr>
            <a:spLocks noGrp="1"/>
          </p:cNvSpPr>
          <p:nvPr>
            <p:ph type="body" sz="quarter" idx="10" hasCustomPrompt="1"/>
          </p:nvPr>
        </p:nvSpPr>
        <p:spPr>
          <a:xfrm>
            <a:off x="793302" y="1618563"/>
            <a:ext cx="7482269" cy="1072129"/>
          </a:xfrm>
        </p:spPr>
        <p:txBody>
          <a:bodyPr/>
          <a:lstStyle>
            <a:lvl1pPr marL="452438" indent="-452438">
              <a:spcBef>
                <a:spcPts val="2500"/>
              </a:spcBef>
              <a:buAutoNum type="romanUcPeriod"/>
              <a:defRPr sz="2200" baseline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1pPr>
            <a:lvl2pPr marL="715963" indent="-350838">
              <a:spcBef>
                <a:spcPts val="800"/>
              </a:spcBef>
              <a:buAutoNum type="alphaUcPeriod"/>
              <a:defRPr sz="1800" b="1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803275" indent="-153988">
              <a:spcBef>
                <a:spcPts val="400"/>
              </a:spcBef>
              <a:buFont typeface="Arial" pitchFamily="34" charset="0"/>
              <a:buChar char="-"/>
              <a:defRPr sz="1400">
                <a:solidFill>
                  <a:schemeClr val="tx1"/>
                </a:solidFill>
                <a:latin typeface="+mn-lt"/>
                <a:ea typeface="+mn-ea"/>
              </a:defRPr>
            </a:lvl3pPr>
          </a:lstStyle>
          <a:p>
            <a:pPr lvl="0"/>
            <a:r>
              <a:rPr lang="en-US" altLang="ko-KR" dirty="0"/>
              <a:t>Chapter Name</a:t>
            </a:r>
          </a:p>
          <a:p>
            <a:pPr lvl="1"/>
            <a:r>
              <a:rPr lang="en-US" altLang="ko-KR" dirty="0"/>
              <a:t>Sub-chapter Name</a:t>
            </a:r>
            <a:endParaRPr lang="ko-KR" altLang="en-US" dirty="0"/>
          </a:p>
          <a:p>
            <a:pPr lvl="2"/>
            <a:r>
              <a:rPr lang="en-US" altLang="ko-KR" dirty="0"/>
              <a:t>Contents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46221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xecutive 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436490"/>
      </p:ext>
    </p:extLst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OC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 userDrawn="1"/>
        </p:nvSpPr>
        <p:spPr>
          <a:xfrm>
            <a:off x="596901" y="547688"/>
            <a:ext cx="8712200" cy="963612"/>
          </a:xfrm>
          <a:prstGeom prst="rect">
            <a:avLst/>
          </a:prstGeom>
        </p:spPr>
        <p:txBody>
          <a:bodyPr wrap="none"/>
          <a:lstStyle/>
          <a:p>
            <a:pPr algn="l" fontAlgn="base">
              <a:defRPr/>
            </a:pPr>
            <a:r>
              <a:rPr lang="en-US" altLang="ko-KR" sz="2400" u="sng" dirty="0">
                <a:latin typeface="+mn-lt"/>
                <a:ea typeface="+mn-ea"/>
              </a:rPr>
              <a:t>Key Questions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 hasCustomPrompt="1"/>
          </p:nvPr>
        </p:nvSpPr>
        <p:spPr>
          <a:xfrm>
            <a:off x="596901" y="1600206"/>
            <a:ext cx="8712200" cy="4525963"/>
          </a:xfrm>
        </p:spPr>
        <p:txBody>
          <a:bodyPr/>
          <a:lstStyle>
            <a:lvl1pPr marL="180975" indent="-180975" fontAlgn="base">
              <a:spcBef>
                <a:spcPts val="1200"/>
              </a:spcBef>
              <a:buFont typeface="Arial" pitchFamily="34" charset="0"/>
              <a:buChar char="•"/>
              <a:defRPr sz="2000" baseline="0">
                <a:latin typeface="+mn-lt"/>
                <a:ea typeface="+mn-ea"/>
                <a:cs typeface="Arial" pitchFamily="34" charset="0"/>
              </a:defRPr>
            </a:lvl1pPr>
            <a:lvl2pPr marL="180975" indent="-180975" fontAlgn="base">
              <a:spcBef>
                <a:spcPts val="600"/>
              </a:spcBef>
              <a:buFont typeface="Arial" pitchFamily="34" charset="0"/>
              <a:buChar char="-"/>
              <a:defRPr sz="1600" baseline="0">
                <a:latin typeface="+mn-lt"/>
                <a:ea typeface="+mn-ea"/>
                <a:cs typeface="Arial" pitchFamily="34" charset="0"/>
              </a:defRPr>
            </a:lvl2pPr>
            <a:lvl3pPr marL="180975" indent="-180975" fontAlgn="base">
              <a:spcBef>
                <a:spcPts val="300"/>
              </a:spcBef>
              <a:defRPr sz="1300">
                <a:latin typeface="+mn-lt"/>
                <a:ea typeface="+mn-ea"/>
                <a:cs typeface="Arial" pitchFamily="34" charset="0"/>
              </a:defRPr>
            </a:lvl3pPr>
          </a:lstStyle>
          <a:p>
            <a:pPr lvl="0"/>
            <a:r>
              <a:rPr lang="en-US" altLang="ko-KR" dirty="0"/>
              <a:t>Chapter Name</a:t>
            </a:r>
          </a:p>
        </p:txBody>
      </p:sp>
    </p:spTree>
    <p:extLst>
      <p:ext uri="{BB962C8B-B14F-4D97-AF65-F5344CB8AC3E}">
        <p14:creationId xmlns:p14="http://schemas.microsoft.com/office/powerpoint/2010/main" val="1873887135"/>
      </p:ext>
    </p:extLst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596901" y="549388"/>
            <a:ext cx="8712200" cy="900000"/>
          </a:xfrm>
        </p:spPr>
        <p:txBody>
          <a:bodyPr/>
          <a:lstStyle>
            <a:lvl1pPr fontAlgn="base">
              <a:defRPr>
                <a:latin typeface="+mn-lt"/>
                <a:ea typeface="+mn-ea"/>
              </a:defRPr>
            </a:lvl1pPr>
          </a:lstStyle>
          <a:p>
            <a:r>
              <a:rPr lang="en-US" altLang="ko-KR" dirty="0"/>
              <a:t>Heading, 18pt, bold</a:t>
            </a:r>
            <a:endParaRPr lang="ko-KR" altLang="en-US" dirty="0"/>
          </a:p>
        </p:txBody>
      </p:sp>
      <p:sp>
        <p:nvSpPr>
          <p:cNvPr id="3" name="텍스트 개체 틀 8"/>
          <p:cNvSpPr>
            <a:spLocks noGrp="1"/>
          </p:cNvSpPr>
          <p:nvPr>
            <p:ph type="body" sz="quarter" idx="10" hasCustomPrompt="1"/>
          </p:nvPr>
        </p:nvSpPr>
        <p:spPr>
          <a:xfrm>
            <a:off x="8288404" y="292722"/>
            <a:ext cx="1020696" cy="184666"/>
          </a:xfrm>
        </p:spPr>
        <p:txBody>
          <a:bodyPr wrap="none" lIns="252000" tIns="0" rIns="0" bIns="0">
            <a:spAutoFit/>
          </a:bodyPr>
          <a:lstStyle>
            <a:lvl1pPr marL="0" indent="0" algn="r" fontAlgn="base">
              <a:spcBef>
                <a:spcPts val="0"/>
              </a:spcBef>
              <a:buNone/>
              <a:defRPr sz="1200" b="1">
                <a:latin typeface="+mn-lt"/>
                <a:ea typeface="+mn-ea"/>
              </a:defRPr>
            </a:lvl1pPr>
          </a:lstStyle>
          <a:p>
            <a:pPr lvl="0"/>
            <a:r>
              <a:rPr lang="en-US" altLang="ko-KR" dirty="0"/>
              <a:t>Slide Title</a:t>
            </a:r>
            <a:endParaRPr lang="ko-KR" altLang="en-US" dirty="0"/>
          </a:p>
        </p:txBody>
      </p:sp>
      <p:sp>
        <p:nvSpPr>
          <p:cNvPr id="5" name="텍스트 개체 틀 8"/>
          <p:cNvSpPr>
            <a:spLocks noGrp="1"/>
          </p:cNvSpPr>
          <p:nvPr>
            <p:ph type="body" sz="quarter" idx="12" hasCustomPrompt="1"/>
          </p:nvPr>
        </p:nvSpPr>
        <p:spPr>
          <a:xfrm>
            <a:off x="596904" y="292722"/>
            <a:ext cx="1104470" cy="184666"/>
          </a:xfrm>
        </p:spPr>
        <p:txBody>
          <a:bodyPr wrap="none" lIns="0" tIns="0" rIns="0" bIns="0">
            <a:spAutoFit/>
          </a:bodyPr>
          <a:lstStyle>
            <a:lvl1pPr marL="0" indent="0" algn="l" fontAlgn="base">
              <a:spcBef>
                <a:spcPts val="0"/>
              </a:spcBef>
              <a:buNone/>
              <a:defRPr sz="1200" b="1">
                <a:latin typeface="+mn-lt"/>
                <a:ea typeface="+mn-ea"/>
              </a:defRPr>
            </a:lvl1pPr>
          </a:lstStyle>
          <a:p>
            <a:pPr lvl="0"/>
            <a:r>
              <a:rPr lang="en-US" altLang="ko-KR" dirty="0"/>
              <a:t>Chapter Name</a:t>
            </a:r>
            <a:endParaRPr lang="ko-KR" altLang="en-US" dirty="0"/>
          </a:p>
        </p:txBody>
      </p:sp>
      <p:sp>
        <p:nvSpPr>
          <p:cNvPr id="10" name="텍스트 개체 틀 9"/>
          <p:cNvSpPr>
            <a:spLocks noGrp="1"/>
          </p:cNvSpPr>
          <p:nvPr>
            <p:ph type="body" sz="quarter" idx="13" hasCustomPrompt="1"/>
          </p:nvPr>
        </p:nvSpPr>
        <p:spPr>
          <a:xfrm>
            <a:off x="596900" y="6482674"/>
            <a:ext cx="8712000" cy="307777"/>
          </a:xfrm>
        </p:spPr>
        <p:txBody>
          <a:bodyPr lIns="0" tIns="0" rIns="0" bIns="0" anchor="b" anchorCtr="0">
            <a:spAutoFit/>
          </a:bodyPr>
          <a:lstStyle>
            <a:lvl1pPr marL="0" indent="0" fontAlgn="base">
              <a:spcBef>
                <a:spcPts val="0"/>
              </a:spcBef>
              <a:buNone/>
              <a:defRPr sz="1000" b="0" baseline="0">
                <a:latin typeface="Tahoma" panose="020B0604030504040204" pitchFamily="34" charset="0"/>
                <a:ea typeface="맑은 고딕" panose="020B0503020000020004" pitchFamily="50" charset="-127"/>
              </a:defRPr>
            </a:lvl1pPr>
          </a:lstStyle>
          <a:p>
            <a:pPr lvl="0"/>
            <a:r>
              <a:rPr lang="en-US" altLang="ko-KR" sz="1000" dirty="0"/>
              <a:t>1)  </a:t>
            </a:r>
          </a:p>
          <a:p>
            <a:pPr lvl="0"/>
            <a:r>
              <a:rPr lang="en-US" altLang="ko-KR" sz="1000" dirty="0"/>
              <a:t>Source:  </a:t>
            </a:r>
            <a:endParaRPr lang="ko-KR" altLang="en-US" dirty="0"/>
          </a:p>
        </p:txBody>
      </p:sp>
      <p:sp>
        <p:nvSpPr>
          <p:cNvPr id="6" name="텍스트 개체 틀 8"/>
          <p:cNvSpPr>
            <a:spLocks noGrp="1"/>
          </p:cNvSpPr>
          <p:nvPr>
            <p:ph type="body" sz="quarter" idx="14" hasCustomPrompt="1"/>
          </p:nvPr>
        </p:nvSpPr>
        <p:spPr>
          <a:xfrm>
            <a:off x="8288404" y="99667"/>
            <a:ext cx="1020696" cy="184666"/>
          </a:xfrm>
        </p:spPr>
        <p:txBody>
          <a:bodyPr wrap="none" lIns="252000" tIns="0" rIns="0" bIns="0">
            <a:spAutoFit/>
          </a:bodyPr>
          <a:lstStyle>
            <a:lvl1pPr marL="0" indent="0" algn="r" fontAlgn="base">
              <a:spcBef>
                <a:spcPts val="0"/>
              </a:spcBef>
              <a:buNone/>
              <a:defRPr sz="1200" b="1">
                <a:latin typeface="+mn-lt"/>
                <a:ea typeface="+mn-ea"/>
              </a:defRPr>
            </a:lvl1pPr>
          </a:lstStyle>
          <a:p>
            <a:pPr lvl="0"/>
            <a:r>
              <a:rPr lang="en-US" altLang="ko-KR" dirty="0"/>
              <a:t>Slide Title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17856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 of Docu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496893" y="2803525"/>
            <a:ext cx="8912225" cy="1250950"/>
          </a:xfrm>
          <a:prstGeom prst="rect">
            <a:avLst/>
          </a:prstGeom>
        </p:spPr>
        <p:txBody>
          <a:bodyPr anchor="ctr"/>
          <a:lstStyle>
            <a:lvl1pPr algn="ctr">
              <a:spcBef>
                <a:spcPct val="0"/>
              </a:spcBef>
              <a:buNone/>
              <a:defRPr sz="4800" b="1" i="1" baseline="0">
                <a:latin typeface="Arial" pitchFamily="34" charset="0"/>
                <a:ea typeface="돋움" pitchFamily="50" charset="-127"/>
                <a:cs typeface="Arial" pitchFamily="34" charset="0"/>
              </a:defRPr>
            </a:lvl1pPr>
          </a:lstStyle>
          <a:p>
            <a:pPr fontAlgn="base">
              <a:spcAft>
                <a:spcPts val="0"/>
              </a:spcAft>
              <a:defRPr/>
            </a:pPr>
            <a:r>
              <a:rPr lang="en-US" altLang="ko-KR" dirty="0">
                <a:latin typeface="+mn-lt"/>
                <a:ea typeface="+mn-ea"/>
              </a:rPr>
              <a:t>End of Document</a:t>
            </a:r>
            <a:endParaRPr lang="ko-KR" altLang="en-US" dirty="0"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55158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End of Docu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496893" y="2803525"/>
            <a:ext cx="8912225" cy="1250950"/>
          </a:xfrm>
          <a:prstGeom prst="rect">
            <a:avLst/>
          </a:prstGeom>
        </p:spPr>
        <p:txBody>
          <a:bodyPr anchor="ctr"/>
          <a:lstStyle>
            <a:lvl1pPr algn="ctr">
              <a:spcBef>
                <a:spcPct val="0"/>
              </a:spcBef>
              <a:buNone/>
              <a:defRPr sz="4800" b="1" i="1" baseline="0">
                <a:latin typeface="Arial" pitchFamily="34" charset="0"/>
                <a:ea typeface="돋움" pitchFamily="50" charset="-127"/>
                <a:cs typeface="Arial" pitchFamily="34" charset="0"/>
              </a:defRPr>
            </a:lvl1pPr>
          </a:lstStyle>
          <a:p>
            <a:pPr fontAlgn="base">
              <a:spcAft>
                <a:spcPts val="0"/>
              </a:spcAft>
              <a:defRPr/>
            </a:pPr>
            <a:r>
              <a:rPr lang="en-US" altLang="ko-KR" i="0" dirty="0">
                <a:latin typeface="+mn-lt"/>
                <a:ea typeface="+mn-ea"/>
              </a:rPr>
              <a:t>Appendix</a:t>
            </a:r>
            <a:endParaRPr lang="ko-KR" altLang="en-US" i="0" dirty="0"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3112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4880264" y="2439184"/>
            <a:ext cx="145471" cy="668626"/>
          </a:xfrm>
        </p:spPr>
        <p:txBody>
          <a:bodyPr wrap="none" lIns="72000" tIns="72000" rIns="72000" bIns="72000" anchor="t" anchorCtr="0">
            <a:spAutoFit/>
          </a:bodyPr>
          <a:lstStyle>
            <a:lvl1pPr algn="ctr" fontAlgn="base">
              <a:defRPr sz="3400">
                <a:latin typeface="+mn-lt"/>
                <a:ea typeface="+mn-ea"/>
              </a:defRPr>
            </a:lvl1pPr>
          </a:lstStyle>
          <a:p>
            <a:pPr lvl="0"/>
            <a:endParaRPr lang="ko-KR" altLang="en-US" dirty="0"/>
          </a:p>
        </p:txBody>
      </p:sp>
      <p:sp>
        <p:nvSpPr>
          <p:cNvPr id="21" name="텍스트 개체 틀 4"/>
          <p:cNvSpPr>
            <a:spLocks noGrp="1"/>
          </p:cNvSpPr>
          <p:nvPr>
            <p:ph type="body" sz="quarter" idx="11"/>
          </p:nvPr>
        </p:nvSpPr>
        <p:spPr>
          <a:xfrm>
            <a:off x="4878682" y="4643817"/>
            <a:ext cx="145471" cy="391628"/>
          </a:xfrm>
        </p:spPr>
        <p:txBody>
          <a:bodyPr wrap="none" lIns="72000" tIns="72000" rIns="72000" bIns="72000" anchor="ctr" anchorCtr="0">
            <a:spAutoFit/>
          </a:bodyPr>
          <a:lstStyle>
            <a:lvl1pPr marL="0" indent="0" algn="ctr" fontAlgn="base">
              <a:buNone/>
              <a:defRPr sz="1600" b="1" baseline="0">
                <a:latin typeface="+mn-lt"/>
                <a:ea typeface="+mn-ea"/>
              </a:defRPr>
            </a:lvl1pPr>
          </a:lstStyle>
          <a:p>
            <a:pPr lvl="0"/>
            <a:endParaRPr lang="en-US" altLang="ko-KR" dirty="0"/>
          </a:p>
        </p:txBody>
      </p:sp>
      <p:sp>
        <p:nvSpPr>
          <p:cNvPr id="22" name="텍스트 개체 틀 4"/>
          <p:cNvSpPr>
            <a:spLocks noGrp="1"/>
          </p:cNvSpPr>
          <p:nvPr>
            <p:ph type="body" sz="quarter" idx="12"/>
          </p:nvPr>
        </p:nvSpPr>
        <p:spPr>
          <a:xfrm>
            <a:off x="4878689" y="3914837"/>
            <a:ext cx="145471" cy="391628"/>
          </a:xfrm>
        </p:spPr>
        <p:txBody>
          <a:bodyPr wrap="none" lIns="72000" tIns="72000" rIns="72000" bIns="72000" anchor="ctr" anchorCtr="0">
            <a:spAutoFit/>
          </a:bodyPr>
          <a:lstStyle>
            <a:lvl1pPr marL="0" indent="0" algn="ctr" fontAlgn="base">
              <a:buNone/>
              <a:defRPr sz="1600" b="1" baseline="0">
                <a:latin typeface="+mn-lt"/>
                <a:ea typeface="+mn-ea"/>
              </a:defRPr>
            </a:lvl1pPr>
          </a:lstStyle>
          <a:p>
            <a:endParaRPr lang="en-US" altLang="ko-KR" dirty="0"/>
          </a:p>
        </p:txBody>
      </p:sp>
      <p:grpSp>
        <p:nvGrpSpPr>
          <p:cNvPr id="16" name="Group 3"/>
          <p:cNvGrpSpPr>
            <a:grpSpLocks/>
          </p:cNvGrpSpPr>
          <p:nvPr userDrawn="1"/>
        </p:nvGrpSpPr>
        <p:grpSpPr bwMode="auto">
          <a:xfrm>
            <a:off x="7894646" y="479430"/>
            <a:ext cx="1717675" cy="274637"/>
            <a:chOff x="4763" y="332"/>
            <a:chExt cx="1082" cy="173"/>
          </a:xfrm>
        </p:grpSpPr>
        <p:sp>
          <p:nvSpPr>
            <p:cNvPr id="17" name="Text Box 4"/>
            <p:cNvSpPr txBox="1">
              <a:spLocks noChangeArrowheads="1"/>
            </p:cNvSpPr>
            <p:nvPr/>
          </p:nvSpPr>
          <p:spPr bwMode="auto">
            <a:xfrm>
              <a:off x="4763" y="332"/>
              <a:ext cx="1082" cy="17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0488" tIns="44450" rIns="90488" bIns="4445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fontAlgn="base" latinLnBrk="1">
                <a:spcBef>
                  <a:spcPct val="0"/>
                </a:spcBef>
              </a:pPr>
              <a:r>
                <a:rPr lang="en-US" altLang="ko-KR">
                  <a:solidFill>
                    <a:prstClr val="white"/>
                  </a:solidFill>
                  <a:latin typeface="Tahoma"/>
                  <a:ea typeface="맑은 고딕"/>
                  <a:cs typeface="굴림" pitchFamily="50" charset="-127"/>
                </a:rPr>
                <a:t>Strictly Confidential</a:t>
              </a:r>
              <a:endParaRPr lang="ko-KR" altLang="ko-KR" sz="1800" b="0">
                <a:solidFill>
                  <a:prstClr val="white"/>
                </a:solidFill>
                <a:latin typeface="Tahoma"/>
                <a:ea typeface="맑은 고딕"/>
                <a:cs typeface="굴림" pitchFamily="50" charset="-127"/>
              </a:endParaRPr>
            </a:p>
          </p:txBody>
        </p:sp>
        <p:sp>
          <p:nvSpPr>
            <p:cNvPr id="20" name="Line 5"/>
            <p:cNvSpPr>
              <a:spLocks noChangeShapeType="1"/>
            </p:cNvSpPr>
            <p:nvPr/>
          </p:nvSpPr>
          <p:spPr bwMode="auto">
            <a:xfrm>
              <a:off x="4809" y="333"/>
              <a:ext cx="990" cy="0"/>
            </a:xfrm>
            <a:prstGeom prst="line">
              <a:avLst/>
            </a:prstGeom>
            <a:noFill/>
            <a:ln w="38100" cmpd="dbl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0488" tIns="44450" rIns="90488" bIns="44450" numCol="1" anchor="ctr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white"/>
                </a:solidFill>
                <a:latin typeface="Tahoma"/>
                <a:ea typeface="맑은 고딕"/>
              </a:endParaRPr>
            </a:p>
          </p:txBody>
        </p:sp>
        <p:sp>
          <p:nvSpPr>
            <p:cNvPr id="25" name="Line 6"/>
            <p:cNvSpPr>
              <a:spLocks noChangeShapeType="1"/>
            </p:cNvSpPr>
            <p:nvPr/>
          </p:nvSpPr>
          <p:spPr bwMode="auto">
            <a:xfrm>
              <a:off x="4809" y="504"/>
              <a:ext cx="990" cy="0"/>
            </a:xfrm>
            <a:prstGeom prst="line">
              <a:avLst/>
            </a:prstGeom>
            <a:noFill/>
            <a:ln w="38100" cmpd="dbl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0488" tIns="44450" rIns="90488" bIns="44450" numCol="1" anchor="ctr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white"/>
                </a:solidFill>
                <a:latin typeface="Tahoma"/>
                <a:ea typeface="맑은 고딕"/>
              </a:endParaRPr>
            </a:p>
          </p:txBody>
        </p:sp>
      </p:grpSp>
      <p:pic>
        <p:nvPicPr>
          <p:cNvPr id="1027" name="Picture 3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31"/>
          <a:stretch/>
        </p:blipFill>
        <p:spPr bwMode="auto">
          <a:xfrm>
            <a:off x="0" y="-1"/>
            <a:ext cx="5703349" cy="1988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5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31" y="-2"/>
            <a:ext cx="2143125" cy="1988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20"/>
          <a:stretch/>
        </p:blipFill>
        <p:spPr bwMode="auto">
          <a:xfrm>
            <a:off x="5703351" y="4"/>
            <a:ext cx="2069079" cy="1988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8083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13"/>
          </p:nvPr>
        </p:nvSpPr>
        <p:spPr>
          <a:xfrm>
            <a:off x="596905" y="1415358"/>
            <a:ext cx="7875070" cy="4445000"/>
          </a:xfrm>
          <a:solidFill>
            <a:srgbClr val="99BBF9"/>
          </a:solidFill>
          <a:ln>
            <a:noFill/>
          </a:ln>
        </p:spPr>
        <p:txBody>
          <a:bodyPr wrap="none">
            <a:noAutofit/>
          </a:bodyPr>
          <a:lstStyle>
            <a:lvl1pPr>
              <a:defRPr>
                <a:solidFill>
                  <a:srgbClr val="99BBF9"/>
                </a:solidFill>
                <a:latin typeface="+mn-lt"/>
                <a:ea typeface="+mn-ea"/>
                <a:cs typeface="Arial" pitchFamily="34" charset="0"/>
              </a:defRPr>
            </a:lvl1pPr>
          </a:lstStyle>
          <a:p>
            <a:pPr lvl="0"/>
            <a:endParaRPr lang="ko-KR" altLang="en-US" dirty="0"/>
          </a:p>
        </p:txBody>
      </p:sp>
      <p:sp>
        <p:nvSpPr>
          <p:cNvPr id="4" name="Title 1"/>
          <p:cNvSpPr txBox="1">
            <a:spLocks/>
          </p:cNvSpPr>
          <p:nvPr userDrawn="1"/>
        </p:nvSpPr>
        <p:spPr>
          <a:xfrm>
            <a:off x="596901" y="547688"/>
            <a:ext cx="8712200" cy="963612"/>
          </a:xfrm>
          <a:prstGeom prst="rect">
            <a:avLst/>
          </a:prstGeom>
        </p:spPr>
        <p:txBody>
          <a:bodyPr wrap="none"/>
          <a:lstStyle/>
          <a:p>
            <a:pPr algn="l">
              <a:defRPr/>
            </a:pPr>
            <a:r>
              <a:rPr lang="en-US" altLang="ko-KR" sz="2200" u="sng" dirty="0">
                <a:solidFill>
                  <a:srgbClr val="000000"/>
                </a:solidFill>
                <a:latin typeface="Tahoma"/>
                <a:ea typeface="맑은 고딕"/>
              </a:rPr>
              <a:t>Table of Contents</a:t>
            </a:r>
          </a:p>
        </p:txBody>
      </p:sp>
      <p:sp>
        <p:nvSpPr>
          <p:cNvPr id="5" name="텍스트 개체 틀 25"/>
          <p:cNvSpPr>
            <a:spLocks noGrp="1"/>
          </p:cNvSpPr>
          <p:nvPr>
            <p:ph type="body" sz="quarter" idx="12"/>
          </p:nvPr>
        </p:nvSpPr>
        <p:spPr>
          <a:xfrm>
            <a:off x="690691" y="1542359"/>
            <a:ext cx="7687527" cy="1014728"/>
          </a:xfrm>
          <a:solidFill>
            <a:schemeClr val="bg1"/>
          </a:solidFill>
        </p:spPr>
        <p:txBody>
          <a:bodyPr wrap="none" rtlCol="0">
            <a:noAutofit/>
          </a:bodyPr>
          <a:lstStyle>
            <a:lvl1pPr marL="0" indent="0">
              <a:buNone/>
              <a:defRPr lang="ko-KR" altLang="en-US" smtClean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defRPr>
            </a:lvl1pPr>
            <a:lvl2pPr>
              <a:defRPr lang="ko-KR" altLang="en-US" smtClean="0"/>
            </a:lvl2pPr>
            <a:lvl3pPr>
              <a:defRPr lang="ko-KR" altLang="en-US" smtClean="0"/>
            </a:lvl3pPr>
            <a:lvl4pPr>
              <a:defRPr lang="ko-KR" altLang="en-US" smtClean="0"/>
            </a:lvl4pPr>
            <a:lvl5pPr>
              <a:defRPr lang="ko-KR" altLang="en-US"/>
            </a:lvl5pPr>
          </a:lstStyle>
          <a:p>
            <a:pPr lvl="0"/>
            <a:endParaRPr lang="ko-KR" altLang="en-US" dirty="0"/>
          </a:p>
        </p:txBody>
      </p:sp>
      <p:sp>
        <p:nvSpPr>
          <p:cNvPr id="6" name="텍스트 개체 틀 18"/>
          <p:cNvSpPr>
            <a:spLocks noGrp="1"/>
          </p:cNvSpPr>
          <p:nvPr>
            <p:ph type="body" sz="quarter" idx="10" hasCustomPrompt="1"/>
          </p:nvPr>
        </p:nvSpPr>
        <p:spPr>
          <a:xfrm>
            <a:off x="793302" y="1618563"/>
            <a:ext cx="7482269" cy="1072129"/>
          </a:xfrm>
        </p:spPr>
        <p:txBody>
          <a:bodyPr/>
          <a:lstStyle>
            <a:lvl1pPr marL="452438" indent="-452438">
              <a:spcBef>
                <a:spcPts val="2500"/>
              </a:spcBef>
              <a:buAutoNum type="romanUcPeriod"/>
              <a:defRPr sz="2200" baseline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1pPr>
            <a:lvl2pPr marL="715963" indent="-350838">
              <a:spcBef>
                <a:spcPts val="800"/>
              </a:spcBef>
              <a:buAutoNum type="alphaUcPeriod"/>
              <a:defRPr sz="1800" b="1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803275" indent="-153988">
              <a:spcBef>
                <a:spcPts val="400"/>
              </a:spcBef>
              <a:buFont typeface="Arial" pitchFamily="34" charset="0"/>
              <a:buChar char="-"/>
              <a:defRPr sz="1400">
                <a:solidFill>
                  <a:schemeClr val="tx1"/>
                </a:solidFill>
                <a:latin typeface="+mn-lt"/>
                <a:ea typeface="+mn-ea"/>
              </a:defRPr>
            </a:lvl3pPr>
          </a:lstStyle>
          <a:p>
            <a:pPr lvl="0"/>
            <a:r>
              <a:rPr lang="en-US" altLang="ko-KR" dirty="0"/>
              <a:t>Chapter Name</a:t>
            </a:r>
          </a:p>
          <a:p>
            <a:pPr lvl="1"/>
            <a:r>
              <a:rPr lang="en-US" altLang="ko-KR" dirty="0"/>
              <a:t>Sub-chapter Name</a:t>
            </a:r>
            <a:endParaRPr lang="ko-KR" altLang="en-US" dirty="0"/>
          </a:p>
          <a:p>
            <a:pPr lvl="2"/>
            <a:r>
              <a:rPr lang="en-US" altLang="ko-KR" dirty="0"/>
              <a:t>Contents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99036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xecutive 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44096448"/>
      </p:ext>
    </p:extLst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OC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 userDrawn="1"/>
        </p:nvSpPr>
        <p:spPr>
          <a:xfrm>
            <a:off x="596901" y="547688"/>
            <a:ext cx="8712200" cy="963612"/>
          </a:xfrm>
          <a:prstGeom prst="rect">
            <a:avLst/>
          </a:prstGeom>
        </p:spPr>
        <p:txBody>
          <a:bodyPr wrap="none"/>
          <a:lstStyle/>
          <a:p>
            <a:pPr algn="l" fontAlgn="base">
              <a:defRPr/>
            </a:pPr>
            <a:r>
              <a:rPr lang="en-US" altLang="ko-KR" sz="2400" u="sng" dirty="0">
                <a:solidFill>
                  <a:prstClr val="black"/>
                </a:solidFill>
                <a:latin typeface="Tahoma"/>
                <a:ea typeface="맑은 고딕"/>
              </a:rPr>
              <a:t>Key Questions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 hasCustomPrompt="1"/>
          </p:nvPr>
        </p:nvSpPr>
        <p:spPr>
          <a:xfrm>
            <a:off x="596901" y="1600206"/>
            <a:ext cx="8712200" cy="4525963"/>
          </a:xfrm>
        </p:spPr>
        <p:txBody>
          <a:bodyPr/>
          <a:lstStyle>
            <a:lvl1pPr marL="180975" indent="-180975" fontAlgn="base">
              <a:spcBef>
                <a:spcPts val="1200"/>
              </a:spcBef>
              <a:buFont typeface="Arial" pitchFamily="34" charset="0"/>
              <a:buChar char="•"/>
              <a:defRPr sz="2000" baseline="0">
                <a:latin typeface="+mn-lt"/>
                <a:ea typeface="+mn-ea"/>
                <a:cs typeface="Arial" pitchFamily="34" charset="0"/>
              </a:defRPr>
            </a:lvl1pPr>
            <a:lvl2pPr marL="180975" indent="-180975" fontAlgn="base">
              <a:spcBef>
                <a:spcPts val="600"/>
              </a:spcBef>
              <a:buFont typeface="Arial" pitchFamily="34" charset="0"/>
              <a:buChar char="-"/>
              <a:defRPr sz="1600" baseline="0">
                <a:latin typeface="+mn-lt"/>
                <a:ea typeface="+mn-ea"/>
                <a:cs typeface="Arial" pitchFamily="34" charset="0"/>
              </a:defRPr>
            </a:lvl2pPr>
            <a:lvl3pPr marL="180975" indent="-180975" fontAlgn="base">
              <a:spcBef>
                <a:spcPts val="300"/>
              </a:spcBef>
              <a:defRPr sz="1300">
                <a:latin typeface="+mn-lt"/>
                <a:ea typeface="+mn-ea"/>
                <a:cs typeface="Arial" pitchFamily="34" charset="0"/>
              </a:defRPr>
            </a:lvl3pPr>
          </a:lstStyle>
          <a:p>
            <a:pPr lvl="0"/>
            <a:r>
              <a:rPr lang="en-US" altLang="ko-KR" dirty="0"/>
              <a:t>Chapter Name</a:t>
            </a:r>
          </a:p>
        </p:txBody>
      </p:sp>
    </p:spTree>
    <p:extLst>
      <p:ext uri="{BB962C8B-B14F-4D97-AF65-F5344CB8AC3E}">
        <p14:creationId xmlns:p14="http://schemas.microsoft.com/office/powerpoint/2010/main" val="845687825"/>
      </p:ext>
    </p:extLst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8"/>
          <p:cNvSpPr>
            <a:spLocks noGrp="1"/>
          </p:cNvSpPr>
          <p:nvPr>
            <p:ph type="body" sz="quarter" idx="10" hasCustomPrompt="1"/>
          </p:nvPr>
        </p:nvSpPr>
        <p:spPr>
          <a:xfrm>
            <a:off x="8288404" y="292722"/>
            <a:ext cx="1020696" cy="184666"/>
          </a:xfrm>
        </p:spPr>
        <p:txBody>
          <a:bodyPr wrap="none" lIns="252000" tIns="0" rIns="0" bIns="0">
            <a:spAutoFit/>
          </a:bodyPr>
          <a:lstStyle>
            <a:lvl1pPr marL="0" indent="0" algn="r" fontAlgn="base">
              <a:spcBef>
                <a:spcPts val="0"/>
              </a:spcBef>
              <a:buNone/>
              <a:defRPr sz="1200" b="1">
                <a:latin typeface="+mn-lt"/>
                <a:ea typeface="+mn-ea"/>
              </a:defRPr>
            </a:lvl1pPr>
          </a:lstStyle>
          <a:p>
            <a:pPr lvl="0"/>
            <a:r>
              <a:rPr lang="en-US" altLang="ko-KR" dirty="0"/>
              <a:t>Slide Title</a:t>
            </a:r>
            <a:endParaRPr lang="ko-KR" altLang="en-US" dirty="0"/>
          </a:p>
        </p:txBody>
      </p:sp>
      <p:sp>
        <p:nvSpPr>
          <p:cNvPr id="5" name="텍스트 개체 틀 8"/>
          <p:cNvSpPr>
            <a:spLocks noGrp="1"/>
          </p:cNvSpPr>
          <p:nvPr>
            <p:ph type="body" sz="quarter" idx="12" hasCustomPrompt="1"/>
          </p:nvPr>
        </p:nvSpPr>
        <p:spPr>
          <a:xfrm>
            <a:off x="596904" y="292722"/>
            <a:ext cx="1104470" cy="184666"/>
          </a:xfrm>
        </p:spPr>
        <p:txBody>
          <a:bodyPr wrap="none" lIns="0" tIns="0" rIns="0" bIns="0">
            <a:spAutoFit/>
          </a:bodyPr>
          <a:lstStyle>
            <a:lvl1pPr marL="0" indent="0" algn="l" fontAlgn="base">
              <a:spcBef>
                <a:spcPts val="0"/>
              </a:spcBef>
              <a:buNone/>
              <a:defRPr sz="1200" b="1">
                <a:latin typeface="+mn-lt"/>
                <a:ea typeface="+mn-ea"/>
              </a:defRPr>
            </a:lvl1pPr>
          </a:lstStyle>
          <a:p>
            <a:pPr lvl="0"/>
            <a:r>
              <a:rPr lang="en-US" altLang="ko-KR" dirty="0"/>
              <a:t>Chapter Name</a:t>
            </a:r>
            <a:endParaRPr lang="ko-KR" altLang="en-US" dirty="0"/>
          </a:p>
        </p:txBody>
      </p:sp>
      <p:sp>
        <p:nvSpPr>
          <p:cNvPr id="6" name="텍스트 개체 틀 8"/>
          <p:cNvSpPr>
            <a:spLocks noGrp="1"/>
          </p:cNvSpPr>
          <p:nvPr>
            <p:ph type="body" sz="quarter" idx="14" hasCustomPrompt="1"/>
          </p:nvPr>
        </p:nvSpPr>
        <p:spPr>
          <a:xfrm>
            <a:off x="8288404" y="99667"/>
            <a:ext cx="1020696" cy="184666"/>
          </a:xfrm>
        </p:spPr>
        <p:txBody>
          <a:bodyPr wrap="none" lIns="252000" tIns="0" rIns="0" bIns="0">
            <a:spAutoFit/>
          </a:bodyPr>
          <a:lstStyle>
            <a:lvl1pPr marL="0" indent="0" algn="r" fontAlgn="base">
              <a:spcBef>
                <a:spcPts val="0"/>
              </a:spcBef>
              <a:buNone/>
              <a:defRPr sz="1200" b="1">
                <a:latin typeface="+mn-lt"/>
                <a:ea typeface="+mn-ea"/>
              </a:defRPr>
            </a:lvl1pPr>
          </a:lstStyle>
          <a:p>
            <a:pPr lvl="0"/>
            <a:r>
              <a:rPr lang="en-US" altLang="ko-KR" dirty="0"/>
              <a:t>Slide Title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218591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 of Docu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496893" y="2803525"/>
            <a:ext cx="8912225" cy="1250950"/>
          </a:xfrm>
          <a:prstGeom prst="rect">
            <a:avLst/>
          </a:prstGeom>
        </p:spPr>
        <p:txBody>
          <a:bodyPr anchor="ctr"/>
          <a:lstStyle>
            <a:lvl1pPr algn="ctr">
              <a:spcBef>
                <a:spcPct val="0"/>
              </a:spcBef>
              <a:buNone/>
              <a:defRPr sz="4800" b="1" i="1" baseline="0">
                <a:latin typeface="Arial" pitchFamily="34" charset="0"/>
                <a:ea typeface="돋움" pitchFamily="50" charset="-127"/>
                <a:cs typeface="Arial" pitchFamily="34" charset="0"/>
              </a:defRPr>
            </a:lvl1pPr>
          </a:lstStyle>
          <a:p>
            <a:pPr fontAlgn="base">
              <a:spcAft>
                <a:spcPts val="0"/>
              </a:spcAft>
              <a:defRPr/>
            </a:pPr>
            <a:r>
              <a:rPr lang="en-US" altLang="ko-KR" dirty="0">
                <a:solidFill>
                  <a:prstClr val="black"/>
                </a:solidFill>
                <a:latin typeface="Tahoma"/>
                <a:ea typeface="맑은 고딕"/>
              </a:rPr>
              <a:t>End of Document</a:t>
            </a:r>
            <a:endParaRPr lang="ko-KR" altLang="en-US" dirty="0">
              <a:solidFill>
                <a:prstClr val="black"/>
              </a:solidFill>
              <a:latin typeface="Tahoma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3841632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End of Docu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496893" y="2803525"/>
            <a:ext cx="8912225" cy="1250950"/>
          </a:xfrm>
          <a:prstGeom prst="rect">
            <a:avLst/>
          </a:prstGeom>
        </p:spPr>
        <p:txBody>
          <a:bodyPr anchor="ctr"/>
          <a:lstStyle>
            <a:lvl1pPr algn="ctr">
              <a:spcBef>
                <a:spcPct val="0"/>
              </a:spcBef>
              <a:buNone/>
              <a:defRPr sz="4800" b="1" i="1" baseline="0">
                <a:latin typeface="Arial" pitchFamily="34" charset="0"/>
                <a:ea typeface="돋움" pitchFamily="50" charset="-127"/>
                <a:cs typeface="Arial" pitchFamily="34" charset="0"/>
              </a:defRPr>
            </a:lvl1pPr>
          </a:lstStyle>
          <a:p>
            <a:pPr fontAlgn="base">
              <a:spcAft>
                <a:spcPts val="0"/>
              </a:spcAft>
              <a:defRPr/>
            </a:pPr>
            <a:r>
              <a:rPr lang="en-US" altLang="ko-KR" i="0" dirty="0">
                <a:solidFill>
                  <a:prstClr val="black"/>
                </a:solidFill>
                <a:latin typeface="Tahoma"/>
                <a:ea typeface="맑은 고딕"/>
              </a:rPr>
              <a:t>Appendix</a:t>
            </a:r>
            <a:endParaRPr lang="ko-KR" altLang="en-US" i="0" dirty="0">
              <a:solidFill>
                <a:prstClr val="black"/>
              </a:solidFill>
              <a:latin typeface="Tahoma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12038313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7650" y="685800"/>
            <a:ext cx="5613400" cy="1143000"/>
          </a:xfrm>
        </p:spPr>
        <p:txBody>
          <a:bodyPr anchor="b" anchorCtr="1"/>
          <a:lstStyle>
            <a:lvl1pPr>
              <a:defRPr sz="5400"/>
            </a:lvl1pPr>
          </a:lstStyle>
          <a:p>
            <a:pPr lvl="0"/>
            <a:r>
              <a:rPr lang="ko-KR" altLang="en-US" noProof="0"/>
              <a:t>마스터 제목 스타일 편집</a:t>
            </a:r>
            <a:endParaRPr lang="en-US" altLang="ko-KR" noProof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47650" y="1828800"/>
            <a:ext cx="5613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ko-KR" altLang="en-US" noProof="0"/>
              <a:t>마스터 부제목 스타일 편집</a:t>
            </a:r>
            <a:endParaRPr lang="en-US" altLang="ko-KR" noProof="0"/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74A060D2-BFFF-49ED-8B19-7801F4EB9453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7353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05D08C-1367-455C-A5ED-3B69D1E27B4F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78184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5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BB1257-7640-4FB4-86A9-732FF760124D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083039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146300" y="1981200"/>
            <a:ext cx="3425825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737225" y="1981200"/>
            <a:ext cx="3425825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E9B83C-2FB4-4E82-BA57-B93A4D1ABBA9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70898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3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3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B6D867-343B-40E9-A784-83EBC66D1D08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64059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CABA9-635F-486D-866C-2764B82C5769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80215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FEA2CA-A2ED-4981-A0F3-418F5A5C71ED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36188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2" y="273055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73001C-77B2-43EC-846F-76C31F4E07BB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27123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95937A-818E-41DD-9AD0-3E48576412B8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46933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CA59F8-D595-4F46-9100-738E21887BE8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59842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408862" y="609600"/>
            <a:ext cx="1754188" cy="5486400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146302" y="609600"/>
            <a:ext cx="5097463" cy="5486400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3D15DC-34C0-4978-A783-FA0A25F0DFAC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4537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374076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300" y="1600205"/>
            <a:ext cx="89154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36445642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5"/>
            <a:ext cx="84201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93710986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600205"/>
            <a:ext cx="437515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5550" y="1600205"/>
            <a:ext cx="437515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343716809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3" y="1535113"/>
            <a:ext cx="4378590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3" y="2174875"/>
            <a:ext cx="4378590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20818481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412852173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918964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2" y="273055"/>
            <a:ext cx="5537729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63796665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250943674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1600205"/>
            <a:ext cx="89154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286248648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850" y="274643"/>
            <a:ext cx="222885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274643"/>
            <a:ext cx="65214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122990298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제목, 텍스트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1600205"/>
            <a:ext cx="437515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5550" y="1600205"/>
            <a:ext cx="437515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421346269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제목 및 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sz="quarter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95300" y="1600200"/>
            <a:ext cx="437515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5035550" y="1600200"/>
            <a:ext cx="437515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495300" y="3938593"/>
            <a:ext cx="437515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5550" y="3938593"/>
            <a:ext cx="437515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273509482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fld id="{E8B192A1-4310-49CE-9F99-802122647A62}" type="datetimeFigureOut">
              <a:rPr kumimoji="0" lang="ko-KR" altLang="en-US" sz="1800" b="0" smtClean="0">
                <a:solidFill>
                  <a:prstClr val="black"/>
                </a:solidFill>
                <a:latin typeface="맑은 고딕"/>
                <a:ea typeface="맑은 고딕"/>
              </a:rPr>
              <a:pPr algn="l" fontAlgn="auto" latinLnBrk="1">
                <a:spcBef>
                  <a:spcPts val="0"/>
                </a:spcBef>
                <a:spcAft>
                  <a:spcPts val="0"/>
                </a:spcAft>
              </a:pPr>
              <a:t>2020-06-30</a:t>
            </a:fld>
            <a:endParaRPr kumimoji="0" lang="ko-KR" altLang="en-US" sz="1800" b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endParaRPr kumimoji="0" lang="ko-KR" altLang="en-US" sz="1800" b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fld id="{C089BA36-9CAD-44B9-AAE6-BCD783ABAD9E}" type="slidenum">
              <a:rPr kumimoji="0" lang="ko-KR" altLang="en-US" sz="1800" b="0" smtClean="0">
                <a:solidFill>
                  <a:prstClr val="black"/>
                </a:solidFill>
                <a:latin typeface="맑은 고딕"/>
                <a:ea typeface="맑은 고딕"/>
              </a:rPr>
              <a:pPr algn="l" fontAlgn="auto" latinLnBrk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 sz="1800" b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56731039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fld id="{E8B192A1-4310-49CE-9F99-802122647A62}" type="datetimeFigureOut">
              <a:rPr kumimoji="0" lang="ko-KR" altLang="en-US" sz="1800" b="0" smtClean="0">
                <a:solidFill>
                  <a:prstClr val="black"/>
                </a:solidFill>
                <a:latin typeface="맑은 고딕"/>
                <a:ea typeface="맑은 고딕"/>
              </a:rPr>
              <a:pPr algn="l" fontAlgn="auto" latinLnBrk="1">
                <a:spcBef>
                  <a:spcPts val="0"/>
                </a:spcBef>
                <a:spcAft>
                  <a:spcPts val="0"/>
                </a:spcAft>
              </a:pPr>
              <a:t>2020-06-30</a:t>
            </a:fld>
            <a:endParaRPr kumimoji="0" lang="ko-KR" altLang="en-US" sz="1800" b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endParaRPr kumimoji="0" lang="ko-KR" altLang="en-US" sz="1800" b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fld id="{C089BA36-9CAD-44B9-AAE6-BCD783ABAD9E}" type="slidenum">
              <a:rPr kumimoji="0" lang="ko-KR" altLang="en-US" sz="1800" b="0" smtClean="0">
                <a:solidFill>
                  <a:prstClr val="black"/>
                </a:solidFill>
                <a:latin typeface="맑은 고딕"/>
                <a:ea typeface="맑은 고딕"/>
              </a:rPr>
              <a:pPr algn="l" fontAlgn="auto" latinLnBrk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 sz="1800" b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388782935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fld id="{E8B192A1-4310-49CE-9F99-802122647A62}" type="datetimeFigureOut">
              <a:rPr kumimoji="0" lang="ko-KR" altLang="en-US" sz="1800" b="0" smtClean="0">
                <a:solidFill>
                  <a:prstClr val="black"/>
                </a:solidFill>
                <a:latin typeface="맑은 고딕"/>
                <a:ea typeface="맑은 고딕"/>
              </a:rPr>
              <a:pPr algn="l" fontAlgn="auto" latinLnBrk="1">
                <a:spcBef>
                  <a:spcPts val="0"/>
                </a:spcBef>
                <a:spcAft>
                  <a:spcPts val="0"/>
                </a:spcAft>
              </a:pPr>
              <a:t>2020-06-30</a:t>
            </a:fld>
            <a:endParaRPr kumimoji="0" lang="ko-KR" altLang="en-US" sz="1800" b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endParaRPr kumimoji="0" lang="ko-KR" altLang="en-US" sz="1800" b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fld id="{C089BA36-9CAD-44B9-AAE6-BCD783ABAD9E}" type="slidenum">
              <a:rPr kumimoji="0" lang="ko-KR" altLang="en-US" sz="1800" b="0" smtClean="0">
                <a:solidFill>
                  <a:prstClr val="black"/>
                </a:solidFill>
                <a:latin typeface="맑은 고딕"/>
                <a:ea typeface="맑은 고딕"/>
              </a:rPr>
              <a:pPr algn="l" fontAlgn="auto" latinLnBrk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 sz="1800" b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251917541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fld id="{E8B192A1-4310-49CE-9F99-802122647A62}" type="datetimeFigureOut">
              <a:rPr kumimoji="0" lang="ko-KR" altLang="en-US" sz="1800" b="0" smtClean="0">
                <a:solidFill>
                  <a:prstClr val="black"/>
                </a:solidFill>
                <a:latin typeface="맑은 고딕"/>
                <a:ea typeface="맑은 고딕"/>
              </a:rPr>
              <a:pPr algn="l" fontAlgn="auto" latinLnBrk="1">
                <a:spcBef>
                  <a:spcPts val="0"/>
                </a:spcBef>
                <a:spcAft>
                  <a:spcPts val="0"/>
                </a:spcAft>
              </a:pPr>
              <a:t>2020-06-30</a:t>
            </a:fld>
            <a:endParaRPr kumimoji="0" lang="ko-KR" altLang="en-US" sz="1800" b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endParaRPr kumimoji="0" lang="ko-KR" altLang="en-US" sz="1800" b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fld id="{C089BA36-9CAD-44B9-AAE6-BCD783ABAD9E}" type="slidenum">
              <a:rPr kumimoji="0" lang="ko-KR" altLang="en-US" sz="1800" b="0" smtClean="0">
                <a:solidFill>
                  <a:prstClr val="black"/>
                </a:solidFill>
                <a:latin typeface="맑은 고딕"/>
                <a:ea typeface="맑은 고딕"/>
              </a:rPr>
              <a:pPr algn="l" fontAlgn="auto" latinLnBrk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 sz="1800" b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59769122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fld id="{E8B192A1-4310-49CE-9F99-802122647A62}" type="datetimeFigureOut">
              <a:rPr kumimoji="0" lang="ko-KR" altLang="en-US" sz="1800" b="0" smtClean="0">
                <a:solidFill>
                  <a:prstClr val="black"/>
                </a:solidFill>
                <a:latin typeface="맑은 고딕"/>
                <a:ea typeface="맑은 고딕"/>
              </a:rPr>
              <a:pPr algn="l" fontAlgn="auto" latinLnBrk="1">
                <a:spcBef>
                  <a:spcPts val="0"/>
                </a:spcBef>
                <a:spcAft>
                  <a:spcPts val="0"/>
                </a:spcAft>
              </a:pPr>
              <a:t>2020-06-30</a:t>
            </a:fld>
            <a:endParaRPr kumimoji="0" lang="ko-KR" altLang="en-US" sz="1800" b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endParaRPr kumimoji="0" lang="ko-KR" altLang="en-US" sz="1800" b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fld id="{C089BA36-9CAD-44B9-AAE6-BCD783ABAD9E}" type="slidenum">
              <a:rPr kumimoji="0" lang="ko-KR" altLang="en-US" sz="1800" b="0" smtClean="0">
                <a:solidFill>
                  <a:prstClr val="black"/>
                </a:solidFill>
                <a:latin typeface="맑은 고딕"/>
                <a:ea typeface="맑은 고딕"/>
              </a:rPr>
              <a:pPr algn="l" fontAlgn="auto" latinLnBrk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 sz="1800" b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121812047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fld id="{E8B192A1-4310-49CE-9F99-802122647A62}" type="datetimeFigureOut">
              <a:rPr kumimoji="0" lang="ko-KR" altLang="en-US" sz="1800" b="0" smtClean="0">
                <a:solidFill>
                  <a:prstClr val="black"/>
                </a:solidFill>
                <a:latin typeface="맑은 고딕"/>
                <a:ea typeface="맑은 고딕"/>
              </a:rPr>
              <a:pPr algn="l" fontAlgn="auto" latinLnBrk="1">
                <a:spcBef>
                  <a:spcPts val="0"/>
                </a:spcBef>
                <a:spcAft>
                  <a:spcPts val="0"/>
                </a:spcAft>
              </a:pPr>
              <a:t>2020-06-30</a:t>
            </a:fld>
            <a:endParaRPr kumimoji="0" lang="ko-KR" altLang="en-US" sz="1800" b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endParaRPr kumimoji="0" lang="ko-KR" altLang="en-US" sz="1800" b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fld id="{C089BA36-9CAD-44B9-AAE6-BCD783ABAD9E}" type="slidenum">
              <a:rPr kumimoji="0" lang="ko-KR" altLang="en-US" sz="1800" b="0" smtClean="0">
                <a:solidFill>
                  <a:prstClr val="black"/>
                </a:solidFill>
                <a:latin typeface="맑은 고딕"/>
                <a:ea typeface="맑은 고딕"/>
              </a:rPr>
              <a:pPr algn="l" fontAlgn="auto" latinLnBrk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 sz="1800" b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241674534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fld id="{E8B192A1-4310-49CE-9F99-802122647A62}" type="datetimeFigureOut">
              <a:rPr kumimoji="0" lang="ko-KR" altLang="en-US" sz="1800" b="0" smtClean="0">
                <a:solidFill>
                  <a:prstClr val="black"/>
                </a:solidFill>
                <a:latin typeface="맑은 고딕"/>
                <a:ea typeface="맑은 고딕"/>
              </a:rPr>
              <a:pPr algn="l" fontAlgn="auto" latinLnBrk="1">
                <a:spcBef>
                  <a:spcPts val="0"/>
                </a:spcBef>
                <a:spcAft>
                  <a:spcPts val="0"/>
                </a:spcAft>
              </a:pPr>
              <a:t>2020-06-30</a:t>
            </a:fld>
            <a:endParaRPr kumimoji="0" lang="ko-KR" altLang="en-US" sz="1800" b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endParaRPr kumimoji="0" lang="ko-KR" altLang="en-US" sz="1800" b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fld id="{C089BA36-9CAD-44B9-AAE6-BCD783ABAD9E}" type="slidenum">
              <a:rPr kumimoji="0" lang="ko-KR" altLang="en-US" sz="1800" b="0" smtClean="0">
                <a:solidFill>
                  <a:prstClr val="black"/>
                </a:solidFill>
                <a:latin typeface="맑은 고딕"/>
                <a:ea typeface="맑은 고딕"/>
              </a:rPr>
              <a:pPr algn="l" fontAlgn="auto" latinLnBrk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 sz="1800" b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396506371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fld id="{E8B192A1-4310-49CE-9F99-802122647A62}" type="datetimeFigureOut">
              <a:rPr kumimoji="0" lang="ko-KR" altLang="en-US" sz="1800" b="0" smtClean="0">
                <a:solidFill>
                  <a:prstClr val="black"/>
                </a:solidFill>
                <a:latin typeface="맑은 고딕"/>
                <a:ea typeface="맑은 고딕"/>
              </a:rPr>
              <a:pPr algn="l" fontAlgn="auto" latinLnBrk="1">
                <a:spcBef>
                  <a:spcPts val="0"/>
                </a:spcBef>
                <a:spcAft>
                  <a:spcPts val="0"/>
                </a:spcAft>
              </a:pPr>
              <a:t>2020-06-30</a:t>
            </a:fld>
            <a:endParaRPr kumimoji="0" lang="ko-KR" altLang="en-US" sz="1800" b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endParaRPr kumimoji="0" lang="ko-KR" altLang="en-US" sz="1800" b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fld id="{C089BA36-9CAD-44B9-AAE6-BCD783ABAD9E}" type="slidenum">
              <a:rPr kumimoji="0" lang="ko-KR" altLang="en-US" sz="1800" b="0" smtClean="0">
                <a:solidFill>
                  <a:prstClr val="black"/>
                </a:solidFill>
                <a:latin typeface="맑은 고딕"/>
                <a:ea typeface="맑은 고딕"/>
              </a:rPr>
              <a:pPr algn="l" fontAlgn="auto" latinLnBrk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 sz="1800" b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221210849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fld id="{E8B192A1-4310-49CE-9F99-802122647A62}" type="datetimeFigureOut">
              <a:rPr kumimoji="0" lang="ko-KR" altLang="en-US" sz="1800" b="0" smtClean="0">
                <a:solidFill>
                  <a:prstClr val="black"/>
                </a:solidFill>
                <a:latin typeface="맑은 고딕"/>
                <a:ea typeface="맑은 고딕"/>
              </a:rPr>
              <a:pPr algn="l" fontAlgn="auto" latinLnBrk="1">
                <a:spcBef>
                  <a:spcPts val="0"/>
                </a:spcBef>
                <a:spcAft>
                  <a:spcPts val="0"/>
                </a:spcAft>
              </a:pPr>
              <a:t>2020-06-30</a:t>
            </a:fld>
            <a:endParaRPr kumimoji="0" lang="ko-KR" altLang="en-US" sz="1800" b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endParaRPr kumimoji="0" lang="ko-KR" altLang="en-US" sz="1800" b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fld id="{C089BA36-9CAD-44B9-AAE6-BCD783ABAD9E}" type="slidenum">
              <a:rPr kumimoji="0" lang="ko-KR" altLang="en-US" sz="1800" b="0" smtClean="0">
                <a:solidFill>
                  <a:prstClr val="black"/>
                </a:solidFill>
                <a:latin typeface="맑은 고딕"/>
                <a:ea typeface="맑은 고딕"/>
              </a:rPr>
              <a:pPr algn="l" fontAlgn="auto" latinLnBrk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 sz="1800" b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397525429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fld id="{E8B192A1-4310-49CE-9F99-802122647A62}" type="datetimeFigureOut">
              <a:rPr kumimoji="0" lang="ko-KR" altLang="en-US" sz="1800" b="0" smtClean="0">
                <a:solidFill>
                  <a:prstClr val="black"/>
                </a:solidFill>
                <a:latin typeface="맑은 고딕"/>
                <a:ea typeface="맑은 고딕"/>
              </a:rPr>
              <a:pPr algn="l" fontAlgn="auto" latinLnBrk="1">
                <a:spcBef>
                  <a:spcPts val="0"/>
                </a:spcBef>
                <a:spcAft>
                  <a:spcPts val="0"/>
                </a:spcAft>
              </a:pPr>
              <a:t>2020-06-30</a:t>
            </a:fld>
            <a:endParaRPr kumimoji="0" lang="ko-KR" altLang="en-US" sz="1800" b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endParaRPr kumimoji="0" lang="ko-KR" altLang="en-US" sz="1800" b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fld id="{C089BA36-9CAD-44B9-AAE6-BCD783ABAD9E}" type="slidenum">
              <a:rPr kumimoji="0" lang="ko-KR" altLang="en-US" sz="1800" b="0" smtClean="0">
                <a:solidFill>
                  <a:prstClr val="black"/>
                </a:solidFill>
                <a:latin typeface="맑은 고딕"/>
                <a:ea typeface="맑은 고딕"/>
              </a:rPr>
              <a:pPr algn="l" fontAlgn="auto" latinLnBrk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 sz="1800" b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306109638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fld id="{E8B192A1-4310-49CE-9F99-802122647A62}" type="datetimeFigureOut">
              <a:rPr kumimoji="0" lang="ko-KR" altLang="en-US" sz="1800" b="0" smtClean="0">
                <a:solidFill>
                  <a:prstClr val="black"/>
                </a:solidFill>
                <a:latin typeface="맑은 고딕"/>
                <a:ea typeface="맑은 고딕"/>
              </a:rPr>
              <a:pPr algn="l" fontAlgn="auto" latinLnBrk="1">
                <a:spcBef>
                  <a:spcPts val="0"/>
                </a:spcBef>
                <a:spcAft>
                  <a:spcPts val="0"/>
                </a:spcAft>
              </a:pPr>
              <a:t>2020-06-30</a:t>
            </a:fld>
            <a:endParaRPr kumimoji="0" lang="ko-KR" altLang="en-US" sz="1800" b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endParaRPr kumimoji="0" lang="ko-KR" altLang="en-US" sz="1800" b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fld id="{C089BA36-9CAD-44B9-AAE6-BCD783ABAD9E}" type="slidenum">
              <a:rPr kumimoji="0" lang="ko-KR" altLang="en-US" sz="1800" b="0" smtClean="0">
                <a:solidFill>
                  <a:prstClr val="black"/>
                </a:solidFill>
                <a:latin typeface="맑은 고딕"/>
                <a:ea typeface="맑은 고딕"/>
              </a:rPr>
              <a:pPr algn="l" fontAlgn="auto" latinLnBrk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 sz="1800" b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148621250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0F2C7A6-763B-4218-AA1C-271DAF968F15}" type="slidenum">
              <a:rPr kumimoji="1" lang="en-US" altLang="ko-K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92809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753FE08-0420-4438-B05B-478DF76A0E42}" type="slidenum">
              <a:rPr kumimoji="1" lang="en-US" altLang="ko-K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173078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FDBADDE-D182-432E-A75B-8F147B639F50}" type="slidenum">
              <a:rPr kumimoji="1" lang="en-US" altLang="ko-K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05088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FF6A724-5032-4269-993D-E195BED3D9E9}" type="slidenum">
              <a:rPr kumimoji="1" lang="en-US" altLang="ko-K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244095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1DC450F-0903-4868-B366-460F57EF112A}" type="slidenum">
              <a:rPr kumimoji="1" lang="en-US" altLang="ko-K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198592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BAA62E4-FE26-44D2-A55A-8BE582A2B249}" type="slidenum">
              <a:rPr kumimoji="1" lang="en-US" altLang="ko-K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26239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19929EA-817E-41EF-B7CF-5188C730B3E6}" type="slidenum">
              <a:rPr kumimoji="1" lang="en-US" altLang="ko-K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205012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9839B2B-43E9-4B61-A29A-623FA717005B}" type="slidenum">
              <a:rPr kumimoji="1" lang="en-US" altLang="ko-K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914251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2763014-C832-4A72-9211-B22233459616}" type="slidenum">
              <a:rPr kumimoji="1" lang="en-US" altLang="ko-K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407898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1E42375-82E7-4DA1-98A6-5E4AF2B406E5}" type="slidenum">
              <a:rPr kumimoji="1" lang="en-US" altLang="ko-K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415008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6F68B72-4E66-4E69-9708-AE502598B786}" type="slidenum">
              <a:rPr kumimoji="1" lang="en-US" altLang="ko-K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285103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3058" name="Group 2"/>
          <p:cNvGrpSpPr>
            <a:grpSpLocks/>
          </p:cNvGrpSpPr>
          <p:nvPr/>
        </p:nvGrpSpPr>
        <p:grpSpPr bwMode="auto">
          <a:xfrm>
            <a:off x="0" y="0"/>
            <a:ext cx="9906000" cy="6858000"/>
            <a:chOff x="0" y="0"/>
            <a:chExt cx="5760" cy="4320"/>
          </a:xfrm>
        </p:grpSpPr>
        <p:sp>
          <p:nvSpPr>
            <p:cNvPr id="813059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</a:pPr>
              <a:endParaRPr kumimoji="0" lang="ko-KR" altLang="ko-KR" sz="2400" b="0">
                <a:solidFill>
                  <a:srgbClr val="000000"/>
                </a:solidFill>
                <a:latin typeface="Times New Roman" pitchFamily="18" charset="0"/>
                <a:ea typeface="굴림"/>
              </a:endParaRPr>
            </a:p>
          </p:txBody>
        </p:sp>
        <p:sp>
          <p:nvSpPr>
            <p:cNvPr id="813060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l" fontAlgn="base">
                <a:spcBef>
                  <a:spcPct val="0"/>
                </a:spcBef>
              </a:pPr>
              <a:endParaRPr kumimoji="0" lang="ko-KR" altLang="ko-KR" sz="2400" b="0">
                <a:solidFill>
                  <a:srgbClr val="000000"/>
                </a:solidFill>
                <a:latin typeface="Times New Roman" pitchFamily="18" charset="0"/>
                <a:ea typeface="굴림"/>
              </a:endParaRPr>
            </a:p>
          </p:txBody>
        </p:sp>
        <p:grpSp>
          <p:nvGrpSpPr>
            <p:cNvPr id="813061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13062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l" fontAlgn="base">
                  <a:spcBef>
                    <a:spcPct val="0"/>
                  </a:spcBef>
                </a:pPr>
                <a:endParaRPr kumimoji="0" lang="ko-KR" altLang="ko-KR" sz="2400" b="0">
                  <a:solidFill>
                    <a:srgbClr val="000000"/>
                  </a:solidFill>
                  <a:latin typeface="Times New Roman" pitchFamily="18" charset="0"/>
                  <a:ea typeface="굴림"/>
                </a:endParaRPr>
              </a:p>
            </p:txBody>
          </p:sp>
          <p:sp>
            <p:nvSpPr>
              <p:cNvPr id="813063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l" fontAlgn="base">
                  <a:spcBef>
                    <a:spcPct val="0"/>
                  </a:spcBef>
                </a:pPr>
                <a:endParaRPr kumimoji="0" lang="ko-KR" altLang="ko-KR" sz="2400" b="0">
                  <a:solidFill>
                    <a:srgbClr val="000000"/>
                  </a:solidFill>
                  <a:latin typeface="Times New Roman" pitchFamily="18" charset="0"/>
                  <a:ea typeface="굴림"/>
                </a:endParaRPr>
              </a:p>
            </p:txBody>
          </p:sp>
          <p:sp>
            <p:nvSpPr>
              <p:cNvPr id="813064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l" fontAlgn="base">
                  <a:spcBef>
                    <a:spcPct val="0"/>
                  </a:spcBef>
                </a:pPr>
                <a:endParaRPr kumimoji="0" lang="ko-KR" altLang="ko-KR" sz="2400" b="0">
                  <a:solidFill>
                    <a:srgbClr val="000000"/>
                  </a:solidFill>
                  <a:latin typeface="Times New Roman" pitchFamily="18" charset="0"/>
                  <a:ea typeface="굴림"/>
                </a:endParaRPr>
              </a:p>
            </p:txBody>
          </p:sp>
          <p:sp>
            <p:nvSpPr>
              <p:cNvPr id="813065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l" fontAlgn="base">
                  <a:spcBef>
                    <a:spcPct val="0"/>
                  </a:spcBef>
                </a:pPr>
                <a:endParaRPr kumimoji="0" lang="ko-KR" altLang="ko-KR" sz="2400" b="0">
                  <a:solidFill>
                    <a:srgbClr val="000000"/>
                  </a:solidFill>
                  <a:latin typeface="Times New Roman" pitchFamily="18" charset="0"/>
                  <a:ea typeface="굴림"/>
                </a:endParaRPr>
              </a:p>
            </p:txBody>
          </p:sp>
          <p:sp>
            <p:nvSpPr>
              <p:cNvPr id="813066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l" fontAlgn="base">
                  <a:spcBef>
                    <a:spcPct val="0"/>
                  </a:spcBef>
                </a:pPr>
                <a:endParaRPr kumimoji="0" lang="ko-KR" altLang="ko-KR" sz="2400" b="0">
                  <a:solidFill>
                    <a:srgbClr val="000000"/>
                  </a:solidFill>
                  <a:latin typeface="Times New Roman" pitchFamily="18" charset="0"/>
                  <a:ea typeface="굴림"/>
                </a:endParaRPr>
              </a:p>
            </p:txBody>
          </p:sp>
          <p:sp>
            <p:nvSpPr>
              <p:cNvPr id="813067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l" fontAlgn="base">
                  <a:spcBef>
                    <a:spcPct val="0"/>
                  </a:spcBef>
                </a:pPr>
                <a:endParaRPr kumimoji="0" lang="ko-KR" altLang="ko-KR" sz="2400" b="0">
                  <a:solidFill>
                    <a:srgbClr val="000000"/>
                  </a:solidFill>
                  <a:latin typeface="Times New Roman" pitchFamily="18" charset="0"/>
                  <a:ea typeface="굴림"/>
                </a:endParaRPr>
              </a:p>
            </p:txBody>
          </p:sp>
          <p:sp>
            <p:nvSpPr>
              <p:cNvPr id="813068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l" fontAlgn="base">
                  <a:spcBef>
                    <a:spcPct val="0"/>
                  </a:spcBef>
                </a:pPr>
                <a:endParaRPr kumimoji="0" lang="ko-KR" altLang="ko-KR" sz="2400" b="0">
                  <a:solidFill>
                    <a:srgbClr val="000000"/>
                  </a:solidFill>
                  <a:latin typeface="Times New Roman" pitchFamily="18" charset="0"/>
                  <a:ea typeface="굴림"/>
                </a:endParaRPr>
              </a:p>
            </p:txBody>
          </p:sp>
          <p:sp>
            <p:nvSpPr>
              <p:cNvPr id="813069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l" fontAlgn="base">
                  <a:spcBef>
                    <a:spcPct val="0"/>
                  </a:spcBef>
                </a:pPr>
                <a:endParaRPr kumimoji="0" lang="ko-KR" altLang="ko-KR" sz="2400" b="0">
                  <a:solidFill>
                    <a:srgbClr val="000000"/>
                  </a:solidFill>
                  <a:latin typeface="Times New Roman" pitchFamily="18" charset="0"/>
                  <a:ea typeface="굴림"/>
                </a:endParaRPr>
              </a:p>
            </p:txBody>
          </p:sp>
          <p:sp>
            <p:nvSpPr>
              <p:cNvPr id="813070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l" fontAlgn="base">
                  <a:spcBef>
                    <a:spcPct val="0"/>
                  </a:spcBef>
                </a:pPr>
                <a:endParaRPr kumimoji="0" lang="ko-KR" altLang="ko-KR" sz="2400" b="0">
                  <a:solidFill>
                    <a:srgbClr val="000000"/>
                  </a:solidFill>
                  <a:latin typeface="Times New Roman" pitchFamily="18" charset="0"/>
                  <a:ea typeface="굴림"/>
                </a:endParaRPr>
              </a:p>
            </p:txBody>
          </p:sp>
          <p:sp>
            <p:nvSpPr>
              <p:cNvPr id="813071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l" fontAlgn="base">
                  <a:spcBef>
                    <a:spcPct val="0"/>
                  </a:spcBef>
                </a:pPr>
                <a:endParaRPr kumimoji="0" lang="ko-KR" altLang="ko-KR" sz="2400" b="0">
                  <a:solidFill>
                    <a:srgbClr val="000000"/>
                  </a:solidFill>
                  <a:latin typeface="Times New Roman" pitchFamily="18" charset="0"/>
                  <a:ea typeface="굴림"/>
                </a:endParaRPr>
              </a:p>
            </p:txBody>
          </p:sp>
        </p:grpSp>
      </p:grpSp>
      <p:sp>
        <p:nvSpPr>
          <p:cNvPr id="813072" name="Rectangle 16"/>
          <p:cNvSpPr>
            <a:spLocks noGrp="1" noChangeArrowheads="1"/>
          </p:cNvSpPr>
          <p:nvPr>
            <p:ph type="dt" sz="half" idx="2"/>
          </p:nvPr>
        </p:nvSpPr>
        <p:spPr>
          <a:xfrm>
            <a:off x="495300" y="6248400"/>
            <a:ext cx="23114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13073" name="Rectangle 1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13074" name="Rectangle 1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2810585-A481-4500-AC6A-B8408288A026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13075" name="Rectangle 19"/>
          <p:cNvSpPr>
            <a:spLocks noGrp="1" noChangeArrowheads="1"/>
          </p:cNvSpPr>
          <p:nvPr>
            <p:ph type="ctrTitle"/>
          </p:nvPr>
        </p:nvSpPr>
        <p:spPr bwMode="auto">
          <a:xfrm>
            <a:off x="3219450" y="1828800"/>
            <a:ext cx="6521450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pPr lvl="0"/>
            <a:r>
              <a:rPr lang="ko-KR" altLang="en-US" noProof="0"/>
              <a:t>마스터 제목 스타일 편집</a:t>
            </a:r>
          </a:p>
        </p:txBody>
      </p:sp>
      <p:sp>
        <p:nvSpPr>
          <p:cNvPr id="813076" name="Rectangle 20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3219450" y="4267200"/>
            <a:ext cx="652145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pPr lvl="0"/>
            <a:r>
              <a:rPr lang="ko-KR" altLang="en-US" noProof="0"/>
              <a:t>마스터 부제목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5968727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300" y="1600202"/>
            <a:ext cx="89154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AAA256E-34A3-47FC-A69B-6651580E8E8D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날짜 개체 틀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062851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2"/>
            <a:ext cx="84201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58E0FE9-C2C1-4E0E-B3AE-6C1351926F3B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날짜 개체 틀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43664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600202"/>
            <a:ext cx="437515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5550" y="1600202"/>
            <a:ext cx="437515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25C1FF8-13FA-4E16-8B54-653A1BB93276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64220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89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89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바닥글 개체 틀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352F7BE-393B-4D4A-A0AC-A0E81FC22722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9" name="날짜 개체 틀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463725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A312014-1DF7-4141-A2AF-696F81C5581E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71210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바닥글 개체 틀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229509D-D2B7-4C3A-9C9C-A377DA203ABF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36384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1" y="273050"/>
            <a:ext cx="3259006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2"/>
            <a:ext cx="5537729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1" y="1435102"/>
            <a:ext cx="3259006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FE595C9-24D0-46D3-9A69-BD1C929A3149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073711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5602CAC-94EF-4E3C-8F08-496EF5116818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142388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1600202"/>
            <a:ext cx="89154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6D0F961-8883-430B-BC16-ADD570FD17E6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날짜 개체 틀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6216301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850" y="274640"/>
            <a:ext cx="222885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274640"/>
            <a:ext cx="65214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82CCF43-237D-4258-87DC-8C00A8D97117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날짜 개체 틀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659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2.xml"/><Relationship Id="rId4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image" Target="../media/image5.jpeg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5" Type="http://schemas.openxmlformats.org/officeDocument/2006/relationships/image" Target="../media/image7.jpeg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.xml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6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59.xml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596904" y="549388"/>
            <a:ext cx="8712201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72000" tIns="36000" rIns="7200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dirty="0"/>
              <a:t>Click to change [Lead Message]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596901" y="1808163"/>
            <a:ext cx="8712200" cy="4535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72000" tIns="36000" rIns="7200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dirty="0"/>
              <a:t>14pt</a:t>
            </a:r>
          </a:p>
          <a:p>
            <a:pPr lvl="1"/>
            <a:r>
              <a:rPr lang="en-US" altLang="ko-KR" dirty="0"/>
              <a:t>12pt</a:t>
            </a:r>
          </a:p>
          <a:p>
            <a:pPr lvl="2"/>
            <a:r>
              <a:rPr lang="en-US" altLang="ko-KR" dirty="0"/>
              <a:t>11pt</a:t>
            </a:r>
          </a:p>
        </p:txBody>
      </p:sp>
      <p:sp>
        <p:nvSpPr>
          <p:cNvPr id="9" name="Rectangle 42"/>
          <p:cNvSpPr>
            <a:spLocks noChangeArrowheads="1"/>
          </p:cNvSpPr>
          <p:nvPr/>
        </p:nvSpPr>
        <p:spPr bwMode="auto">
          <a:xfrm>
            <a:off x="597100" y="477388"/>
            <a:ext cx="8712000" cy="72000"/>
          </a:xfrm>
          <a:prstGeom prst="rect">
            <a:avLst/>
          </a:prstGeom>
          <a:gradFill rotWithShape="0">
            <a:gsLst>
              <a:gs pos="0">
                <a:srgbClr val="000099"/>
              </a:gs>
              <a:gs pos="100000">
                <a:srgbClr val="000099">
                  <a:gamma/>
                  <a:tint val="15294"/>
                  <a:invGamma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vl="0" fontAlgn="base"/>
            <a:endParaRPr lang="ko-KR" altLang="en-US" dirty="0">
              <a:latin typeface="+mn-lt"/>
              <a:ea typeface="돋움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6173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5" r:id="rId2"/>
    <p:sldLayoutId id="2147483663" r:id="rId3"/>
    <p:sldLayoutId id="2147483664" r:id="rId4"/>
    <p:sldLayoutId id="2147483659" r:id="rId5"/>
    <p:sldLayoutId id="2147483662" r:id="rId6"/>
    <p:sldLayoutId id="2147483666" r:id="rId7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1800" b="1" kern="1200">
          <a:solidFill>
            <a:schemeClr val="tx1"/>
          </a:solidFill>
          <a:latin typeface="+mn-lt"/>
          <a:ea typeface="돋움" pitchFamily="50" charset="-127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돋움" pitchFamily="50" charset="-127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돋움" pitchFamily="50" charset="-127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돋움" pitchFamily="50" charset="-127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돋움" pitchFamily="50" charset="-127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돋움" pitchFamily="50" charset="-127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돋움" pitchFamily="50" charset="-127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돋움" pitchFamily="50" charset="-127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돋움" pitchFamily="50" charset="-127"/>
          <a:cs typeface="Arial" charset="0"/>
        </a:defRPr>
      </a:lvl9pPr>
    </p:titleStyle>
    <p:bodyStyle>
      <a:lvl1pPr marL="182563" indent="-182563" algn="l" rtl="0" eaLnBrk="0" fontAlgn="base" hangingPunct="0">
        <a:spcBef>
          <a:spcPts val="1200"/>
        </a:spcBef>
        <a:spcAft>
          <a:spcPct val="0"/>
        </a:spcAft>
        <a:buFont typeface="Arial" charset="0"/>
        <a:buChar char="•"/>
        <a:defRPr sz="1400" b="1" kern="1200">
          <a:solidFill>
            <a:schemeClr val="tx1"/>
          </a:solidFill>
          <a:latin typeface="+mn-lt"/>
          <a:ea typeface="돋움" pitchFamily="50" charset="-127"/>
          <a:cs typeface="Arial" pitchFamily="34" charset="0"/>
        </a:defRPr>
      </a:lvl1pPr>
      <a:lvl2pPr marL="538163" indent="-173038" algn="l" rtl="0" eaLnBrk="0" fontAlgn="base" hangingPunct="0">
        <a:spcBef>
          <a:spcPts val="300"/>
        </a:spcBef>
        <a:spcAft>
          <a:spcPct val="0"/>
        </a:spcAft>
        <a:buFont typeface="Arial" charset="0"/>
        <a:buChar char="–"/>
        <a:defRPr sz="1200" kern="1200">
          <a:solidFill>
            <a:schemeClr val="tx1"/>
          </a:solidFill>
          <a:latin typeface="+mn-lt"/>
          <a:ea typeface="돋움" pitchFamily="50" charset="-127"/>
          <a:cs typeface="Arial" pitchFamily="34" charset="0"/>
        </a:defRPr>
      </a:lvl2pPr>
      <a:lvl3pPr marL="803275" indent="-153988" algn="l" rtl="0" eaLnBrk="0" fontAlgn="base" hangingPunct="0">
        <a:spcBef>
          <a:spcPts val="300"/>
        </a:spcBef>
        <a:spcAft>
          <a:spcPct val="0"/>
        </a:spcAft>
        <a:buFont typeface="Wingdings" pitchFamily="2" charset="2"/>
        <a:buChar char="ü"/>
        <a:defRPr sz="1100" kern="1200">
          <a:solidFill>
            <a:schemeClr val="tx1"/>
          </a:solidFill>
          <a:latin typeface="+mn-lt"/>
          <a:ea typeface="돋움" pitchFamily="50" charset="-127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596904" y="549388"/>
            <a:ext cx="8712201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72000" tIns="36000" rIns="7200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dirty="0"/>
              <a:t>Click to change [Lead Message]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596901" y="1808163"/>
            <a:ext cx="8712200" cy="4535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72000" tIns="36000" rIns="7200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dirty="0"/>
              <a:t>14pt</a:t>
            </a:r>
          </a:p>
          <a:p>
            <a:pPr lvl="1"/>
            <a:r>
              <a:rPr lang="en-US" altLang="ko-KR" dirty="0"/>
              <a:t>12pt</a:t>
            </a:r>
          </a:p>
          <a:p>
            <a:pPr lvl="2"/>
            <a:r>
              <a:rPr lang="en-US" altLang="ko-KR" dirty="0"/>
              <a:t>11pt</a:t>
            </a:r>
          </a:p>
        </p:txBody>
      </p:sp>
      <p:sp>
        <p:nvSpPr>
          <p:cNvPr id="6" name="Rectangle 45"/>
          <p:cNvSpPr>
            <a:spLocks noChangeArrowheads="1"/>
          </p:cNvSpPr>
          <p:nvPr/>
        </p:nvSpPr>
        <p:spPr bwMode="auto">
          <a:xfrm>
            <a:off x="9272315" y="6561960"/>
            <a:ext cx="192360" cy="19024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0" tIns="36000" rIns="0" bIns="0" anchor="b">
            <a:spAutoFit/>
          </a:bodyPr>
          <a:lstStyle>
            <a:defPPr>
              <a:defRPr lang="ko-KR"/>
            </a:defPPr>
            <a:lvl1pPr algn="ctr" rtl="0" fontAlgn="base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chemeClr val="bg1"/>
                </a:solidFill>
                <a:latin typeface="Arial" charset="0"/>
                <a:ea typeface="돋움" pitchFamily="50" charset="-127"/>
                <a:cs typeface="+mn-cs"/>
              </a:defRPr>
            </a:lvl1pPr>
            <a:lvl2pPr marL="457200" algn="ctr" rtl="0" fontAlgn="base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chemeClr val="bg1"/>
                </a:solidFill>
                <a:latin typeface="Arial" charset="0"/>
                <a:ea typeface="돋움" pitchFamily="50" charset="-127"/>
                <a:cs typeface="+mn-cs"/>
              </a:defRPr>
            </a:lvl2pPr>
            <a:lvl3pPr marL="914400" algn="ctr" rtl="0" fontAlgn="base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chemeClr val="bg1"/>
                </a:solidFill>
                <a:latin typeface="Arial" charset="0"/>
                <a:ea typeface="돋움" pitchFamily="50" charset="-127"/>
                <a:cs typeface="+mn-cs"/>
              </a:defRPr>
            </a:lvl3pPr>
            <a:lvl4pPr marL="1371600" algn="ctr" rtl="0" fontAlgn="base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chemeClr val="bg1"/>
                </a:solidFill>
                <a:latin typeface="Arial" charset="0"/>
                <a:ea typeface="돋움" pitchFamily="50" charset="-127"/>
                <a:cs typeface="+mn-cs"/>
              </a:defRPr>
            </a:lvl4pPr>
            <a:lvl5pPr marL="1828800" algn="ctr" rtl="0" fontAlgn="base">
              <a:spcBef>
                <a:spcPct val="50000"/>
              </a:spcBef>
              <a:spcAft>
                <a:spcPct val="0"/>
              </a:spcAft>
              <a:defRPr kumimoji="1" sz="1200" b="1" kern="1200">
                <a:solidFill>
                  <a:schemeClr val="bg1"/>
                </a:solidFill>
                <a:latin typeface="Arial" charset="0"/>
                <a:ea typeface="돋움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1200" b="1" kern="1200">
                <a:solidFill>
                  <a:schemeClr val="bg1"/>
                </a:solidFill>
                <a:latin typeface="Arial" charset="0"/>
                <a:ea typeface="돋움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1200" b="1" kern="1200">
                <a:solidFill>
                  <a:schemeClr val="bg1"/>
                </a:solidFill>
                <a:latin typeface="Arial" charset="0"/>
                <a:ea typeface="돋움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1200" b="1" kern="1200">
                <a:solidFill>
                  <a:schemeClr val="bg1"/>
                </a:solidFill>
                <a:latin typeface="Arial" charset="0"/>
                <a:ea typeface="돋움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1200" b="1" kern="1200">
                <a:solidFill>
                  <a:schemeClr val="bg1"/>
                </a:solidFill>
                <a:latin typeface="Arial" charset="0"/>
                <a:ea typeface="돋움" pitchFamily="50" charset="-127"/>
                <a:cs typeface="+mn-cs"/>
              </a:defRPr>
            </a:lvl9pPr>
          </a:lstStyle>
          <a:p>
            <a:pPr algn="r" eaLnBrk="0" hangingPunct="0">
              <a:spcBef>
                <a:spcPct val="0"/>
              </a:spcBef>
              <a:defRPr/>
            </a:pPr>
            <a:fld id="{EADE492A-AB36-4503-A4BE-4ABC233C26F9}" type="slidenum">
              <a:rPr kumimoji="0" lang="en-US" altLang="ko-KR" sz="1000" b="0" smtClean="0">
                <a:solidFill>
                  <a:prstClr val="black"/>
                </a:solidFill>
                <a:latin typeface="Tahoma"/>
              </a:rPr>
              <a:pPr algn="r" eaLnBrk="0" hangingPunct="0">
                <a:spcBef>
                  <a:spcPct val="0"/>
                </a:spcBef>
                <a:defRPr/>
              </a:pPr>
              <a:t>‹#›</a:t>
            </a:fld>
            <a:endParaRPr kumimoji="0" lang="en-US" altLang="ko-KR" sz="1000" b="0" dirty="0">
              <a:solidFill>
                <a:prstClr val="black"/>
              </a:solidFill>
              <a:latin typeface="Tahoma"/>
            </a:endParaRPr>
          </a:p>
        </p:txBody>
      </p:sp>
      <p:sp>
        <p:nvSpPr>
          <p:cNvPr id="9" name="Rectangle 42"/>
          <p:cNvSpPr>
            <a:spLocks noChangeArrowheads="1"/>
          </p:cNvSpPr>
          <p:nvPr/>
        </p:nvSpPr>
        <p:spPr bwMode="auto">
          <a:xfrm>
            <a:off x="597100" y="477388"/>
            <a:ext cx="8712000" cy="72000"/>
          </a:xfrm>
          <a:prstGeom prst="rect">
            <a:avLst/>
          </a:prstGeom>
          <a:gradFill rotWithShape="0">
            <a:gsLst>
              <a:gs pos="0">
                <a:srgbClr val="000099"/>
              </a:gs>
              <a:gs pos="100000">
                <a:srgbClr val="000099">
                  <a:gamma/>
                  <a:tint val="15294"/>
                  <a:invGamma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/>
            <a:endParaRPr lang="ko-KR" altLang="en-US" dirty="0">
              <a:solidFill>
                <a:prstClr val="black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64997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1800" b="1" kern="1200">
          <a:solidFill>
            <a:schemeClr val="tx1"/>
          </a:solidFill>
          <a:latin typeface="+mn-lt"/>
          <a:ea typeface="돋움" pitchFamily="50" charset="-127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돋움" pitchFamily="50" charset="-127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돋움" pitchFamily="50" charset="-127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돋움" pitchFamily="50" charset="-127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돋움" pitchFamily="50" charset="-127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돋움" pitchFamily="50" charset="-127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돋움" pitchFamily="50" charset="-127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돋움" pitchFamily="50" charset="-127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돋움" pitchFamily="50" charset="-127"/>
          <a:cs typeface="Arial" charset="0"/>
        </a:defRPr>
      </a:lvl9pPr>
    </p:titleStyle>
    <p:bodyStyle>
      <a:lvl1pPr marL="182563" indent="-182563" algn="l" rtl="0" eaLnBrk="0" fontAlgn="base" hangingPunct="0">
        <a:spcBef>
          <a:spcPts val="1200"/>
        </a:spcBef>
        <a:spcAft>
          <a:spcPct val="0"/>
        </a:spcAft>
        <a:buFont typeface="Arial" charset="0"/>
        <a:buChar char="•"/>
        <a:defRPr sz="1400" b="1" kern="1200">
          <a:solidFill>
            <a:schemeClr val="tx1"/>
          </a:solidFill>
          <a:latin typeface="+mn-lt"/>
          <a:ea typeface="돋움" pitchFamily="50" charset="-127"/>
          <a:cs typeface="Arial" pitchFamily="34" charset="0"/>
        </a:defRPr>
      </a:lvl1pPr>
      <a:lvl2pPr marL="538163" indent="-173038" algn="l" rtl="0" eaLnBrk="0" fontAlgn="base" hangingPunct="0">
        <a:spcBef>
          <a:spcPts val="300"/>
        </a:spcBef>
        <a:spcAft>
          <a:spcPct val="0"/>
        </a:spcAft>
        <a:buFont typeface="Arial" charset="0"/>
        <a:buChar char="–"/>
        <a:defRPr sz="1200" kern="1200">
          <a:solidFill>
            <a:schemeClr val="tx1"/>
          </a:solidFill>
          <a:latin typeface="+mn-lt"/>
          <a:ea typeface="돋움" pitchFamily="50" charset="-127"/>
          <a:cs typeface="Arial" pitchFamily="34" charset="0"/>
        </a:defRPr>
      </a:lvl2pPr>
      <a:lvl3pPr marL="803275" indent="-153988" algn="l" rtl="0" eaLnBrk="0" fontAlgn="base" hangingPunct="0">
        <a:spcBef>
          <a:spcPts val="300"/>
        </a:spcBef>
        <a:spcAft>
          <a:spcPct val="0"/>
        </a:spcAft>
        <a:buFont typeface="Wingdings" pitchFamily="2" charset="2"/>
        <a:buChar char="ü"/>
        <a:defRPr sz="1100" kern="1200">
          <a:solidFill>
            <a:schemeClr val="tx1"/>
          </a:solidFill>
          <a:latin typeface="+mn-lt"/>
          <a:ea typeface="돋움" pitchFamily="50" charset="-127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146300" y="609600"/>
            <a:ext cx="70167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  <a:endParaRPr lang="en-US" altLang="ko-KR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46300" y="1981200"/>
            <a:ext cx="701675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altLang="ko-KR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42950" y="6248400"/>
            <a:ext cx="206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굴림" charset="-127"/>
              </a:defRPr>
            </a:lvl1pPr>
          </a:lstStyle>
          <a:p>
            <a:pPr algn="l" fontAlgn="base">
              <a:spcBef>
                <a:spcPct val="0"/>
              </a:spcBef>
            </a:pPr>
            <a:endParaRPr kumimoji="0" lang="en-US" altLang="ko-KR" b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8400"/>
            <a:ext cx="3136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굴림" charset="-127"/>
              </a:defRPr>
            </a:lvl1pPr>
          </a:lstStyle>
          <a:p>
            <a:pPr fontAlgn="base">
              <a:spcBef>
                <a:spcPct val="0"/>
              </a:spcBef>
            </a:pPr>
            <a:endParaRPr kumimoji="0" lang="en-US" altLang="ko-KR" b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8400"/>
            <a:ext cx="206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굴림" charset="-127"/>
              </a:defRPr>
            </a:lvl1pPr>
          </a:lstStyle>
          <a:p>
            <a:pPr fontAlgn="base">
              <a:spcBef>
                <a:spcPct val="0"/>
              </a:spcBef>
            </a:pPr>
            <a:fld id="{EF2DD589-0A53-4E42-B2E2-FDA04CF4FFC1}" type="slidenum">
              <a:rPr kumimoji="0" lang="en-US" altLang="ko-KR" b="0" smtClean="0">
                <a:solidFill>
                  <a:srgbClr val="000000"/>
                </a:solidFill>
                <a:latin typeface="Times New Roman" pitchFamily="18" charset="0"/>
              </a:rPr>
              <a:pPr fontAlgn="base">
                <a:spcBef>
                  <a:spcPct val="0"/>
                </a:spcBef>
              </a:pPr>
              <a:t>‹#›</a:t>
            </a:fld>
            <a:endParaRPr kumimoji="0" lang="en-US" altLang="ko-KR" b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0634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xStyles>
    <p:titleStyle>
      <a:lvl1pPr algn="ctr" rtl="0" eaLnBrk="1" fontAlgn="base" latinLnBrk="1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latinLnBrk="1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pitchFamily="34" charset="0"/>
        </a:defRPr>
      </a:lvl2pPr>
      <a:lvl3pPr algn="ctr" rtl="0" eaLnBrk="1" fontAlgn="base" latinLnBrk="1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pitchFamily="34" charset="0"/>
        </a:defRPr>
      </a:lvl3pPr>
      <a:lvl4pPr algn="ctr" rtl="0" eaLnBrk="1" fontAlgn="base" latinLnBrk="1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pitchFamily="34" charset="0"/>
        </a:defRPr>
      </a:lvl4pPr>
      <a:lvl5pPr algn="ctr" rtl="0" eaLnBrk="1" fontAlgn="base" latinLnBrk="1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pitchFamily="34" charset="0"/>
        </a:defRPr>
      </a:lvl5pPr>
      <a:lvl6pPr marL="457200" algn="ctr" rtl="0" eaLnBrk="1" fontAlgn="base" latinLnBrk="1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pitchFamily="34" charset="0"/>
        </a:defRPr>
      </a:lvl6pPr>
      <a:lvl7pPr marL="914400" algn="ctr" rtl="0" eaLnBrk="1" fontAlgn="base" latinLnBrk="1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pitchFamily="34" charset="0"/>
        </a:defRPr>
      </a:lvl7pPr>
      <a:lvl8pPr marL="1371600" algn="ctr" rtl="0" eaLnBrk="1" fontAlgn="base" latinLnBrk="1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pitchFamily="34" charset="0"/>
        </a:defRPr>
      </a:lvl8pPr>
      <a:lvl9pPr marL="1828800" algn="ctr" rtl="0" eaLnBrk="1" fontAlgn="base" latinLnBrk="1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051907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</p:sldLayoutIdLst>
  <p:txStyles>
    <p:titleStyle>
      <a:lvl1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4235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1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l" fontAlgn="base" latinLnBrk="1">
              <a:spcBef>
                <a:spcPct val="0"/>
              </a:spcBef>
            </a:pPr>
            <a:endParaRPr lang="en-US" altLang="ko-KR" b="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 latinLnBrk="1">
              <a:spcBef>
                <a:spcPct val="0"/>
              </a:spcBef>
            </a:pPr>
            <a:endParaRPr lang="en-US" altLang="ko-KR" b="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 latinLnBrk="1">
              <a:spcBef>
                <a:spcPct val="0"/>
              </a:spcBef>
            </a:pPr>
            <a:fld id="{3188F7CB-1FD8-4FE9-BD45-937C713FC1B7}" type="slidenum">
              <a:rPr lang="en-US" altLang="ko-KR" b="0">
                <a:solidFill>
                  <a:srgbClr val="000000"/>
                </a:solidFill>
                <a:latin typeface="굴림" charset="-127"/>
                <a:ea typeface="굴림" charset="-127"/>
              </a:rPr>
              <a:pPr fontAlgn="base" latinLnBrk="1">
                <a:spcBef>
                  <a:spcPct val="0"/>
                </a:spcBef>
              </a:pPr>
              <a:t>‹#›</a:t>
            </a:fld>
            <a:endParaRPr lang="en-US" altLang="ko-KR" b="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  <p:pic>
        <p:nvPicPr>
          <p:cNvPr id="1031" name="Picture 7" descr="white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86059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2034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8400"/>
            <a:ext cx="3136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+mn-lt"/>
                <a:ea typeface="+mn-ea"/>
              </a:defRPr>
            </a:lvl1pPr>
          </a:lstStyle>
          <a:p>
            <a:pPr fontAlgn="base" latinLnBrk="1">
              <a:spcBef>
                <a:spcPct val="0"/>
              </a:spcBef>
            </a:pPr>
            <a:endParaRPr lang="en-US" altLang="ko-KR" b="0">
              <a:solidFill>
                <a:srgbClr val="000000"/>
              </a:solidFill>
            </a:endParaRPr>
          </a:p>
        </p:txBody>
      </p:sp>
      <p:sp>
        <p:nvSpPr>
          <p:cNvPr id="812035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8400"/>
            <a:ext cx="2311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+mn-lt"/>
                <a:ea typeface="+mn-ea"/>
              </a:defRPr>
            </a:lvl1pPr>
          </a:lstStyle>
          <a:p>
            <a:pPr fontAlgn="base" latinLnBrk="1">
              <a:spcBef>
                <a:spcPct val="0"/>
              </a:spcBef>
            </a:pPr>
            <a:fld id="{A94A5C8A-E086-4AC2-9008-6D196C3ED5C7}" type="slidenum">
              <a:rPr lang="en-US" altLang="ko-KR" b="0" smtClean="0">
                <a:solidFill>
                  <a:srgbClr val="000000"/>
                </a:solidFill>
              </a:rPr>
              <a:pPr fontAlgn="base" latinLnBrk="1">
                <a:spcBef>
                  <a:spcPct val="0"/>
                </a:spcBef>
              </a:pPr>
              <a:t>‹#›</a:t>
            </a:fld>
            <a:endParaRPr lang="en-US" altLang="ko-KR" b="0">
              <a:solidFill>
                <a:srgbClr val="000000"/>
              </a:solidFill>
            </a:endParaRPr>
          </a:p>
        </p:txBody>
      </p:sp>
      <p:sp>
        <p:nvSpPr>
          <p:cNvPr id="812048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kumimoji="0" sz="1200">
                <a:latin typeface="+mn-lt"/>
                <a:ea typeface="+mn-ea"/>
              </a:defRPr>
            </a:lvl1pPr>
          </a:lstStyle>
          <a:p>
            <a:pPr fontAlgn="base" latinLnBrk="1">
              <a:spcBef>
                <a:spcPct val="0"/>
              </a:spcBef>
            </a:pPr>
            <a:endParaRPr lang="en-US" altLang="ko-KR" b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123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txStyles>
    <p:titleStyle>
      <a:lvl1pPr algn="l" rtl="0" fontAlgn="base" latinLnBrk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 latinLnBrk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굴림" pitchFamily="50" charset="-127"/>
          <a:ea typeface="굴림" pitchFamily="50" charset="-127"/>
        </a:defRPr>
      </a:lvl2pPr>
      <a:lvl3pPr algn="l" rtl="0" fontAlgn="base" latinLnBrk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굴림" pitchFamily="50" charset="-127"/>
          <a:ea typeface="굴림" pitchFamily="50" charset="-127"/>
        </a:defRPr>
      </a:lvl3pPr>
      <a:lvl4pPr algn="l" rtl="0" fontAlgn="base" latinLnBrk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굴림" pitchFamily="50" charset="-127"/>
          <a:ea typeface="굴림" pitchFamily="50" charset="-127"/>
        </a:defRPr>
      </a:lvl4pPr>
      <a:lvl5pPr algn="l" rtl="0" fontAlgn="base" latinLnBrk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굴림" pitchFamily="50" charset="-127"/>
          <a:ea typeface="굴림" pitchFamily="50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굴림" pitchFamily="50" charset="-127"/>
          <a:ea typeface="굴림" pitchFamily="50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굴림" pitchFamily="50" charset="-127"/>
          <a:ea typeface="굴림" pitchFamily="50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굴림" pitchFamily="50" charset="-127"/>
          <a:ea typeface="굴림" pitchFamily="50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?>
<Relationships xmlns="http://schemas.openxmlformats.org/package/2006/relationships"><Relationship Id="rId2" Type="http://schemas.openxmlformats.org/officeDocument/2006/relationships/image" Target="../media/image10.png"></Relationship><Relationship Id="rId3" Type="http://schemas.openxmlformats.org/officeDocument/2006/relationships/slideLayout" Target="../slideLayouts/slideLayout8.xml"></Relationship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7.xml"/></Relationships>
</file>

<file path=ppt/slides/_rels/slide4.xml.rels><?xml version="1.0" encoding="UTF-8"?>
<Relationships xmlns="http://schemas.openxmlformats.org/package/2006/relationships"><Relationship Id="rId2" Type="http://schemas.openxmlformats.org/officeDocument/2006/relationships/image" Target="../media/image11.jpeg"></Relationship><Relationship Id="rId3" Type="http://schemas.openxmlformats.org/officeDocument/2006/relationships/slideLayout" Target="../slideLayouts/slideLayout27.xml"></Relationship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6.jpeg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2.jpeg"/><Relationship Id="rId5" Type="http://schemas.openxmlformats.org/officeDocument/2006/relationships/image" Target="../media/image31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6.jpeg"/><Relationship Id="rId5" Type="http://schemas.openxmlformats.org/officeDocument/2006/relationships/image" Target="../media/image45.PNG"/><Relationship Id="rId10" Type="http://schemas.openxmlformats.org/officeDocument/2006/relationships/image" Target="../media/image50.png"/><Relationship Id="rId4" Type="http://schemas.openxmlformats.org/officeDocument/2006/relationships/image" Target="../media/image44.jpeg"/><Relationship Id="rId9" Type="http://schemas.openxmlformats.org/officeDocument/2006/relationships/image" Target="../media/image4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?>
<Relationships xmlns="http://schemas.openxmlformats.org/package/2006/relationships"><Relationship Id="rId1" Type="http://schemas.openxmlformats.org/officeDocument/2006/relationships/slideLayout" Target="../slideLayouts/slideLayout5.xml"></Relationship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?>
<Relationships xmlns="http://schemas.openxmlformats.org/package/2006/relationships"><Relationship Id="rId1" Type="http://schemas.openxmlformats.org/officeDocument/2006/relationships/slideLayout" Target="../slideLayouts/slideLayout5.xml"></Relationship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1.xml"/></Relationships>
</file>

<file path=ppt/slides/_rels/slide23.xml.rels><?xml version="1.0" encoding="UTF-8"?>
<Relationships xmlns="http://schemas.openxmlformats.org/package/2006/relationships"><Relationship Id="rId2" Type="http://schemas.openxmlformats.org/officeDocument/2006/relationships/image" Target="../media/image51.jpeg"></Relationship><Relationship Id="rId3" Type="http://schemas.openxmlformats.org/officeDocument/2006/relationships/slideLayout" Target="../slideLayouts/slideLayout45.xml"></Relationship></Relationships>
</file>

<file path=ppt/slides/_rels/slide24.xml.rels><?xml version="1.0" encoding="UTF-8"?>
<Relationships xmlns="http://schemas.openxmlformats.org/package/2006/relationships"><Relationship Id="rId1" Type="http://schemas.openxmlformats.org/officeDocument/2006/relationships/slideLayout" Target="../slideLayouts/slideLayout56.xml"></Relationship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7.xml.rels><?xml version="1.0" encoding="UTF-8"?>
<Relationships xmlns="http://schemas.openxmlformats.org/package/2006/relationships"><Relationship Id="rId3" Type="http://schemas.openxmlformats.org/officeDocument/2006/relationships/image" Target="../media/image60.jpeg"></Relationship><Relationship Id="rId2" Type="http://schemas.openxmlformats.org/officeDocument/2006/relationships/audio" Target="../media/audio1.wav"></Relationship><Relationship Id="rId4" Type="http://schemas.openxmlformats.org/officeDocument/2006/relationships/slideLayout" Target="../slideLayouts/slideLayout62.xml"></Relationship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1113790" y="2153285"/>
            <a:ext cx="7677785" cy="162242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sz="3200" dirty="0" err="1">
                <a:solidFill>
                  <a:srgbClr val="000000"/>
                </a:solidFill>
              </a:rPr>
              <a:t>Hydroxy</a:t>
            </a:r>
            <a:r>
              <a:rPr lang="en-US" altLang="ko-KR" sz="3200" dirty="0">
                <a:solidFill>
                  <a:srgbClr val="000000"/>
                </a:solidFill>
              </a:rPr>
              <a:t> apatite </a:t>
            </a:r>
            <a:r>
              <a:rPr lang="ko-KR" altLang="en-US" sz="32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천연</a:t>
            </a:r>
            <a:r>
              <a:rPr lang="ko-KR" altLang="en-US" sz="3200" dirty="0">
                <a:solidFill>
                  <a:srgbClr val="000000"/>
                </a:solidFill>
              </a:rPr>
              <a:t> </a:t>
            </a:r>
            <a:r>
              <a:rPr lang="ko-KR" altLang="en-US" sz="3200" b="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생체재료</a:t>
            </a:r>
            <a:br>
              <a:rPr lang="en-US" altLang="ko-KR" sz="3200" dirty="0">
                <a:solidFill>
                  <a:srgbClr val="000000"/>
                </a:solidFill>
              </a:rPr>
            </a:br>
            <a:r>
              <a:rPr lang="en-US" altLang="ko-KR" sz="3200" dirty="0">
                <a:solidFill>
                  <a:srgbClr val="000000"/>
                </a:solidFill>
              </a:rPr>
              <a:t> </a:t>
            </a:r>
            <a:r>
              <a:rPr lang="ko-KR" altLang="en-US" sz="32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제조공장 및 </a:t>
            </a:r>
            <a:r>
              <a:rPr lang="en-US" altLang="ko-KR" sz="32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R&amp;D </a:t>
            </a:r>
            <a:r>
              <a:rPr lang="ko-KR" altLang="en-US" sz="32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센터 설립 </a:t>
            </a:r>
            <a:r>
              <a:rPr lang="ko-KR" altLang="en-US" sz="3200" b="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사업 제안서</a:t>
            </a:r>
            <a:endParaRPr lang="ko-KR" altLang="en-US" sz="3200" b="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1"/>
          </p:nvPr>
        </p:nvSpPr>
        <p:spPr>
          <a:xfrm>
            <a:off x="4284980" y="4236720"/>
            <a:ext cx="1429385" cy="421005"/>
          </a:xfrm>
        </p:spPr>
        <p:txBody>
          <a:bodyPr wrap="none" lIns="71755" tIns="71755" rIns="71755" bIns="71755" numCol="1" vert="horz" anchor="ctr">
            <a:spAutoFit/>
          </a:bodyPr>
          <a:lstStyle/>
          <a:p>
            <a:pPr marL="0" indent="0" algn="ctr" fontAlgn="base" defTabSz="508000" eaLnBrk="0" hangingPunc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FontTx/>
              <a:buNone/>
            </a:pPr>
            <a:r>
              <a:rPr lang="en-US" altLang="ko-KR" sz="1800" b="1">
                <a:latin typeface="Tahoma" charset="0"/>
                <a:ea typeface="Tahoma" charset="0"/>
              </a:rPr>
              <a:t>202</a:t>
            </a:r>
            <a:r>
              <a:rPr lang="en-US" altLang="ko-KR" sz="1800" b="1">
                <a:latin typeface="Tahoma" charset="0"/>
                <a:ea typeface="Tahoma" charset="0"/>
              </a:rPr>
              <a:t>1</a:t>
            </a:r>
            <a:r>
              <a:rPr lang="en-US" altLang="ko-KR" sz="1800" b="1">
                <a:latin typeface="Tahoma" charset="0"/>
                <a:ea typeface="Tahoma" charset="0"/>
              </a:rPr>
              <a:t> .  06 .</a:t>
            </a:r>
            <a:endParaRPr lang="ko-KR" altLang="en-US" sz="1800" b="1">
              <a:latin typeface="Tahoma" charset="0"/>
              <a:ea typeface="Tahoma" charset="0"/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 bwMode="auto">
          <a:xfrm>
            <a:off x="4012565" y="5538470"/>
            <a:ext cx="3512185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u"/>
              <a:defRPr sz="28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n"/>
              <a:defRPr sz="2400"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sz="2400">
                <a:solidFill>
                  <a:schemeClr val="tx2"/>
                </a:solidFill>
                <a:latin typeface="+mn-lt"/>
              </a:defRPr>
            </a:lvl3pPr>
            <a:lvl4pPr marL="16002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" pitchFamily="2" charset="2"/>
              <a:buChar char="n"/>
              <a:defRPr sz="2000">
                <a:solidFill>
                  <a:schemeClr val="tx2"/>
                </a:solidFill>
                <a:latin typeface="+mn-lt"/>
              </a:defRPr>
            </a:lvl4pPr>
            <a:lvl5pPr marL="20574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sz="2000">
                <a:solidFill>
                  <a:schemeClr val="tx2"/>
                </a:solidFill>
                <a:latin typeface="+mn-lt"/>
              </a:defRPr>
            </a:lvl5pPr>
            <a:lvl6pPr marL="25146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sz="20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sz="20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sz="20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sz="20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>
              <a:buClr>
                <a:srgbClr val="308DEA"/>
              </a:buClr>
              <a:buFont typeface="Wingdings" pitchFamily="2" charset="2"/>
              <a:buNone/>
            </a:pPr>
            <a:r>
              <a:rPr lang="ko-KR" altLang="en-US" sz="2400" kern="0" dirty="0">
                <a:solidFill>
                  <a:srgbClr val="002060"/>
                </a:solidFill>
                <a:ea typeface="굴림" charset="-127"/>
              </a:rPr>
              <a:t>㈜ </a:t>
            </a:r>
            <a:r>
              <a:rPr lang="en-US" altLang="ko-KR" sz="2400" kern="0" dirty="0">
                <a:solidFill>
                  <a:srgbClr val="002060"/>
                </a:solidFill>
                <a:ea typeface="굴림" charset="-127"/>
              </a:rPr>
              <a:t>GSM KOREA</a:t>
            </a:r>
          </a:p>
        </p:txBody>
      </p:sp>
      <p:pic>
        <p:nvPicPr>
          <p:cNvPr id="12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3405" y="5367020"/>
            <a:ext cx="934720" cy="79248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710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359150" y="483856"/>
            <a:ext cx="3708400" cy="442035"/>
          </a:xfrm>
          <a:prstGeom prst="rect">
            <a:avLst/>
          </a:prstGeom>
        </p:spPr>
        <p:txBody>
          <a:bodyPr wrap="square" lIns="36000" tIns="36000" rIns="36000" bIns="36000" rtlCol="0">
            <a:spAutoFit/>
          </a:bodyPr>
          <a:lstStyle/>
          <a:p>
            <a:pPr algn="l" defTabSz="540000" eaLnBrk="0" fontAlgn="auto" hangingPunct="0">
              <a:spcBef>
                <a:spcPts val="600"/>
              </a:spcBef>
            </a:pPr>
            <a:r>
              <a:rPr lang="en-US" altLang="ko-KR" sz="2400" i="1" u="sng" dirty="0">
                <a:solidFill>
                  <a:srgbClr val="002060"/>
                </a:solidFill>
                <a:latin typeface="Tahoma" panose="020B0604030504040204" pitchFamily="34" charset="0"/>
                <a:ea typeface="맑은 고딕" panose="020B0503020000020004" pitchFamily="50" charset="-127"/>
                <a:cs typeface="Arial" pitchFamily="34" charset="0"/>
                <a:sym typeface="Arial"/>
              </a:rPr>
              <a:t>Investment Highlight</a:t>
            </a:r>
            <a:endParaRPr lang="ko-KR" altLang="en-US" sz="2400" i="1" u="sng" dirty="0">
              <a:solidFill>
                <a:srgbClr val="002060"/>
              </a:solidFill>
              <a:latin typeface="Tahoma" panose="020B0604030504040204" pitchFamily="34" charset="0"/>
              <a:ea typeface="맑은 고딕" panose="020B0503020000020004" pitchFamily="50" charset="-127"/>
              <a:cs typeface="Arial" pitchFamily="34" charset="0"/>
              <a:sym typeface="Arial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97102" y="1847612"/>
            <a:ext cx="8713586" cy="375063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t">
            <a:spAutoFit/>
          </a:bodyPr>
          <a:lstStyle/>
          <a:p>
            <a:pPr marL="179388" indent="-179388" defTabSz="540000" eaLnBrk="0" fontAlgn="auto" hangingPunct="0">
              <a:lnSpc>
                <a:spcPct val="150000"/>
              </a:lnSpc>
              <a:spcBef>
                <a:spcPts val="600"/>
              </a:spcBef>
              <a:buFont typeface="Wingdings" pitchFamily="2" charset="2"/>
              <a:buChar char="v"/>
            </a:pPr>
            <a:r>
              <a:rPr lang="ko-KR" altLang="en-US" sz="2000" u="sng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</a:t>
            </a:r>
            <a:r>
              <a:rPr lang="ko-KR" altLang="en-US" sz="200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천연 </a:t>
            </a:r>
            <a:r>
              <a:rPr lang="en-US" altLang="ko-KR" sz="200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Hydroxyapatite</a:t>
            </a:r>
            <a:r>
              <a:rPr lang="ko-KR" altLang="en-US" sz="200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는 생체 친화적 광물로서</a:t>
            </a:r>
            <a:r>
              <a:rPr lang="en-US" altLang="ko-KR" sz="200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, </a:t>
            </a:r>
            <a:r>
              <a:rPr lang="ko-KR" altLang="en-US" sz="200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부가가치가 높은 소재</a:t>
            </a:r>
            <a:endParaRPr lang="en-US" altLang="ko-KR" sz="2000" dirty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/>
            </a:endParaRPr>
          </a:p>
          <a:p>
            <a:pPr marL="179388" indent="-179388" defTabSz="540000" eaLnBrk="0" fontAlgn="auto" hangingPunct="0">
              <a:lnSpc>
                <a:spcPct val="150000"/>
              </a:lnSpc>
              <a:spcBef>
                <a:spcPts val="600"/>
              </a:spcBef>
              <a:buFont typeface="Wingdings" pitchFamily="2" charset="2"/>
              <a:buChar char="v"/>
            </a:pPr>
            <a:endParaRPr lang="ko-KR" altLang="en-US" sz="1800" dirty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/>
            </a:endParaRPr>
          </a:p>
          <a:p>
            <a:pPr marL="351450" lvl="1" indent="-171450" algn="l" defTabSz="540000" eaLnBrk="0" fontAlgn="auto" hangingPunct="0">
              <a:lnSpc>
                <a:spcPct val="150000"/>
              </a:lnSpc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sz="18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인산칼슘을 주 성분으로 하는 무기물질로서</a:t>
            </a:r>
            <a:r>
              <a:rPr lang="en-US" altLang="ko-KR" sz="18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, </a:t>
            </a:r>
            <a:r>
              <a:rPr lang="ko-KR" altLang="en-US" sz="18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치아 및 골조직 등 인체를 </a:t>
            </a:r>
            <a:endParaRPr lang="en-US" altLang="ko-KR" sz="1800" b="0" dirty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/>
            </a:endParaRPr>
          </a:p>
          <a:p>
            <a:pPr marL="180000" lvl="1" algn="l" defTabSz="540000" eaLnBrk="0" fontAlgn="auto" hangingPunct="0">
              <a:lnSpc>
                <a:spcPct val="150000"/>
              </a:lnSpc>
              <a:spcBef>
                <a:spcPts val="300"/>
              </a:spcBef>
            </a:pPr>
            <a:r>
              <a:rPr lang="en-US" altLang="ko-KR" sz="18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 </a:t>
            </a:r>
            <a:r>
              <a:rPr lang="ko-KR" altLang="en-US" sz="18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구성하는 대표적인 광물</a:t>
            </a:r>
            <a:r>
              <a:rPr lang="en-US" altLang="ko-KR" sz="18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.</a:t>
            </a:r>
          </a:p>
          <a:p>
            <a:pPr marL="351450" lvl="1" indent="-171450" algn="l" defTabSz="540000" eaLnBrk="0" fontAlgn="auto" hangingPunct="0">
              <a:lnSpc>
                <a:spcPct val="150000"/>
              </a:lnSpc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sz="18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생체 친화적이고</a:t>
            </a:r>
            <a:r>
              <a:rPr lang="en-US" altLang="ko-KR" sz="18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, Application</a:t>
            </a:r>
            <a:r>
              <a:rPr lang="ko-KR" altLang="en-US" sz="18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이 광범위하며 </a:t>
            </a:r>
            <a:r>
              <a:rPr lang="en-US" altLang="ko-KR" sz="1800" b="0" dirty="0" err="1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Bioceramic</a:t>
            </a:r>
            <a:r>
              <a:rPr lang="ko-KR" altLang="en-US" sz="18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의 한 종류로서 주요</a:t>
            </a:r>
            <a:endParaRPr lang="en-US" altLang="ko-KR" sz="1800" b="0" dirty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/>
            </a:endParaRPr>
          </a:p>
          <a:p>
            <a:pPr marL="180000" lvl="1" algn="l" defTabSz="540000" eaLnBrk="0" fontAlgn="auto" hangingPunct="0">
              <a:lnSpc>
                <a:spcPct val="150000"/>
              </a:lnSpc>
              <a:spcBef>
                <a:spcPts val="300"/>
              </a:spcBef>
            </a:pPr>
            <a:r>
              <a:rPr lang="en-US" altLang="ko-KR" sz="18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 </a:t>
            </a:r>
            <a:r>
              <a:rPr lang="ko-KR" altLang="en-US" sz="18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의료소재로 활용되며 </a:t>
            </a:r>
            <a:r>
              <a:rPr lang="ko-KR" altLang="en-US" sz="1800" b="0" dirty="0" err="1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고부가가치성을</a:t>
            </a:r>
            <a:r>
              <a:rPr lang="ko-KR" altLang="en-US" sz="18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인정</a:t>
            </a:r>
            <a:r>
              <a:rPr lang="en-US" altLang="ko-KR" sz="18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.</a:t>
            </a:r>
          </a:p>
          <a:p>
            <a:pPr marL="351450" lvl="1" indent="-171450" algn="l" defTabSz="540000" eaLnBrk="0" fontAlgn="auto" hangingPunct="0">
              <a:lnSpc>
                <a:spcPct val="150000"/>
              </a:lnSpc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sz="18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특히</a:t>
            </a:r>
            <a:r>
              <a:rPr lang="en-US" altLang="ko-KR" sz="18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, </a:t>
            </a:r>
            <a:r>
              <a:rPr lang="ko-KR" altLang="en-US" sz="18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천연 </a:t>
            </a:r>
            <a:r>
              <a:rPr lang="en-US" altLang="ko-KR" sz="1800" b="0" dirty="0" err="1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Hydroxyapaite</a:t>
            </a:r>
            <a:r>
              <a:rPr lang="ko-KR" altLang="en-US" sz="18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의 경우</a:t>
            </a:r>
            <a:r>
              <a:rPr lang="en-US" altLang="ko-KR" sz="18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, </a:t>
            </a:r>
            <a:r>
              <a:rPr lang="ko-KR" altLang="en-US" sz="18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조개 껍질 및 동물의 뼈로부터 채취한 </a:t>
            </a:r>
            <a:endParaRPr lang="en-US" altLang="ko-KR" sz="1800" b="0" dirty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/>
            </a:endParaRPr>
          </a:p>
          <a:p>
            <a:pPr marL="180000" lvl="1" algn="l" defTabSz="540000" eaLnBrk="0" fontAlgn="auto" hangingPunct="0">
              <a:lnSpc>
                <a:spcPct val="150000"/>
              </a:lnSpc>
              <a:spcBef>
                <a:spcPts val="300"/>
              </a:spcBef>
            </a:pPr>
            <a:r>
              <a:rPr lang="en-US" altLang="ko-KR" sz="18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  apatite </a:t>
            </a:r>
            <a:r>
              <a:rPr lang="ko-KR" altLang="en-US" sz="18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대비 안전성 및 제조 편의성이 높은 것으로 평가</a:t>
            </a:r>
            <a:r>
              <a:rPr lang="en-US" altLang="ko-KR" sz="18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.</a:t>
            </a:r>
            <a:endParaRPr lang="ko-KR" altLang="en-US" sz="1800" b="0" dirty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5317630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311525" y="483856"/>
            <a:ext cx="4137026" cy="442035"/>
          </a:xfrm>
          <a:prstGeom prst="rect">
            <a:avLst/>
          </a:prstGeom>
        </p:spPr>
        <p:txBody>
          <a:bodyPr wrap="square" lIns="36000" tIns="36000" rIns="36000" bIns="36000" rtlCol="0">
            <a:spAutoFit/>
          </a:bodyPr>
          <a:lstStyle/>
          <a:p>
            <a:pPr algn="l" defTabSz="540000" eaLnBrk="0" fontAlgn="auto" hangingPunct="0">
              <a:spcBef>
                <a:spcPts val="600"/>
              </a:spcBef>
            </a:pPr>
            <a:r>
              <a:rPr lang="en-US" altLang="ko-KR" sz="2400" i="1" u="sng" dirty="0">
                <a:solidFill>
                  <a:srgbClr val="002060"/>
                </a:solidFill>
                <a:latin typeface="Tahoma" panose="020B0604030504040204" pitchFamily="34" charset="0"/>
                <a:ea typeface="맑은 고딕" panose="020B0503020000020004" pitchFamily="50" charset="-127"/>
                <a:cs typeface="Arial" pitchFamily="34" charset="0"/>
                <a:sym typeface="Arial"/>
              </a:rPr>
              <a:t>Investment Highlight</a:t>
            </a:r>
            <a:endParaRPr lang="ko-KR" altLang="en-US" sz="2400" i="1" u="sng" dirty="0">
              <a:solidFill>
                <a:srgbClr val="002060"/>
              </a:solidFill>
              <a:latin typeface="Tahoma" panose="020B0604030504040204" pitchFamily="34" charset="0"/>
              <a:ea typeface="맑은 고딕" panose="020B0503020000020004" pitchFamily="50" charset="-127"/>
              <a:cs typeface="Arial" pitchFamily="34" charset="0"/>
              <a:sym typeface="Arial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857251" y="1298139"/>
            <a:ext cx="8524874" cy="52168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indent="-179388" defTabSz="540000" eaLnBrk="0" fontAlgn="auto" hangingPunct="0">
              <a:spcBef>
                <a:spcPts val="600"/>
              </a:spcBef>
              <a:buFont typeface="Wingdings" pitchFamily="2" charset="2"/>
              <a:buChar char="v"/>
            </a:pPr>
            <a:r>
              <a:rPr lang="ko-KR" altLang="en-US" sz="200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의료</a:t>
            </a:r>
            <a:r>
              <a:rPr lang="en-US" altLang="ko-KR" sz="200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·</a:t>
            </a:r>
            <a:r>
              <a:rPr lang="ko-KR" altLang="en-US" sz="200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제약</a:t>
            </a:r>
            <a:r>
              <a:rPr lang="en-US" altLang="ko-KR" sz="200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, </a:t>
            </a:r>
            <a:r>
              <a:rPr lang="ko-KR" altLang="en-US" sz="200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화장품</a:t>
            </a:r>
            <a:r>
              <a:rPr lang="en-US" altLang="ko-KR" sz="200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, </a:t>
            </a:r>
            <a:r>
              <a:rPr lang="ko-KR" altLang="en-US" sz="200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생활용품</a:t>
            </a:r>
            <a:r>
              <a:rPr lang="en-US" altLang="ko-KR" sz="200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, </a:t>
            </a:r>
            <a:r>
              <a:rPr lang="ko-KR" altLang="en-US" sz="200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식품 및 환경산업 내 주요 제품의 </a:t>
            </a:r>
            <a:endParaRPr lang="en-US" altLang="ko-KR" sz="2000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/>
            </a:endParaRPr>
          </a:p>
          <a:p>
            <a:pPr algn="l" defTabSz="540000" eaLnBrk="0" fontAlgn="auto" hangingPunct="0">
              <a:spcBef>
                <a:spcPts val="600"/>
              </a:spcBef>
            </a:pPr>
            <a:r>
              <a:rPr lang="en-US" altLang="ko-KR" sz="200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        </a:t>
            </a:r>
            <a:r>
              <a:rPr lang="ko-KR" altLang="en-US" sz="200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주 소재로 광범위하게  활용</a:t>
            </a:r>
            <a:endParaRPr lang="en-US" altLang="ko-KR" sz="2000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/>
            </a:endParaRPr>
          </a:p>
          <a:p>
            <a:pPr algn="l" defTabSz="540000" eaLnBrk="0" fontAlgn="auto" hangingPunct="0">
              <a:spcBef>
                <a:spcPts val="600"/>
              </a:spcBef>
            </a:pPr>
            <a:endParaRPr lang="ko-KR" altLang="en-US" sz="2000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/>
            </a:endParaRPr>
          </a:p>
          <a:p>
            <a:pPr marL="351450" lvl="1" indent="-171450" algn="l" defTabSz="540000" eaLnBrk="0" fontAlgn="auto" hangingPunct="0">
              <a:lnSpc>
                <a:spcPct val="150000"/>
              </a:lnSpc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성분함량</a:t>
            </a:r>
            <a:r>
              <a:rPr lang="en-US" altLang="ko-KR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, </a:t>
            </a:r>
            <a:r>
              <a:rPr lang="ko-KR" altLang="en-US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입자의 크기 등에 의해 세부적으로 </a:t>
            </a:r>
            <a:r>
              <a:rPr lang="en-US" altLang="ko-KR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Type</a:t>
            </a:r>
            <a:r>
              <a:rPr lang="ko-KR" altLang="en-US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이 구분될 수 있으며</a:t>
            </a:r>
            <a:r>
              <a:rPr lang="en-US" altLang="ko-KR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, </a:t>
            </a:r>
          </a:p>
          <a:p>
            <a:pPr marL="180000" lvl="1" algn="l" defTabSz="540000" eaLnBrk="0" fontAlgn="auto" hangingPunct="0">
              <a:lnSpc>
                <a:spcPct val="150000"/>
              </a:lnSpc>
              <a:spcBef>
                <a:spcPts val="300"/>
              </a:spcBef>
            </a:pPr>
            <a:r>
              <a:rPr lang="en-US" altLang="ko-KR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  </a:t>
            </a:r>
            <a:r>
              <a:rPr lang="ko-KR" altLang="en-US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분말의 분쇄 및 정제 입도에 따라 용도가 구분</a:t>
            </a:r>
            <a:r>
              <a:rPr lang="en-US" altLang="ko-KR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.</a:t>
            </a:r>
          </a:p>
          <a:p>
            <a:pPr marL="351450" lvl="1" indent="-171450" algn="l" defTabSz="540000" eaLnBrk="0" fontAlgn="auto" hangingPunct="0">
              <a:lnSpc>
                <a:spcPct val="150000"/>
              </a:lnSpc>
              <a:spcBef>
                <a:spcPts val="300"/>
              </a:spcBef>
              <a:buFont typeface="Wingdings" pitchFamily="2" charset="2"/>
              <a:buChar char="ü"/>
            </a:pPr>
            <a:r>
              <a:rPr lang="en-US" altLang="ko-KR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Hydroxyapatite</a:t>
            </a:r>
            <a:r>
              <a:rPr lang="ko-KR" altLang="en-US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는 높은 생체친화성</a:t>
            </a:r>
            <a:r>
              <a:rPr lang="en-US" altLang="ko-KR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, </a:t>
            </a:r>
            <a:r>
              <a:rPr lang="ko-KR" altLang="en-US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안전성으로 인해 치과</a:t>
            </a:r>
            <a:r>
              <a:rPr lang="en-US" altLang="ko-KR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·</a:t>
            </a:r>
            <a:r>
              <a:rPr lang="ko-KR" altLang="en-US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외과 영역에서</a:t>
            </a:r>
            <a:endParaRPr lang="en-US" altLang="ko-KR" sz="1800" b="0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/>
            </a:endParaRPr>
          </a:p>
          <a:p>
            <a:pPr marL="180000" lvl="1" algn="l" defTabSz="540000" eaLnBrk="0" fontAlgn="auto" hangingPunct="0">
              <a:lnSpc>
                <a:spcPct val="150000"/>
              </a:lnSpc>
              <a:spcBef>
                <a:spcPts val="300"/>
              </a:spcBef>
            </a:pPr>
            <a:r>
              <a:rPr lang="en-US" altLang="ko-KR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</a:t>
            </a:r>
            <a:r>
              <a:rPr lang="ko-KR" altLang="en-US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 뼈의 </a:t>
            </a:r>
            <a:r>
              <a:rPr lang="en-US" altLang="ko-KR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Ingrowth</a:t>
            </a:r>
            <a:r>
              <a:rPr lang="ko-KR" altLang="en-US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를 촉진하기 위한 </a:t>
            </a:r>
            <a:r>
              <a:rPr lang="ko-KR" altLang="en-US" sz="1800" b="0" dirty="0" err="1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보전재</a:t>
            </a:r>
            <a:r>
              <a:rPr lang="en-US" altLang="ko-KR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, </a:t>
            </a:r>
            <a:r>
              <a:rPr lang="ko-KR" altLang="en-US" sz="1800" b="0" dirty="0" err="1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임플란트</a:t>
            </a:r>
            <a:r>
              <a:rPr lang="ko-KR" altLang="en-US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재료로서 활발하게 활용</a:t>
            </a:r>
            <a:r>
              <a:rPr lang="en-US" altLang="ko-KR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.</a:t>
            </a:r>
          </a:p>
          <a:p>
            <a:pPr marL="351450" lvl="1" indent="-171450" algn="l" defTabSz="540000" eaLnBrk="0" fontAlgn="auto" hangingPunct="0">
              <a:lnSpc>
                <a:spcPct val="150000"/>
              </a:lnSpc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고순도 </a:t>
            </a:r>
            <a:r>
              <a:rPr lang="en-US" altLang="ko-KR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Hydroxyapatite</a:t>
            </a:r>
            <a:r>
              <a:rPr lang="ko-KR" altLang="en-US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의 경우</a:t>
            </a:r>
            <a:r>
              <a:rPr lang="en-US" altLang="ko-KR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, </a:t>
            </a:r>
            <a:r>
              <a:rPr lang="ko-KR" altLang="en-US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기능성 원료의 효과를 극대화하고 노화를</a:t>
            </a:r>
            <a:endParaRPr lang="en-US" altLang="ko-KR" sz="1800" b="0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/>
            </a:endParaRPr>
          </a:p>
          <a:p>
            <a:pPr marL="180000" lvl="1" algn="l" defTabSz="540000" eaLnBrk="0" fontAlgn="auto" hangingPunct="0">
              <a:lnSpc>
                <a:spcPct val="150000"/>
              </a:lnSpc>
              <a:spcBef>
                <a:spcPts val="300"/>
              </a:spcBef>
            </a:pPr>
            <a:r>
              <a:rPr lang="en-US" altLang="ko-KR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  </a:t>
            </a:r>
            <a:r>
              <a:rPr lang="ko-KR" altLang="en-US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방지하며 자외선 차단 효과가 있는 특성으로 인해 다양한 기능성</a:t>
            </a:r>
            <a:r>
              <a:rPr lang="en-US" altLang="ko-KR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</a:t>
            </a:r>
            <a:r>
              <a:rPr lang="ko-KR" altLang="en-US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미용</a:t>
            </a:r>
            <a:r>
              <a:rPr lang="en-US" altLang="ko-KR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,</a:t>
            </a:r>
            <a:r>
              <a:rPr lang="ko-KR" altLang="en-US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</a:t>
            </a:r>
            <a:endParaRPr lang="en-US" altLang="ko-KR" sz="1800" b="0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/>
            </a:endParaRPr>
          </a:p>
          <a:p>
            <a:pPr marL="180000" lvl="1" algn="l" defTabSz="540000" eaLnBrk="0" fontAlgn="auto" hangingPunct="0">
              <a:lnSpc>
                <a:spcPct val="150000"/>
              </a:lnSpc>
              <a:spcBef>
                <a:spcPts val="300"/>
              </a:spcBef>
            </a:pPr>
            <a:r>
              <a:rPr lang="en-US" altLang="ko-KR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   </a:t>
            </a:r>
            <a:r>
              <a:rPr lang="ko-KR" altLang="en-US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생활용품의 원료로 활용</a:t>
            </a:r>
            <a:r>
              <a:rPr lang="en-US" altLang="ko-KR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.</a:t>
            </a:r>
          </a:p>
          <a:p>
            <a:pPr marL="351450" lvl="1" indent="-171450" algn="l" defTabSz="540000" eaLnBrk="0" fontAlgn="auto" hangingPunct="0">
              <a:lnSpc>
                <a:spcPct val="150000"/>
              </a:lnSpc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미세먼지 또는 전염병균을 효과적으로 차단할 수 있어 마스크 또는 </a:t>
            </a:r>
            <a:r>
              <a:rPr lang="ko-KR" altLang="en-US" sz="1800" b="0" dirty="0" err="1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분사형</a:t>
            </a:r>
            <a:r>
              <a:rPr lang="ko-KR" altLang="en-US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</a:t>
            </a:r>
            <a:endParaRPr lang="en-US" altLang="ko-KR" sz="1800" b="0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/>
            </a:endParaRPr>
          </a:p>
          <a:p>
            <a:pPr marL="180000" lvl="1" algn="l" defTabSz="540000" eaLnBrk="0" fontAlgn="auto" hangingPunct="0">
              <a:lnSpc>
                <a:spcPct val="150000"/>
              </a:lnSpc>
              <a:spcBef>
                <a:spcPts val="300"/>
              </a:spcBef>
            </a:pPr>
            <a:r>
              <a:rPr lang="en-US" altLang="ko-KR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  </a:t>
            </a:r>
            <a:r>
              <a:rPr lang="ko-KR" altLang="en-US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환경제품에도 활용</a:t>
            </a:r>
            <a:r>
              <a:rPr lang="en-US" altLang="ko-KR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943051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>
  <p:cSld>
    <p:bg>
      <p:bgPr>
        <a:blipFill rotWithShape="0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444875" y="483870"/>
            <a:ext cx="4137025" cy="441960"/>
          </a:xfrm>
          <a:prstGeom prst="rect">
            <a:avLst/>
          </a:prstGeom>
        </p:spPr>
        <p:txBody>
          <a:bodyPr wrap="square" lIns="36000" tIns="36000" rIns="36000" bIns="36000" rtlCol="0">
            <a:spAutoFit/>
          </a:bodyPr>
          <a:lstStyle/>
          <a:p>
            <a:pPr algn="l" defTabSz="540000" eaLnBrk="0" fontAlgn="auto" hangingPunct="0">
              <a:spcBef>
                <a:spcPts val="600"/>
              </a:spcBef>
            </a:pPr>
            <a:r>
              <a:rPr lang="en-US" altLang="ko-KR" sz="2400" i="1" u="sng" dirty="0">
                <a:solidFill>
                  <a:srgbClr val="002060"/>
                </a:solidFill>
                <a:latin typeface="Tahoma" panose="020B0604030504040204" pitchFamily="34" charset="0"/>
                <a:ea typeface="맑은 고딕" panose="020B0503020000020004" pitchFamily="50" charset="-127"/>
                <a:cs typeface="Arial" pitchFamily="34" charset="0"/>
                <a:sym typeface="Arial"/>
              </a:rPr>
              <a:t>Investment Highlight</a:t>
            </a:r>
            <a:endParaRPr lang="ko-KR" altLang="en-US" sz="2400" i="1" u="sng" dirty="0">
              <a:solidFill>
                <a:srgbClr val="002060"/>
              </a:solidFill>
              <a:latin typeface="Tahoma" panose="020B0604030504040204" pitchFamily="34" charset="0"/>
              <a:ea typeface="맑은 고딕" panose="020B0503020000020004" pitchFamily="50" charset="-127"/>
              <a:cs typeface="Arial" pitchFamily="34" charset="0"/>
              <a:sym typeface="Arial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143000" y="1358900"/>
            <a:ext cx="7887335" cy="4723765"/>
          </a:xfrm>
          <a:prstGeom prst="rect">
            <a:avLst/>
          </a:prstGeom>
        </p:spPr>
        <p:txBody>
          <a:bodyPr wrap="square" lIns="91440" tIns="45720" rIns="91440" bIns="45720" numCol="1" vert="horz" anchor="t">
            <a:spAutoFit/>
          </a:bodyPr>
          <a:lstStyle/>
          <a:p>
            <a:pPr marL="351155" indent="-171450" algn="ctr" fontAlgn="auto" defTabSz="539750" eaLnBrk="0" hangingPunct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Font typeface="Wingdings"/>
              <a:buChar char="ü"/>
            </a:pPr>
            <a:endParaRPr lang="ko-KR" altLang="en-US" sz="2000" b="0">
              <a:latin typeface="HY동녘B" charset="0"/>
              <a:ea typeface="HY동녘B" charset="0"/>
            </a:endParaRPr>
          </a:p>
          <a:p>
            <a:pPr marL="179705" indent="-179705" algn="l" fontAlgn="auto" defTabSz="539750" eaLnBrk="0" hangingPunct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Font typeface="Wingdings"/>
              <a:buChar char="v"/>
            </a:pPr>
            <a:r>
              <a:rPr lang="en-US" altLang="ko-KR" sz="2000" b="1">
                <a:latin typeface="HY동녘B" charset="0"/>
                <a:ea typeface="HY동녘B" charset="0"/>
              </a:rPr>
              <a:t> </a:t>
            </a:r>
            <a:r>
              <a:rPr lang="en-US" altLang="ko-KR" sz="2000" b="1">
                <a:latin typeface="HY동녘B" charset="0"/>
                <a:ea typeface="HY동녘B" charset="0"/>
              </a:rPr>
              <a:t>Nano 단위 가공 시, Value는 現 1,</a:t>
            </a:r>
            <a:r>
              <a:rPr lang="en-US" altLang="ko-KR" sz="2000" b="1">
                <a:latin typeface="HY동녘B" charset="0"/>
                <a:ea typeface="HY동녘B" charset="0"/>
              </a:rPr>
              <a:t>181</a:t>
            </a:r>
            <a:r>
              <a:rPr lang="en-US" altLang="ko-KR" sz="2000" b="1">
                <a:latin typeface="HY동녘B" charset="0"/>
                <a:ea typeface="HY동녘B" charset="0"/>
              </a:rPr>
              <a:t>억 원</a:t>
            </a:r>
            <a:r>
              <a:rPr lang="en-US" altLang="ko-KR" sz="2000" b="1">
                <a:latin typeface="Wingdings" charset="0"/>
                <a:ea typeface="Wingdings" charset="0"/>
              </a:rPr>
              <a:t></a:t>
            </a:r>
            <a:r>
              <a:rPr lang="en-US" altLang="ko-KR" sz="2000" b="1">
                <a:latin typeface="HY동녘B" charset="0"/>
                <a:ea typeface="HY동녘B" charset="0"/>
              </a:rPr>
              <a:t>약 13,000억 원</a:t>
            </a:r>
            <a:endParaRPr lang="ko-KR" altLang="en-US" sz="2000" b="1">
              <a:latin typeface="HY동녘B" charset="0"/>
              <a:ea typeface="HY동녘B" charset="0"/>
            </a:endParaRPr>
          </a:p>
          <a:p>
            <a:pPr marL="0" indent="0" algn="l" fontAlgn="auto" defTabSz="539750" eaLnBrk="0" hangingPunct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FontTx/>
              <a:buNone/>
            </a:pPr>
            <a:r>
              <a:rPr lang="en-US" altLang="ko-KR" sz="2000" b="1">
                <a:latin typeface="HY동녘B" charset="0"/>
                <a:ea typeface="HY동녘B" charset="0"/>
              </a:rPr>
              <a:t> </a:t>
            </a:r>
            <a:r>
              <a:rPr lang="en-US" altLang="ko-KR" sz="2000" b="1">
                <a:latin typeface="HY동녘B" charset="0"/>
                <a:ea typeface="HY동녘B" charset="0"/>
              </a:rPr>
              <a:t> </a:t>
            </a:r>
            <a:r>
              <a:rPr lang="en-US" altLang="ko-KR" sz="2000" b="1">
                <a:latin typeface="HY동녘B" charset="0"/>
                <a:ea typeface="HY동녘B" charset="0"/>
              </a:rPr>
              <a:t> </a:t>
            </a:r>
            <a:r>
              <a:rPr lang="en-US" altLang="ko-KR" sz="2000" b="1">
                <a:latin typeface="HY동녘B" charset="0"/>
                <a:ea typeface="HY동녘B" charset="0"/>
              </a:rPr>
              <a:t>수</a:t>
            </a:r>
            <a:r>
              <a:rPr lang="en-US" altLang="ko-KR" sz="2000" b="1">
                <a:latin typeface="HY동녘B" charset="0"/>
                <a:ea typeface="HY동녘B" charset="0"/>
              </a:rPr>
              <a:t>준</a:t>
            </a:r>
            <a:r>
              <a:rPr lang="en-US" altLang="ko-KR" sz="2000" b="1">
                <a:latin typeface="HY동녘B" charset="0"/>
                <a:ea typeface="HY동녘B" charset="0"/>
              </a:rPr>
              <a:t>으</a:t>
            </a:r>
            <a:r>
              <a:rPr lang="en-US" altLang="ko-KR" sz="2000" b="1">
                <a:latin typeface="HY동녘B" charset="0"/>
                <a:ea typeface="HY동녘B" charset="0"/>
              </a:rPr>
              <a:t>로</a:t>
            </a:r>
            <a:r>
              <a:rPr lang="en-US" altLang="ko-KR" sz="2000" b="1">
                <a:latin typeface="HY동녘B" charset="0"/>
                <a:ea typeface="HY동녘B" charset="0"/>
              </a:rPr>
              <a:t> 향상될 것으로 예상</a:t>
            </a:r>
            <a:endParaRPr lang="ko-KR" altLang="en-US" sz="2000" b="1">
              <a:latin typeface="HY동녘B" charset="0"/>
              <a:ea typeface="HY동녘B" charset="0"/>
            </a:endParaRPr>
          </a:p>
          <a:p>
            <a:pPr marL="179705" indent="-179705" algn="ctr" fontAlgn="auto" defTabSz="539750" eaLnBrk="0" hangingPunct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Font typeface="Wingdings"/>
              <a:buChar char="v"/>
            </a:pPr>
            <a:endParaRPr lang="ko-KR" altLang="en-US" sz="2000" b="1">
              <a:latin typeface="HY동녘B" charset="0"/>
              <a:ea typeface="HY동녘B" charset="0"/>
            </a:endParaRPr>
          </a:p>
          <a:p>
            <a:pPr marL="351155" indent="-171450" algn="l" fontAlgn="auto" defTabSz="539750" eaLnBrk="0" hangingPunct="0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Font typeface="Wingdings"/>
              <a:buChar char="ü"/>
            </a:pPr>
            <a:r>
              <a:rPr lang="en-US" altLang="ko-KR" sz="1800" b="0">
                <a:latin typeface="HY동녘B" charset="0"/>
                <a:ea typeface="HY동녘B" charset="0"/>
              </a:rPr>
              <a:t> 회사가 현재 보유하고 있는 마다가스카르산 2</a:t>
            </a:r>
            <a:r>
              <a:rPr lang="en-US" altLang="ko-KR" sz="1800" b="0">
                <a:latin typeface="HY동녘B" charset="0"/>
                <a:ea typeface="HY동녘B" charset="0"/>
              </a:rPr>
              <a:t>4</a:t>
            </a:r>
            <a:r>
              <a:rPr lang="en-US" altLang="ko-KR" sz="1800" b="0">
                <a:latin typeface="HY동녘B" charset="0"/>
                <a:ea typeface="HY동녘B" charset="0"/>
              </a:rPr>
              <a:t>0</a:t>
            </a:r>
            <a:r>
              <a:rPr lang="en-US" altLang="ko-KR" sz="1800" b="0">
                <a:latin typeface="HY동녘B" charset="0"/>
                <a:ea typeface="HY동녘B" charset="0"/>
              </a:rPr>
              <a:t>m</a:t>
            </a:r>
            <a:r>
              <a:rPr lang="en-US" altLang="ko-KR" sz="1800" b="0">
                <a:latin typeface="HY동녘B" charset="0"/>
                <a:ea typeface="HY동녘B" charset="0"/>
              </a:rPr>
              <a:t>e</a:t>
            </a:r>
            <a:r>
              <a:rPr lang="en-US" altLang="ko-KR" sz="1800" b="0">
                <a:latin typeface="HY동녘B" charset="0"/>
                <a:ea typeface="HY동녘B" charset="0"/>
              </a:rPr>
              <a:t>s</a:t>
            </a:r>
            <a:r>
              <a:rPr lang="en-US" altLang="ko-KR" sz="1800" b="0">
                <a:latin typeface="HY동녘B" charset="0"/>
                <a:ea typeface="HY동녘B" charset="0"/>
              </a:rPr>
              <a:t>h</a:t>
            </a:r>
            <a:r>
              <a:rPr lang="en-US" altLang="ko-KR" sz="1800" b="0">
                <a:latin typeface="HY동녘B" charset="0"/>
                <a:ea typeface="HY동녘B" charset="0"/>
              </a:rPr>
              <a:t>의</a:t>
            </a: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r>
              <a:rPr lang="en-US" altLang="ko-KR" sz="1800" b="0">
                <a:latin typeface="HY동녘B" charset="0"/>
                <a:ea typeface="HY동녘B" charset="0"/>
              </a:rPr>
              <a:t>천</a:t>
            </a:r>
            <a:r>
              <a:rPr lang="en-US" altLang="ko-KR" sz="1800" b="0">
                <a:latin typeface="HY동녘B" charset="0"/>
                <a:ea typeface="HY동녘B" charset="0"/>
              </a:rPr>
              <a:t>연</a:t>
            </a: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endParaRPr lang="ko-KR" altLang="en-US" sz="1800" b="0">
              <a:latin typeface="HY동녘B" charset="0"/>
              <a:ea typeface="HY동녘B" charset="0"/>
            </a:endParaRPr>
          </a:p>
          <a:p>
            <a:pPr marL="179705" indent="0" algn="l" fontAlgn="auto" defTabSz="539750" eaLnBrk="0" hangingPunct="0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FontTx/>
              <a:buNone/>
            </a:pP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r>
              <a:rPr lang="en-US" altLang="ko-KR" sz="1800" b="0">
                <a:latin typeface="HY동녘B" charset="0"/>
                <a:ea typeface="HY동녘B" charset="0"/>
              </a:rPr>
              <a:t>H</a:t>
            </a:r>
            <a:r>
              <a:rPr lang="en-US" altLang="ko-KR" sz="1800" b="0">
                <a:latin typeface="HY동녘B" charset="0"/>
                <a:ea typeface="HY동녘B" charset="0"/>
              </a:rPr>
              <a:t>y</a:t>
            </a:r>
            <a:r>
              <a:rPr lang="en-US" altLang="ko-KR" sz="1800" b="0">
                <a:latin typeface="HY동녘B" charset="0"/>
                <a:ea typeface="HY동녘B" charset="0"/>
              </a:rPr>
              <a:t>d</a:t>
            </a:r>
            <a:r>
              <a:rPr lang="en-US" altLang="ko-KR" sz="1800" b="0">
                <a:latin typeface="HY동녘B" charset="0"/>
                <a:ea typeface="HY동녘B" charset="0"/>
              </a:rPr>
              <a:t>r</a:t>
            </a:r>
            <a:r>
              <a:rPr lang="en-US" altLang="ko-KR" sz="1800" b="0">
                <a:latin typeface="HY동녘B" charset="0"/>
                <a:ea typeface="HY동녘B" charset="0"/>
              </a:rPr>
              <a:t>o</a:t>
            </a:r>
            <a:r>
              <a:rPr lang="en-US" altLang="ko-KR" sz="1800" b="0">
                <a:latin typeface="HY동녘B" charset="0"/>
                <a:ea typeface="HY동녘B" charset="0"/>
              </a:rPr>
              <a:t>x</a:t>
            </a:r>
            <a:r>
              <a:rPr lang="en-US" altLang="ko-KR" sz="1800" b="0">
                <a:latin typeface="HY동녘B" charset="0"/>
                <a:ea typeface="HY동녘B" charset="0"/>
              </a:rPr>
              <a:t>y</a:t>
            </a:r>
            <a:r>
              <a:rPr lang="en-US" altLang="ko-KR" sz="1800" b="0">
                <a:latin typeface="HY동녘B" charset="0"/>
                <a:ea typeface="HY동녘B" charset="0"/>
              </a:rPr>
              <a:t>a</a:t>
            </a:r>
            <a:r>
              <a:rPr lang="en-US" altLang="ko-KR" sz="1800" b="0">
                <a:latin typeface="HY동녘B" charset="0"/>
                <a:ea typeface="HY동녘B" charset="0"/>
              </a:rPr>
              <a:t>p</a:t>
            </a:r>
            <a:r>
              <a:rPr lang="en-US" altLang="ko-KR" sz="1800" b="0">
                <a:latin typeface="HY동녘B" charset="0"/>
                <a:ea typeface="HY동녘B" charset="0"/>
              </a:rPr>
              <a:t>a</a:t>
            </a:r>
            <a:r>
              <a:rPr lang="en-US" altLang="ko-KR" sz="1800" b="0">
                <a:latin typeface="HY동녘B" charset="0"/>
                <a:ea typeface="HY동녘B" charset="0"/>
              </a:rPr>
              <a:t>t</a:t>
            </a:r>
            <a:r>
              <a:rPr lang="en-US" altLang="ko-KR" sz="1800" b="0">
                <a:latin typeface="HY동녘B" charset="0"/>
                <a:ea typeface="HY동녘B" charset="0"/>
              </a:rPr>
              <a:t>i</a:t>
            </a:r>
            <a:r>
              <a:rPr lang="en-US" altLang="ko-KR" sz="1800" b="0">
                <a:latin typeface="HY동녘B" charset="0"/>
                <a:ea typeface="HY동녘B" charset="0"/>
              </a:rPr>
              <a:t>t</a:t>
            </a:r>
            <a:r>
              <a:rPr lang="en-US" altLang="ko-KR" sz="1800" b="0">
                <a:latin typeface="HY동녘B" charset="0"/>
                <a:ea typeface="HY동녘B" charset="0"/>
              </a:rPr>
              <a:t>e</a:t>
            </a:r>
            <a:r>
              <a:rPr lang="en-US" altLang="ko-KR" sz="1800" b="0">
                <a:latin typeface="HY동녘B" charset="0"/>
                <a:ea typeface="HY동녘B" charset="0"/>
              </a:rPr>
              <a:t>(</a:t>
            </a:r>
            <a:r>
              <a:rPr lang="en-US" altLang="ko-KR" sz="1800" b="0">
                <a:latin typeface="HY동녘B" charset="0"/>
                <a:ea typeface="HY동녘B" charset="0"/>
              </a:rPr>
              <a:t>1</a:t>
            </a:r>
            <a:r>
              <a:rPr lang="en-US" altLang="ko-KR" sz="1800" b="0">
                <a:latin typeface="HY동녘B" charset="0"/>
                <a:ea typeface="HY동녘B" charset="0"/>
              </a:rPr>
              <a:t>5</a:t>
            </a:r>
            <a:r>
              <a:rPr lang="en-US" altLang="ko-KR" sz="1800" b="0">
                <a:latin typeface="HY동녘B" charset="0"/>
                <a:ea typeface="HY동녘B" charset="0"/>
              </a:rPr>
              <a:t>8</a:t>
            </a:r>
            <a:r>
              <a:rPr lang="en-US" altLang="ko-KR" sz="1800" b="0">
                <a:latin typeface="HY동녘B" charset="0"/>
                <a:ea typeface="HY동녘B" charset="0"/>
              </a:rPr>
              <a:t>t</a:t>
            </a:r>
            <a:r>
              <a:rPr lang="en-US" altLang="ko-KR" sz="1800" b="0">
                <a:latin typeface="HY동녘B" charset="0"/>
                <a:ea typeface="HY동녘B" charset="0"/>
              </a:rPr>
              <a:t>)</a:t>
            </a:r>
            <a:r>
              <a:rPr lang="en-US" altLang="ko-KR" sz="1800" b="0">
                <a:latin typeface="HY동녘B" charset="0"/>
                <a:ea typeface="HY동녘B" charset="0"/>
              </a:rPr>
              <a:t>의</a:t>
            </a: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r>
              <a:rPr lang="en-US" altLang="ko-KR" sz="1800" b="0">
                <a:latin typeface="HY동녘B" charset="0"/>
                <a:ea typeface="HY동녘B" charset="0"/>
              </a:rPr>
              <a:t>가치</a:t>
            </a:r>
            <a:r>
              <a:rPr lang="en-US" altLang="ko-KR" sz="1800" b="0">
                <a:latin typeface="HY동녘B" charset="0"/>
                <a:ea typeface="HY동녘B" charset="0"/>
              </a:rPr>
              <a:t>는</a:t>
            </a:r>
            <a:r>
              <a:rPr lang="en-US" altLang="ko-KR" sz="1800" b="0">
                <a:latin typeface="HY동녘B" charset="0"/>
                <a:ea typeface="HY동녘B" charset="0"/>
              </a:rPr>
              <a:t> 약 1,</a:t>
            </a:r>
            <a:r>
              <a:rPr lang="en-US" altLang="ko-KR" sz="1800" b="0">
                <a:latin typeface="HY동녘B" charset="0"/>
                <a:ea typeface="HY동녘B" charset="0"/>
              </a:rPr>
              <a:t>181</a:t>
            </a:r>
            <a:r>
              <a:rPr lang="en-US" altLang="ko-KR" sz="1800" b="0">
                <a:latin typeface="HY동녘B" charset="0"/>
                <a:ea typeface="HY동녘B" charset="0"/>
              </a:rPr>
              <a:t>억 원 수준.</a:t>
            </a:r>
            <a:endParaRPr lang="ko-KR" altLang="en-US" sz="1800" b="0">
              <a:latin typeface="HY동녘B" charset="0"/>
              <a:ea typeface="HY동녘B" charset="0"/>
            </a:endParaRPr>
          </a:p>
          <a:p>
            <a:pPr marL="351155" indent="-171450" algn="l" fontAlgn="auto" defTabSz="539750" eaLnBrk="0" hangingPunct="0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Font typeface="Wingdings"/>
              <a:buChar char="ü"/>
            </a:pPr>
            <a:r>
              <a:rPr lang="en-US" altLang="ko-KR" sz="1800" b="0">
                <a:latin typeface="HY동녘B" charset="0"/>
                <a:ea typeface="HY동녘B" charset="0"/>
              </a:rPr>
              <a:t> Grade별 국제 거래시세는 Micro-si</a:t>
            </a:r>
            <a:r>
              <a:rPr lang="en-US" altLang="ko-KR" sz="1800" b="0">
                <a:latin typeface="HY동녘B" charset="0"/>
                <a:ea typeface="HY동녘B" charset="0"/>
              </a:rPr>
              <a:t>z</a:t>
            </a:r>
            <a:r>
              <a:rPr lang="en-US" altLang="ko-KR" sz="1800" b="0">
                <a:latin typeface="HY동녘B" charset="0"/>
                <a:ea typeface="HY동녘B" charset="0"/>
              </a:rPr>
              <a:t>e</a:t>
            </a:r>
            <a:r>
              <a:rPr lang="en-US" altLang="ko-KR" sz="1800" b="0">
                <a:latin typeface="HY동녘B" charset="0"/>
                <a:ea typeface="HY동녘B" charset="0"/>
              </a:rPr>
              <a:t>의</a:t>
            </a: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r>
              <a:rPr lang="en-US" altLang="ko-KR" sz="1800" b="0">
                <a:latin typeface="HY동녘B" charset="0"/>
                <a:ea typeface="HY동녘B" charset="0"/>
              </a:rPr>
              <a:t>경</a:t>
            </a:r>
            <a:r>
              <a:rPr lang="en-US" altLang="ko-KR" sz="1800" b="0">
                <a:latin typeface="HY동녘B" charset="0"/>
                <a:ea typeface="HY동녘B" charset="0"/>
              </a:rPr>
              <a:t>우</a:t>
            </a: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r>
              <a:rPr lang="en-US" altLang="ko-KR" sz="1800" b="0">
                <a:latin typeface="HY동녘B" charset="0"/>
                <a:ea typeface="HY동녘B" charset="0"/>
              </a:rPr>
              <a:t>k</a:t>
            </a:r>
            <a:r>
              <a:rPr lang="en-US" altLang="ko-KR" sz="1800" b="0">
                <a:latin typeface="HY동녘B" charset="0"/>
                <a:ea typeface="HY동녘B" charset="0"/>
              </a:rPr>
              <a:t>g</a:t>
            </a:r>
            <a:r>
              <a:rPr lang="en-US" altLang="ko-KR" sz="1800" b="0">
                <a:latin typeface="HY동녘B" charset="0"/>
                <a:ea typeface="HY동녘B" charset="0"/>
              </a:rPr>
              <a:t>당</a:t>
            </a: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r>
              <a:rPr lang="en-US" altLang="ko-KR" sz="1800" b="0">
                <a:latin typeface="HY동녘B" charset="0"/>
                <a:ea typeface="HY동녘B" charset="0"/>
              </a:rPr>
              <a:t>약</a:t>
            </a: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r>
              <a:rPr lang="en-US" altLang="ko-KR" sz="1800" b="0">
                <a:latin typeface="HY동녘B" charset="0"/>
                <a:ea typeface="HY동녘B" charset="0"/>
              </a:rPr>
              <a:t>6</a:t>
            </a:r>
            <a:r>
              <a:rPr lang="en-US" altLang="ko-KR" sz="1800" b="0">
                <a:latin typeface="HY동녘B" charset="0"/>
                <a:ea typeface="HY동녘B" charset="0"/>
              </a:rPr>
              <a:t>0</a:t>
            </a:r>
            <a:r>
              <a:rPr lang="en-US" altLang="ko-KR" sz="1800" b="0">
                <a:latin typeface="HY동녘B" charset="0"/>
                <a:ea typeface="HY동녘B" charset="0"/>
              </a:rPr>
              <a:t>0</a:t>
            </a:r>
            <a:r>
              <a:rPr lang="en-US" altLang="ko-KR" sz="1800" b="0">
                <a:latin typeface="HY동녘B" charset="0"/>
                <a:ea typeface="HY동녘B" charset="0"/>
              </a:rPr>
              <a:t>만</a:t>
            </a: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r>
              <a:rPr lang="en-US" altLang="ko-KR" sz="1800" b="0">
                <a:latin typeface="HY동녘B" charset="0"/>
                <a:ea typeface="HY동녘B" charset="0"/>
              </a:rPr>
              <a:t>원</a:t>
            </a:r>
            <a:r>
              <a:rPr lang="en-US" altLang="ko-KR" sz="1800" b="0">
                <a:latin typeface="HY동녘B" charset="0"/>
                <a:ea typeface="HY동녘B" charset="0"/>
              </a:rPr>
              <a:t>,</a:t>
            </a: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endParaRPr lang="ko-KR" altLang="en-US" sz="1800" b="0">
              <a:latin typeface="HY동녘B" charset="0"/>
              <a:ea typeface="HY동녘B" charset="0"/>
            </a:endParaRPr>
          </a:p>
          <a:p>
            <a:pPr marL="179705" indent="0" algn="l" fontAlgn="auto" defTabSz="539750" eaLnBrk="0" hangingPunct="0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FontTx/>
              <a:buNone/>
            </a:pPr>
            <a:r>
              <a:rPr lang="en-US" altLang="ko-KR" sz="1800" b="0">
                <a:latin typeface="HY동녘B" charset="0"/>
                <a:ea typeface="HY동녘B" charset="0"/>
              </a:rPr>
              <a:t>  </a:t>
            </a: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r>
              <a:rPr lang="en-US" altLang="ko-KR" sz="1800" b="0">
                <a:latin typeface="HY동녘B" charset="0"/>
                <a:ea typeface="HY동녘B" charset="0"/>
              </a:rPr>
              <a:t>Nano-size의 경우 약 960만 원 수</a:t>
            </a:r>
            <a:r>
              <a:rPr lang="en-US" altLang="ko-KR" sz="1800" b="0">
                <a:latin typeface="HY동녘B" charset="0"/>
                <a:ea typeface="HY동녘B" charset="0"/>
              </a:rPr>
              <a:t>준</a:t>
            </a:r>
            <a:r>
              <a:rPr lang="en-US" altLang="ko-KR" sz="1800" b="0">
                <a:latin typeface="HY동녘B" charset="0"/>
                <a:ea typeface="HY동녘B" charset="0"/>
              </a:rPr>
              <a:t>으</a:t>
            </a:r>
            <a:r>
              <a:rPr lang="en-US" altLang="ko-KR" sz="1800" b="0">
                <a:latin typeface="HY동녘B" charset="0"/>
                <a:ea typeface="HY동녘B" charset="0"/>
              </a:rPr>
              <a:t>로</a:t>
            </a: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r>
              <a:rPr lang="en-US" altLang="ko-KR" sz="1800" b="0">
                <a:latin typeface="HY동녘B" charset="0"/>
                <a:ea typeface="HY동녘B" charset="0"/>
              </a:rPr>
              <a:t>형</a:t>
            </a:r>
            <a:r>
              <a:rPr lang="en-US" altLang="ko-KR" sz="1800" b="0">
                <a:latin typeface="HY동녘B" charset="0"/>
                <a:ea typeface="HY동녘B" charset="0"/>
              </a:rPr>
              <a:t>성</a:t>
            </a:r>
            <a:r>
              <a:rPr lang="en-US" altLang="ko-KR" sz="1800" b="0">
                <a:latin typeface="HY동녘B" charset="0"/>
                <a:ea typeface="HY동녘B" charset="0"/>
              </a:rPr>
              <a:t>.</a:t>
            </a:r>
            <a:endParaRPr lang="ko-KR" altLang="en-US" sz="1800" b="0">
              <a:latin typeface="HY동녘B" charset="0"/>
              <a:ea typeface="HY동녘B" charset="0"/>
            </a:endParaRPr>
          </a:p>
          <a:p>
            <a:pPr marL="351155" indent="-171450" algn="l" fontAlgn="auto" defTabSz="539750" eaLnBrk="0" hangingPunct="0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Font typeface="Wingdings"/>
              <a:buChar char="ü"/>
            </a:pP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r>
              <a:rPr lang="en-US" altLang="ko-KR" sz="1800" b="0">
                <a:latin typeface="HY동녘B" charset="0"/>
                <a:ea typeface="HY동녘B" charset="0"/>
              </a:rPr>
              <a:t>성</a:t>
            </a:r>
            <a:r>
              <a:rPr lang="en-US" altLang="ko-KR" sz="1800" b="0">
                <a:latin typeface="HY동녘B" charset="0"/>
                <a:ea typeface="HY동녘B" charset="0"/>
              </a:rPr>
              <a:t>분</a:t>
            </a: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r>
              <a:rPr lang="en-US" altLang="ko-KR" sz="1800" b="0">
                <a:latin typeface="HY동녘B" charset="0"/>
                <a:ea typeface="HY동녘B" charset="0"/>
              </a:rPr>
              <a:t>함</a:t>
            </a:r>
            <a:r>
              <a:rPr lang="en-US" altLang="ko-KR" sz="1800" b="0">
                <a:latin typeface="HY동녘B" charset="0"/>
                <a:ea typeface="HY동녘B" charset="0"/>
              </a:rPr>
              <a:t>량</a:t>
            </a:r>
            <a:r>
              <a:rPr lang="en-US" altLang="ko-KR" sz="1800" b="0">
                <a:latin typeface="HY동녘B" charset="0"/>
                <a:ea typeface="HY동녘B" charset="0"/>
              </a:rPr>
              <a:t>,</a:t>
            </a: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r>
              <a:rPr lang="en-US" altLang="ko-KR" sz="1800" b="0">
                <a:latin typeface="HY동녘B" charset="0"/>
                <a:ea typeface="HY동녘B" charset="0"/>
              </a:rPr>
              <a:t>입</a:t>
            </a:r>
            <a:r>
              <a:rPr lang="en-US" altLang="ko-KR" sz="1800" b="0">
                <a:latin typeface="HY동녘B" charset="0"/>
                <a:ea typeface="HY동녘B" charset="0"/>
              </a:rPr>
              <a:t>자</a:t>
            </a:r>
            <a:r>
              <a:rPr lang="en-US" altLang="ko-KR" sz="1800" b="0">
                <a:latin typeface="HY동녘B" charset="0"/>
                <a:ea typeface="HY동녘B" charset="0"/>
              </a:rPr>
              <a:t>의</a:t>
            </a: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r>
              <a:rPr lang="en-US" altLang="ko-KR" sz="1800" b="0">
                <a:latin typeface="HY동녘B" charset="0"/>
                <a:ea typeface="HY동녘B" charset="0"/>
              </a:rPr>
              <a:t>크</a:t>
            </a:r>
            <a:r>
              <a:rPr lang="en-US" altLang="ko-KR" sz="1800" b="0">
                <a:latin typeface="HY동녘B" charset="0"/>
                <a:ea typeface="HY동녘B" charset="0"/>
              </a:rPr>
              <a:t>기</a:t>
            </a:r>
            <a:r>
              <a:rPr lang="en-US" altLang="ko-KR" sz="1800" b="0">
                <a:latin typeface="HY동녘B" charset="0"/>
                <a:ea typeface="HY동녘B" charset="0"/>
              </a:rPr>
              <a:t>,</a:t>
            </a: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r>
              <a:rPr lang="en-US" altLang="ko-KR" sz="1800" b="0">
                <a:latin typeface="HY동녘B" charset="0"/>
                <a:ea typeface="HY동녘B" charset="0"/>
              </a:rPr>
              <a:t>순</a:t>
            </a:r>
            <a:r>
              <a:rPr lang="en-US" altLang="ko-KR" sz="1800" b="0">
                <a:latin typeface="HY동녘B" charset="0"/>
                <a:ea typeface="HY동녘B" charset="0"/>
              </a:rPr>
              <a:t>도</a:t>
            </a: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r>
              <a:rPr lang="en-US" altLang="ko-KR" sz="1800" b="0">
                <a:latin typeface="HY동녘B" charset="0"/>
                <a:ea typeface="HY동녘B" charset="0"/>
              </a:rPr>
              <a:t>등</a:t>
            </a:r>
            <a:r>
              <a:rPr lang="en-US" altLang="ko-KR" sz="1800" b="0">
                <a:latin typeface="HY동녘B" charset="0"/>
                <a:ea typeface="HY동녘B" charset="0"/>
              </a:rPr>
              <a:t>의</a:t>
            </a: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r>
              <a:rPr lang="en-US" altLang="ko-KR" sz="1800" b="0">
                <a:latin typeface="HY동녘B" charset="0"/>
                <a:ea typeface="HY동녘B" charset="0"/>
              </a:rPr>
              <a:t>요</a:t>
            </a:r>
            <a:r>
              <a:rPr lang="en-US" altLang="ko-KR" sz="1800" b="0">
                <a:latin typeface="HY동녘B" charset="0"/>
                <a:ea typeface="HY동녘B" charset="0"/>
              </a:rPr>
              <a:t>소</a:t>
            </a:r>
            <a:r>
              <a:rPr lang="en-US" altLang="ko-KR" sz="1800" b="0">
                <a:latin typeface="HY동녘B" charset="0"/>
                <a:ea typeface="HY동녘B" charset="0"/>
              </a:rPr>
              <a:t>에 </a:t>
            </a:r>
            <a:r>
              <a:rPr lang="en-US" altLang="ko-KR" sz="1800" b="0">
                <a:latin typeface="HY동녘B" charset="0"/>
                <a:ea typeface="HY동녘B" charset="0"/>
              </a:rPr>
              <a:t>의</a:t>
            </a:r>
            <a:r>
              <a:rPr lang="en-US" altLang="ko-KR" sz="1800" b="0">
                <a:latin typeface="HY동녘B" charset="0"/>
                <a:ea typeface="HY동녘B" charset="0"/>
              </a:rPr>
              <a:t>해</a:t>
            </a: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r>
              <a:rPr lang="en-US" altLang="ko-KR" sz="1800" b="0">
                <a:latin typeface="HY동녘B" charset="0"/>
                <a:ea typeface="HY동녘B" charset="0"/>
              </a:rPr>
              <a:t>가</a:t>
            </a:r>
            <a:r>
              <a:rPr lang="en-US" altLang="ko-KR" sz="1800" b="0">
                <a:latin typeface="HY동녘B" charset="0"/>
                <a:ea typeface="HY동녘B" charset="0"/>
              </a:rPr>
              <a:t>격</a:t>
            </a:r>
            <a:r>
              <a:rPr lang="en-US" altLang="ko-KR" sz="1800" b="0">
                <a:latin typeface="HY동녘B" charset="0"/>
                <a:ea typeface="HY동녘B" charset="0"/>
              </a:rPr>
              <a:t>의</a:t>
            </a: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r>
              <a:rPr lang="en-US" altLang="ko-KR" sz="1800" b="0">
                <a:latin typeface="HY동녘B" charset="0"/>
                <a:ea typeface="HY동녘B" charset="0"/>
              </a:rPr>
              <a:t>G</a:t>
            </a:r>
            <a:r>
              <a:rPr lang="en-US" altLang="ko-KR" sz="1800" b="0">
                <a:latin typeface="HY동녘B" charset="0"/>
                <a:ea typeface="HY동녘B" charset="0"/>
              </a:rPr>
              <a:t>a</a:t>
            </a:r>
            <a:r>
              <a:rPr lang="en-US" altLang="ko-KR" sz="1800" b="0">
                <a:latin typeface="HY동녘B" charset="0"/>
                <a:ea typeface="HY동녘B" charset="0"/>
              </a:rPr>
              <a:t>p</a:t>
            </a:r>
            <a:r>
              <a:rPr lang="en-US" altLang="ko-KR" sz="1800" b="0">
                <a:latin typeface="HY동녘B" charset="0"/>
                <a:ea typeface="HY동녘B" charset="0"/>
              </a:rPr>
              <a:t>이</a:t>
            </a: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endParaRPr lang="ko-KR" altLang="en-US" sz="1800" b="0">
              <a:latin typeface="HY동녘B" charset="0"/>
              <a:ea typeface="HY동녘B" charset="0"/>
            </a:endParaRPr>
          </a:p>
          <a:p>
            <a:pPr marL="179705" indent="0" algn="l" fontAlgn="auto" defTabSz="539750" eaLnBrk="0" hangingPunct="0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FontTx/>
              <a:buNone/>
            </a:pP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r>
              <a:rPr lang="en-US" altLang="ko-KR" sz="1800" b="0">
                <a:latin typeface="HY동녘B" charset="0"/>
                <a:ea typeface="HY동녘B" charset="0"/>
              </a:rPr>
              <a:t> 존재하나, 통상적 수준을 고려 시 현재 Hydroxyapaite를 Nano </a:t>
            </a:r>
            <a:endParaRPr lang="ko-KR" altLang="en-US" sz="1800" b="0">
              <a:latin typeface="HY동녘B" charset="0"/>
              <a:ea typeface="HY동녘B" charset="0"/>
            </a:endParaRPr>
          </a:p>
          <a:p>
            <a:pPr marL="179705" indent="0" algn="l" fontAlgn="auto" defTabSz="539750" eaLnBrk="0" hangingPunct="0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FontTx/>
              <a:buNone/>
            </a:pP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r>
              <a:rPr lang="en-US" altLang="ko-KR" sz="1800" b="0">
                <a:latin typeface="HY동녘B" charset="0"/>
                <a:ea typeface="HY동녘B" charset="0"/>
              </a:rPr>
              <a:t>수</a:t>
            </a:r>
            <a:r>
              <a:rPr lang="en-US" altLang="ko-KR" sz="1800" b="0">
                <a:latin typeface="HY동녘B" charset="0"/>
                <a:ea typeface="HY동녘B" charset="0"/>
              </a:rPr>
              <a:t>준</a:t>
            </a:r>
            <a:r>
              <a:rPr lang="en-US" altLang="ko-KR" sz="1800" b="0">
                <a:latin typeface="HY동녘B" charset="0"/>
                <a:ea typeface="HY동녘B" charset="0"/>
              </a:rPr>
              <a:t>으</a:t>
            </a:r>
            <a:r>
              <a:rPr lang="en-US" altLang="ko-KR" sz="1800" b="0">
                <a:latin typeface="HY동녘B" charset="0"/>
                <a:ea typeface="HY동녘B" charset="0"/>
              </a:rPr>
              <a:t>로</a:t>
            </a: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r>
              <a:rPr lang="en-US" altLang="ko-KR" sz="1800" b="0">
                <a:latin typeface="HY동녘B" charset="0"/>
                <a:ea typeface="HY동녘B" charset="0"/>
              </a:rPr>
              <a:t>가</a:t>
            </a:r>
            <a:r>
              <a:rPr lang="en-US" altLang="ko-KR" sz="1800" b="0">
                <a:latin typeface="HY동녘B" charset="0"/>
                <a:ea typeface="HY동녘B" charset="0"/>
              </a:rPr>
              <a:t>공</a:t>
            </a: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r>
              <a:rPr lang="en-US" altLang="ko-KR" sz="1800" b="0">
                <a:latin typeface="HY동녘B" charset="0"/>
                <a:ea typeface="HY동녘B" charset="0"/>
              </a:rPr>
              <a:t>시</a:t>
            </a: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r>
              <a:rPr lang="en-US" altLang="ko-KR" sz="1800" b="0">
                <a:latin typeface="HY동녘B" charset="0"/>
                <a:ea typeface="HY동녘B" charset="0"/>
              </a:rPr>
              <a:t>약</a:t>
            </a: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r>
              <a:rPr lang="en-US" altLang="ko-KR" sz="1800" b="0">
                <a:latin typeface="HY동녘B" charset="0"/>
                <a:ea typeface="HY동녘B" charset="0"/>
              </a:rPr>
              <a:t>1</a:t>
            </a:r>
            <a:r>
              <a:rPr lang="en-US" altLang="ko-KR" sz="1800" b="0">
                <a:latin typeface="HY동녘B" charset="0"/>
                <a:ea typeface="HY동녘B" charset="0"/>
              </a:rPr>
              <a:t>3</a:t>
            </a:r>
            <a:r>
              <a:rPr lang="en-US" altLang="ko-KR" sz="1800" b="0">
                <a:latin typeface="HY동녘B" charset="0"/>
                <a:ea typeface="HY동녘B" charset="0"/>
              </a:rPr>
              <a:t>,</a:t>
            </a:r>
            <a:r>
              <a:rPr lang="en-US" altLang="ko-KR" sz="1800" b="0">
                <a:latin typeface="HY동녘B" charset="0"/>
                <a:ea typeface="HY동녘B" charset="0"/>
              </a:rPr>
              <a:t>0</a:t>
            </a:r>
            <a:r>
              <a:rPr lang="en-US" altLang="ko-KR" sz="1800" b="0">
                <a:latin typeface="HY동녘B" charset="0"/>
                <a:ea typeface="HY동녘B" charset="0"/>
              </a:rPr>
              <a:t>0</a:t>
            </a:r>
            <a:r>
              <a:rPr lang="en-US" altLang="ko-KR" sz="1800" b="0">
                <a:latin typeface="HY동녘B" charset="0"/>
                <a:ea typeface="HY동녘B" charset="0"/>
              </a:rPr>
              <a:t>0</a:t>
            </a:r>
            <a:r>
              <a:rPr lang="en-US" altLang="ko-KR" sz="1800" b="0">
                <a:latin typeface="HY동녘B" charset="0"/>
                <a:ea typeface="HY동녘B" charset="0"/>
              </a:rPr>
              <a:t>억</a:t>
            </a: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r>
              <a:rPr lang="en-US" altLang="ko-KR" sz="1800" b="0">
                <a:latin typeface="HY동녘B" charset="0"/>
                <a:ea typeface="HY동녘B" charset="0"/>
              </a:rPr>
              <a:t>원</a:t>
            </a: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r>
              <a:rPr lang="en-US" altLang="ko-KR" sz="1800" b="0">
                <a:latin typeface="HY동녘B" charset="0"/>
                <a:ea typeface="HY동녘B" charset="0"/>
              </a:rPr>
              <a:t>수</a:t>
            </a:r>
            <a:r>
              <a:rPr lang="en-US" altLang="ko-KR" sz="1800" b="0">
                <a:latin typeface="HY동녘B" charset="0"/>
                <a:ea typeface="HY동녘B" charset="0"/>
              </a:rPr>
              <a:t>준</a:t>
            </a:r>
            <a:r>
              <a:rPr lang="en-US" altLang="ko-KR" sz="1800" b="0">
                <a:latin typeface="HY동녘B" charset="0"/>
                <a:ea typeface="HY동녘B" charset="0"/>
              </a:rPr>
              <a:t>으</a:t>
            </a:r>
            <a:r>
              <a:rPr lang="en-US" altLang="ko-KR" sz="1800" b="0">
                <a:latin typeface="HY동녘B" charset="0"/>
                <a:ea typeface="HY동녘B" charset="0"/>
              </a:rPr>
              <a:t>로</a:t>
            </a: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r>
              <a:rPr lang="en-US" altLang="ko-KR" sz="1800" b="0">
                <a:latin typeface="HY동녘B" charset="0"/>
                <a:ea typeface="HY동녘B" charset="0"/>
              </a:rPr>
              <a:t>가</a:t>
            </a:r>
            <a:r>
              <a:rPr lang="en-US" altLang="ko-KR" sz="1800" b="0">
                <a:latin typeface="HY동녘B" charset="0"/>
                <a:ea typeface="HY동녘B" charset="0"/>
              </a:rPr>
              <a:t>치 책정.</a:t>
            </a:r>
            <a:endParaRPr lang="ko-KR" altLang="en-US" sz="1800" b="0">
              <a:latin typeface="HY동녘B" charset="0"/>
              <a:ea typeface="HY동녘B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305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gray">
          <a:xfrm>
            <a:off x="4156686" y="831423"/>
            <a:ext cx="2475889" cy="537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4186" tIns="52091" rIns="104186" bIns="52091" numCol="1" anchor="ctr" anchorCtr="0" compatLnSpc="1">
            <a:prstTxWarp prst="textNoShape">
              <a:avLst/>
            </a:prstTxWarp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5pPr>
            <a:lvl6pPr marL="520936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6pPr>
            <a:lvl7pPr marL="1041868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7pPr>
            <a:lvl8pPr marL="1562804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8pPr>
            <a:lvl9pPr marL="2083738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600" b="1" i="0" u="none" strike="noStrike" kern="0" cap="none" spc="0" normalizeH="0" baseline="0" noProof="0">
                <a:ln>
                  <a:noFill/>
                </a:ln>
                <a:solidFill>
                  <a:srgbClr val="8B1111"/>
                </a:solidFill>
                <a:effectLst/>
                <a:uLnTx/>
                <a:uFillTx/>
                <a:latin typeface="Arial"/>
                <a:ea typeface="굴림" charset="-127"/>
                <a:cs typeface="+mj-cs"/>
              </a:rPr>
              <a:t>Contents</a:t>
            </a:r>
            <a:endParaRPr kumimoji="0" lang="en-US" altLang="ko-KR" sz="3600" b="1" i="0" u="none" strike="noStrike" kern="0" cap="none" spc="0" normalizeH="0" baseline="0" noProof="0" dirty="0">
              <a:ln>
                <a:noFill/>
              </a:ln>
              <a:solidFill>
                <a:srgbClr val="A0C6F8"/>
              </a:solidFill>
              <a:effectLst/>
              <a:uLnTx/>
              <a:uFillTx/>
              <a:latin typeface="Arial"/>
              <a:ea typeface="굴림" charset="-127"/>
              <a:cs typeface="+mj-cs"/>
            </a:endParaRPr>
          </a:p>
        </p:txBody>
      </p:sp>
      <p:sp>
        <p:nvSpPr>
          <p:cNvPr id="4" name="텍스트 개체 틀 3"/>
          <p:cNvSpPr txBox="1">
            <a:spLocks/>
          </p:cNvSpPr>
          <p:nvPr/>
        </p:nvSpPr>
        <p:spPr bwMode="auto">
          <a:xfrm>
            <a:off x="3555552" y="1770960"/>
            <a:ext cx="5416997" cy="2953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72000" tIns="36000" rIns="72000" bIns="36000" numCol="1" anchor="t" anchorCtr="0" compatLnSpc="1">
            <a:prstTxWarp prst="textNoShape">
              <a:avLst/>
            </a:prstTxWarp>
          </a:bodyPr>
          <a:lstStyle>
            <a:lvl1pPr marL="452438" indent="-452438" algn="l" rtl="0" eaLnBrk="0" fontAlgn="base" hangingPunct="0">
              <a:spcBef>
                <a:spcPts val="2500"/>
              </a:spcBef>
              <a:spcAft>
                <a:spcPct val="0"/>
              </a:spcAft>
              <a:buFont typeface="Arial" charset="0"/>
              <a:buAutoNum type="romanUcPeriod"/>
              <a:defRPr sz="2200" b="1" kern="1200" baseline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1pPr>
            <a:lvl2pPr marL="715963" indent="-350838" algn="l" rtl="0" eaLnBrk="0" fontAlgn="base" hangingPunct="0">
              <a:spcBef>
                <a:spcPts val="800"/>
              </a:spcBef>
              <a:spcAft>
                <a:spcPct val="0"/>
              </a:spcAft>
              <a:buFont typeface="Arial" charset="0"/>
              <a:buAutoNum type="alphaUcPeriod"/>
              <a:defRPr sz="1800" b="1" kern="1200" baseline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2pPr>
            <a:lvl3pPr marL="803275" indent="-153988" algn="l" rtl="0" eaLnBrk="0" fontAlgn="base" hangingPunct="0">
              <a:spcBef>
                <a:spcPts val="400"/>
              </a:spcBef>
              <a:spcAft>
                <a:spcPct val="0"/>
              </a:spcAft>
              <a:buFont typeface="Arial" pitchFamily="34" charset="0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+mj-lt"/>
              <a:buAutoNum type="arabicPeriod"/>
            </a:pPr>
            <a:r>
              <a:rPr kumimoji="0" lang="en-US" altLang="ko-KR" sz="2400" dirty="0">
                <a:solidFill>
                  <a:srgbClr val="7030A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Apatite </a:t>
            </a:r>
            <a:r>
              <a:rPr kumimoji="0" lang="ko-KR" altLang="en-US" sz="2400" dirty="0">
                <a:solidFill>
                  <a:srgbClr val="7030A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개요</a:t>
            </a:r>
            <a:endParaRPr kumimoji="0" lang="en-US" altLang="ko-KR" sz="2400" dirty="0">
              <a:solidFill>
                <a:srgbClr val="7030A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pPr>
              <a:buFont typeface="+mj-lt"/>
              <a:buAutoNum type="arabicPeriod"/>
            </a:pPr>
            <a:r>
              <a:rPr kumimoji="0" lang="en-US" altLang="ko-KR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Apatite </a:t>
            </a:r>
            <a:r>
              <a:rPr kumimoji="0" lang="ko-KR" altLang="en-US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응용분야</a:t>
            </a:r>
            <a:endParaRPr kumimoji="0" lang="en-US" altLang="ko-KR" sz="240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pPr>
              <a:buFont typeface="+mj-lt"/>
              <a:buAutoNum type="arabicPeriod"/>
            </a:pPr>
            <a:r>
              <a:rPr kumimoji="0" lang="en-US" altLang="ko-KR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Apatite </a:t>
            </a:r>
            <a:r>
              <a:rPr kumimoji="0" lang="ko-KR" altLang="en-US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가치평가 </a:t>
            </a:r>
            <a:r>
              <a:rPr kumimoji="0" lang="en-US" altLang="ko-KR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(</a:t>
            </a:r>
            <a:r>
              <a:rPr kumimoji="0" lang="ko-KR" altLang="en-US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보유재고</a:t>
            </a:r>
            <a:r>
              <a:rPr kumimoji="0" lang="en-US" altLang="ko-KR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)</a:t>
            </a:r>
          </a:p>
          <a:p>
            <a:pPr>
              <a:buFont typeface="+mj-lt"/>
              <a:buAutoNum type="arabicPeriod"/>
            </a:pPr>
            <a:r>
              <a:rPr kumimoji="0" lang="en-US" altLang="ko-KR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Apatite R&amp;D </a:t>
            </a:r>
            <a:r>
              <a:rPr kumimoji="0" lang="ko-KR" altLang="en-US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사업 구도</a:t>
            </a:r>
            <a:r>
              <a:rPr kumimoji="0" lang="ko-KR" altLang="en-US" sz="2400" dirty="0">
                <a:solidFill>
                  <a:srgbClr val="7030A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 </a:t>
            </a:r>
            <a:endParaRPr kumimoji="0" lang="en-US" altLang="ko-KR" sz="2400" dirty="0">
              <a:solidFill>
                <a:srgbClr val="7030A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pPr>
              <a:buFont typeface="+mj-lt"/>
              <a:buAutoNum type="arabicPeriod"/>
            </a:pPr>
            <a:r>
              <a:rPr kumimoji="0" lang="ko-KR" altLang="en-US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제조공장 및 </a:t>
            </a:r>
            <a:r>
              <a:rPr kumimoji="0" lang="en-US" altLang="ko-KR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R&amp;D </a:t>
            </a:r>
            <a:r>
              <a:rPr kumimoji="0" lang="ko-KR" altLang="en-US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센터 설립 계획</a:t>
            </a:r>
            <a:endParaRPr kumimoji="0" lang="en-US" altLang="ko-KR" sz="240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pPr>
              <a:buFont typeface="+mj-lt"/>
              <a:buAutoNum type="arabicPeriod"/>
            </a:pPr>
            <a:r>
              <a:rPr kumimoji="0" lang="ko-KR" altLang="en-US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사회적 성과 </a:t>
            </a:r>
            <a:r>
              <a:rPr kumimoji="0" lang="en-US" altLang="ko-KR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(</a:t>
            </a:r>
            <a:r>
              <a:rPr kumimoji="0" lang="ko-KR" altLang="en-US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일자리 창출</a:t>
            </a:r>
            <a:r>
              <a:rPr kumimoji="0" lang="en-US" altLang="ko-KR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)</a:t>
            </a:r>
          </a:p>
          <a:p>
            <a:pPr>
              <a:buFont typeface="+mj-lt"/>
              <a:buAutoNum type="arabicPeriod"/>
            </a:pPr>
            <a:endParaRPr kumimoji="0" lang="en-US" altLang="ko-KR" sz="240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843094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Apatite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즉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, </a:t>
            </a:r>
            <a:r>
              <a:rPr lang="ko-KR" altLang="en-US" b="0" dirty="0" err="1">
                <a:latin typeface="HY동녘B" panose="02030600000101010101" pitchFamily="18" charset="-127"/>
                <a:ea typeface="HY동녘B" panose="02030600000101010101" pitchFamily="18" charset="-127"/>
              </a:rPr>
              <a:t>인회석은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 인산칼슘을 주 성분으로 하는 무기물질로서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,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치아 및 골조직 등 인체를 구성하는 대표적인 광물임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3"/>
          </p:nvPr>
        </p:nvSpPr>
        <p:spPr>
          <a:xfrm>
            <a:off x="596900" y="6617509"/>
            <a:ext cx="8712000" cy="153888"/>
          </a:xfrm>
        </p:spPr>
        <p:txBody>
          <a:bodyPr/>
          <a:lstStyle/>
          <a:p>
            <a:r>
              <a:rPr lang="en-US" altLang="ko-KR" dirty="0">
                <a:latin typeface="HY동녘B" panose="02030600000101010101" pitchFamily="18" charset="-127"/>
                <a:ea typeface="HY동녘B" panose="02030600000101010101" pitchFamily="18" charset="-127"/>
              </a:rPr>
              <a:t>Source: Wikipedia, Geology.com, </a:t>
            </a:r>
            <a:r>
              <a:rPr lang="ko-KR" altLang="en-US" dirty="0">
                <a:latin typeface="HY동녘B" panose="02030600000101010101" pitchFamily="18" charset="-127"/>
                <a:ea typeface="HY동녘B" panose="02030600000101010101" pitchFamily="18" charset="-127"/>
              </a:rPr>
              <a:t>한국세라믹학회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596902" y="1447800"/>
            <a:ext cx="4176713" cy="503487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96902" y="1447800"/>
            <a:ext cx="4176713" cy="288000"/>
          </a:xfrm>
          <a:prstGeom prst="rect">
            <a:avLst/>
          </a:prstGeom>
          <a:solidFill>
            <a:srgbClr val="00206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600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Apatite Overview</a:t>
            </a:r>
            <a:endParaRPr lang="ko-KR" altLang="en-US" sz="1600" b="0" dirty="0">
              <a:solidFill>
                <a:schemeClr val="bg1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77333" y="1844674"/>
            <a:ext cx="684000" cy="50435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400" b="0" dirty="0">
                <a:latin typeface="HY동녘B" panose="02030600000101010101" pitchFamily="18" charset="-127"/>
                <a:ea typeface="HY동녘B" panose="02030600000101010101" pitchFamily="18" charset="-127"/>
              </a:rPr>
              <a:t>정의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677333" y="3561500"/>
            <a:ext cx="684000" cy="125764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400" b="0" dirty="0">
                <a:latin typeface="HY동녘B" panose="02030600000101010101" pitchFamily="18" charset="-127"/>
                <a:ea typeface="HY동녘B" panose="02030600000101010101" pitchFamily="18" charset="-127"/>
              </a:rPr>
              <a:t>연구</a:t>
            </a:r>
            <a:br>
              <a:rPr lang="en-US" altLang="ko-KR" sz="1400" b="0" dirty="0">
                <a:latin typeface="HY동녘B" panose="02030600000101010101" pitchFamily="18" charset="-127"/>
                <a:ea typeface="HY동녘B" panose="02030600000101010101" pitchFamily="18" charset="-127"/>
              </a:rPr>
            </a:br>
            <a:r>
              <a:rPr lang="en-US" altLang="ko-KR" sz="1400" b="0" dirty="0">
                <a:latin typeface="HY동녘B" panose="02030600000101010101" pitchFamily="18" charset="-127"/>
                <a:ea typeface="HY동녘B" panose="02030600000101010101" pitchFamily="18" charset="-127"/>
              </a:rPr>
              <a:t>History</a:t>
            </a:r>
            <a:endParaRPr lang="ko-KR" altLang="en-US" sz="1400" b="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77333" y="4988919"/>
            <a:ext cx="684000" cy="141922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400" b="0" dirty="0">
                <a:latin typeface="HY동녘B" panose="02030600000101010101" pitchFamily="18" charset="-127"/>
                <a:ea typeface="HY동녘B" panose="02030600000101010101" pitchFamily="18" charset="-127"/>
              </a:rPr>
              <a:t>분류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1369559" y="1845439"/>
            <a:ext cx="3384000" cy="50359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72000" tIns="36000" rIns="72000" bIns="36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93600" indent="-93600" algn="l" defTabSz="540000" eaLnBrk="0" fontAlgn="auto" hangingPunct="0">
              <a:spcBef>
                <a:spcPts val="600"/>
              </a:spcBef>
              <a:buFont typeface="Arial"/>
              <a:buChar char="•"/>
            </a:pPr>
            <a:r>
              <a:rPr lang="ko-KR" altLang="en-US" sz="14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인산칼슘을 주 성분으로 하며</a:t>
            </a:r>
            <a:r>
              <a:rPr lang="en-US" altLang="ko-KR" sz="14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, </a:t>
            </a:r>
            <a:r>
              <a:rPr lang="ko-KR" altLang="en-US" sz="14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인체를 구성하는 광물 중 하나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1369559" y="2518804"/>
            <a:ext cx="3384000" cy="872922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72000" tIns="36000" rIns="72000" bIns="36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93600" indent="-93600" algn="l" defTabSz="540000" eaLnBrk="0" fontAlgn="auto" hangingPunct="0">
              <a:spcBef>
                <a:spcPts val="600"/>
              </a:spcBef>
              <a:buFont typeface="Arial"/>
              <a:buChar char="•"/>
            </a:pPr>
            <a:r>
              <a:rPr lang="ko-KR" altLang="en-US" sz="14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화성암</a:t>
            </a:r>
            <a:r>
              <a:rPr lang="en-US" altLang="ko-KR" sz="14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, </a:t>
            </a:r>
            <a:r>
              <a:rPr lang="ko-KR" altLang="en-US" sz="14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석회암 등 주로 암석에서 채취</a:t>
            </a:r>
          </a:p>
          <a:p>
            <a:pPr marL="273600" lvl="1" indent="-93600" algn="l" eaLnBrk="0" fontAlgn="auto" hangingPunct="0">
              <a:spcBef>
                <a:spcPts val="300"/>
              </a:spcBef>
              <a:buFont typeface="Arial" panose="020B0604020202020204" pitchFamily="34" charset="0"/>
              <a:buChar char="-"/>
            </a:pPr>
            <a:r>
              <a:rPr lang="ko-KR" altLang="en-US" sz="1100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대표적 </a:t>
            </a:r>
            <a:r>
              <a:rPr lang="ko-KR" altLang="en-US" sz="1100" b="0" dirty="0" err="1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인산염</a:t>
            </a:r>
            <a:r>
              <a:rPr lang="ko-KR" altLang="en-US" sz="1100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 광물로</a:t>
            </a:r>
            <a:r>
              <a:rPr lang="en-US" altLang="ko-KR" sz="1100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, </a:t>
            </a:r>
            <a:r>
              <a:rPr lang="ko-KR" altLang="en-US" sz="1100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다양한 암석에서 발견</a:t>
            </a:r>
            <a:endParaRPr lang="en-US" altLang="ko-KR" sz="1100" b="0" dirty="0">
              <a:latin typeface="HY동녘B" panose="02030600000101010101" pitchFamily="18" charset="-127"/>
              <a:ea typeface="HY동녘B" panose="02030600000101010101" pitchFamily="18" charset="-127"/>
              <a:sym typeface="Tahoma" panose="020B0604030504040204" pitchFamily="34" charset="0"/>
            </a:endParaRPr>
          </a:p>
          <a:p>
            <a:pPr marL="273600" lvl="1" indent="-93600" algn="l" eaLnBrk="0" fontAlgn="auto" hangingPunct="0">
              <a:spcBef>
                <a:spcPts val="300"/>
              </a:spcBef>
              <a:buFont typeface="Arial" panose="020B0604020202020204" pitchFamily="34" charset="0"/>
              <a:buChar char="-"/>
            </a:pPr>
            <a:r>
              <a:rPr lang="ko-KR" altLang="en-US" sz="1100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암석 내 </a:t>
            </a:r>
            <a:r>
              <a:rPr lang="ko-KR" altLang="en-US" sz="1100" b="0" dirty="0" err="1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인산염</a:t>
            </a:r>
            <a:r>
              <a:rPr lang="ko-KR" altLang="en-US" sz="1100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 자체 함량이 많은 것은 아니기 때문에 보통 </a:t>
            </a:r>
            <a:r>
              <a:rPr lang="en-US" altLang="ko-KR" sz="1100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Apatite</a:t>
            </a:r>
            <a:r>
              <a:rPr lang="ko-KR" altLang="en-US" sz="1100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는 부수광물로 산출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1369559" y="4988918"/>
            <a:ext cx="3384000" cy="1419226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72000" tIns="36000" rIns="72000" bIns="36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93600" indent="-93600" algn="l" defTabSz="540000" eaLnBrk="0" fontAlgn="auto" hangingPunct="0">
              <a:spcBef>
                <a:spcPts val="600"/>
              </a:spcBef>
              <a:buFont typeface="Arial"/>
              <a:buChar char="•"/>
            </a:pPr>
            <a:r>
              <a:rPr lang="ko-KR" altLang="en-US" sz="14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화학식</a:t>
            </a:r>
            <a:r>
              <a:rPr lang="en-US" altLang="ko-KR" sz="14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: </a:t>
            </a:r>
            <a:r>
              <a:rPr lang="en-US" altLang="ko-KR" sz="1400" b="0" i="1" u="sng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Ca5(PO4)3X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 </a:t>
            </a:r>
            <a:r>
              <a:rPr lang="en-US" altLang="ko-KR" sz="105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(X</a:t>
            </a:r>
            <a:r>
              <a:rPr lang="ko-KR" altLang="en-US" sz="105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는 </a:t>
            </a:r>
            <a:r>
              <a:rPr lang="en-US" altLang="ko-KR" sz="1050" b="0" dirty="0" err="1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F,Cl</a:t>
            </a:r>
            <a:r>
              <a:rPr lang="en-US" altLang="ko-KR" sz="105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, </a:t>
            </a:r>
            <a:r>
              <a:rPr lang="ko-KR" altLang="en-US" sz="105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또는 </a:t>
            </a:r>
            <a:r>
              <a:rPr lang="en-US" altLang="ko-KR" sz="105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OH)</a:t>
            </a:r>
            <a:endParaRPr lang="en-US" altLang="ko-KR" b="0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 panose="020B0604030504040204" pitchFamily="34" charset="0"/>
            </a:endParaRPr>
          </a:p>
          <a:p>
            <a:pPr marL="93600" indent="-93600" algn="l" defTabSz="540000" eaLnBrk="0" fontAlgn="auto" hangingPunct="0">
              <a:spcBef>
                <a:spcPts val="600"/>
              </a:spcBef>
              <a:buFont typeface="Arial"/>
              <a:buChar char="•"/>
            </a:pPr>
            <a:r>
              <a:rPr lang="ko-KR" altLang="en-US" sz="14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성분의 </a:t>
            </a:r>
            <a:r>
              <a:rPr lang="en-US" altLang="ko-KR" sz="14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Mix</a:t>
            </a:r>
            <a:r>
              <a:rPr lang="ko-KR" altLang="en-US" sz="14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에 따라 ⓐ 수산화인회석</a:t>
            </a:r>
            <a:r>
              <a:rPr lang="en-US" altLang="ko-KR" sz="14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 </a:t>
            </a:r>
            <a:r>
              <a:rPr lang="ko-KR" altLang="en-US" sz="14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ⓑ </a:t>
            </a:r>
            <a:r>
              <a:rPr lang="ko-KR" altLang="en-US" sz="1400" b="0" dirty="0" err="1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염화인회석</a:t>
            </a:r>
            <a:r>
              <a:rPr lang="en-US" altLang="ko-KR" sz="14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 </a:t>
            </a:r>
            <a:r>
              <a:rPr lang="ko-KR" altLang="en-US" sz="14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ⓒ </a:t>
            </a:r>
            <a:r>
              <a:rPr lang="ko-KR" altLang="en-US" sz="1400" b="0" dirty="0" err="1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불소인회석으로</a:t>
            </a:r>
            <a:r>
              <a:rPr lang="ko-KR" altLang="en-US" sz="14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 분류</a:t>
            </a:r>
          </a:p>
          <a:p>
            <a:pPr marL="273600" lvl="1" indent="-93600" algn="l" eaLnBrk="0" fontAlgn="auto" hangingPunct="0">
              <a:spcBef>
                <a:spcPts val="300"/>
              </a:spcBef>
              <a:buFont typeface="Arial" panose="020B0604020202020204" pitchFamily="34" charset="0"/>
              <a:buChar char="-"/>
            </a:pPr>
            <a:r>
              <a:rPr lang="ko-KR" altLang="en-US" sz="1100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수산화인회석</a:t>
            </a:r>
            <a:r>
              <a:rPr lang="en-US" altLang="ko-KR" sz="1100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:</a:t>
            </a:r>
            <a:r>
              <a:rPr lang="ko-KR" altLang="en-US" sz="1100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 </a:t>
            </a:r>
            <a:r>
              <a:rPr lang="en-US" altLang="ko-KR" sz="1100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OH-</a:t>
            </a:r>
            <a:r>
              <a:rPr lang="ko-KR" altLang="en-US" sz="1100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가 많은 경우</a:t>
            </a:r>
            <a:endParaRPr lang="en-US" altLang="ko-KR" sz="1100" b="0" dirty="0">
              <a:latin typeface="HY동녘B" panose="02030600000101010101" pitchFamily="18" charset="-127"/>
              <a:ea typeface="HY동녘B" panose="02030600000101010101" pitchFamily="18" charset="-127"/>
              <a:sym typeface="Tahoma" panose="020B0604030504040204" pitchFamily="34" charset="0"/>
            </a:endParaRPr>
          </a:p>
          <a:p>
            <a:pPr marL="273600" lvl="1" indent="-93600" algn="l" eaLnBrk="0" fontAlgn="auto" hangingPunct="0">
              <a:spcBef>
                <a:spcPts val="300"/>
              </a:spcBef>
              <a:buFont typeface="Arial" panose="020B0604020202020204" pitchFamily="34" charset="0"/>
              <a:buChar char="-"/>
            </a:pPr>
            <a:r>
              <a:rPr lang="ko-KR" altLang="en-US" sz="1100" b="0" dirty="0" err="1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염화인회석</a:t>
            </a:r>
            <a:r>
              <a:rPr lang="en-US" altLang="ko-KR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: CI-</a:t>
            </a:r>
            <a:r>
              <a:rPr lang="ko-KR" altLang="en-US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가 많은 경우</a:t>
            </a:r>
            <a:endParaRPr lang="en-US" altLang="ko-KR" sz="1100" b="0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 panose="020B0604030504040204" pitchFamily="34" charset="0"/>
            </a:endParaRPr>
          </a:p>
          <a:p>
            <a:pPr marL="273600" lvl="1" indent="-93600" algn="l" eaLnBrk="0" fontAlgn="auto" hangingPunct="0">
              <a:spcBef>
                <a:spcPts val="300"/>
              </a:spcBef>
              <a:buFont typeface="Arial" panose="020B0604020202020204" pitchFamily="34" charset="0"/>
              <a:buChar char="-"/>
            </a:pPr>
            <a:r>
              <a:rPr lang="ko-KR" altLang="en-US" sz="1100" b="0" dirty="0" err="1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불소인회석</a:t>
            </a:r>
            <a:r>
              <a:rPr lang="en-US" altLang="ko-KR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: F-</a:t>
            </a:r>
            <a:r>
              <a:rPr lang="ko-KR" altLang="en-US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가 많은 경우</a:t>
            </a:r>
            <a:endParaRPr lang="en-US" altLang="ko-KR" b="0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 panose="020B0604030504040204" pitchFamily="34" charset="0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677333" y="2518803"/>
            <a:ext cx="684000" cy="87292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400" b="0" dirty="0">
                <a:latin typeface="HY동녘B" panose="02030600000101010101" pitchFamily="18" charset="-127"/>
                <a:ea typeface="HY동녘B" panose="02030600000101010101" pitchFamily="18" charset="-127"/>
              </a:rPr>
              <a:t>Source</a:t>
            </a:r>
            <a:endParaRPr lang="ko-KR" altLang="en-US" sz="1400" b="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369559" y="3561505"/>
            <a:ext cx="3384000" cy="125764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72000" tIns="36000" rIns="72000" bIns="36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93600" indent="-93600" algn="l" defTabSz="540000" eaLnBrk="0" fontAlgn="auto" hangingPunct="0">
              <a:spcBef>
                <a:spcPts val="600"/>
              </a:spcBef>
              <a:buFont typeface="Arial"/>
              <a:buChar char="•"/>
            </a:pPr>
            <a:r>
              <a:rPr lang="en-US" altLang="ko-KR" sz="14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1970</a:t>
            </a:r>
            <a:r>
              <a:rPr lang="ko-KR" altLang="en-US" sz="14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년대 인체친화성 입증 이후 활발한 연구 진행</a:t>
            </a:r>
          </a:p>
          <a:p>
            <a:pPr marL="273600" lvl="1" indent="-93600" algn="l" eaLnBrk="0" fontAlgn="auto" hangingPunct="0">
              <a:spcBef>
                <a:spcPts val="300"/>
              </a:spcBef>
              <a:buFont typeface="Arial" panose="020B0604020202020204" pitchFamily="34" charset="0"/>
              <a:buChar char="-"/>
            </a:pPr>
            <a:r>
              <a:rPr lang="en-US" altLang="ko-KR" sz="1100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1976</a:t>
            </a:r>
            <a:r>
              <a:rPr lang="ko-KR" altLang="en-US" sz="1100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년 오스트리아 광물학자인 </a:t>
            </a:r>
            <a:r>
              <a:rPr lang="en-US" altLang="ko-KR" sz="1100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Werner</a:t>
            </a:r>
            <a:r>
              <a:rPr lang="ko-KR" altLang="en-US" sz="1100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에 의해 처음 </a:t>
            </a:r>
            <a:r>
              <a:rPr lang="en-US" altLang="ko-KR" sz="1100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Apatite</a:t>
            </a:r>
            <a:r>
              <a:rPr lang="ko-KR" altLang="en-US" sz="1100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라고 명명</a:t>
            </a:r>
            <a:endParaRPr lang="en-US" altLang="ko-KR" sz="1100" b="0" dirty="0">
              <a:latin typeface="HY동녘B" panose="02030600000101010101" pitchFamily="18" charset="-127"/>
              <a:ea typeface="HY동녘B" panose="02030600000101010101" pitchFamily="18" charset="-127"/>
              <a:sym typeface="Tahoma" panose="020B0604030504040204" pitchFamily="34" charset="0"/>
            </a:endParaRPr>
          </a:p>
          <a:p>
            <a:pPr marL="273600" lvl="1" indent="-93600" algn="l" eaLnBrk="0" fontAlgn="auto" hangingPunct="0">
              <a:spcBef>
                <a:spcPts val="300"/>
              </a:spcBef>
              <a:buFont typeface="Arial" panose="020B0604020202020204" pitchFamily="34" charset="0"/>
              <a:buChar char="-"/>
            </a:pPr>
            <a:r>
              <a:rPr lang="ko-KR" altLang="en-US" sz="1100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최근 의학기술의 발달로</a:t>
            </a:r>
            <a:r>
              <a:rPr lang="en-US" altLang="ko-KR" sz="1100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, </a:t>
            </a:r>
            <a:r>
              <a:rPr lang="ko-KR" altLang="en-US" sz="1100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의료용 생체재료로서 광범위하게 응용 연구</a:t>
            </a:r>
          </a:p>
        </p:txBody>
      </p:sp>
      <p:cxnSp>
        <p:nvCxnSpPr>
          <p:cNvPr id="17" name="직선 연결선 16"/>
          <p:cNvCxnSpPr/>
          <p:nvPr/>
        </p:nvCxnSpPr>
        <p:spPr>
          <a:xfrm>
            <a:off x="1403428" y="2433916"/>
            <a:ext cx="3312509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1403428" y="3476612"/>
            <a:ext cx="3312509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1403428" y="4904031"/>
            <a:ext cx="3312509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4ACB52C7-323D-4E5A-A942-3A76BD0C58FA}"/>
              </a:ext>
            </a:extLst>
          </p:cNvPr>
          <p:cNvGrpSpPr/>
          <p:nvPr/>
        </p:nvGrpSpPr>
        <p:grpSpPr>
          <a:xfrm>
            <a:off x="5132388" y="1449388"/>
            <a:ext cx="4176512" cy="288000"/>
            <a:chOff x="2072900" y="1449388"/>
            <a:chExt cx="5760000" cy="288000"/>
          </a:xfrm>
        </p:grpSpPr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4F0BAB0E-F1D7-403A-8BCD-2E13B4C047F5}"/>
                </a:ext>
              </a:extLst>
            </p:cNvPr>
            <p:cNvSpPr/>
            <p:nvPr/>
          </p:nvSpPr>
          <p:spPr>
            <a:xfrm>
              <a:off x="2072900" y="1449388"/>
              <a:ext cx="5760000" cy="288000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tx1"/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>
              <a:noAutofit/>
            </a:bodyPr>
            <a:lstStyle/>
            <a:p>
              <a:pPr lvl="0">
                <a:lnSpc>
                  <a:spcPct val="95000"/>
                </a:lnSpc>
                <a:spcBef>
                  <a:spcPct val="0"/>
                </a:spcBef>
                <a:defRPr/>
              </a:pPr>
              <a:r>
                <a:rPr lang="en-US" altLang="ko-KR" sz="1400" b="0" dirty="0">
                  <a:solidFill>
                    <a:srgbClr val="000000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Hydroxyapatite </a:t>
              </a:r>
              <a:r>
                <a:rPr lang="ko-KR" altLang="en-US" sz="1400" b="0" dirty="0">
                  <a:solidFill>
                    <a:srgbClr val="000000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주요 특성</a:t>
              </a:r>
            </a:p>
          </p:txBody>
        </p:sp>
        <p:cxnSp>
          <p:nvCxnSpPr>
            <p:cNvPr id="22" name="직선 연결선 21">
              <a:extLst>
                <a:ext uri="{FF2B5EF4-FFF2-40B4-BE49-F238E27FC236}">
                  <a16:creationId xmlns:a16="http://schemas.microsoft.com/office/drawing/2014/main" id="{8A316129-C115-4CD9-B3C5-4BC07CCED144}"/>
                </a:ext>
              </a:extLst>
            </p:cNvPr>
            <p:cNvCxnSpPr/>
            <p:nvPr/>
          </p:nvCxnSpPr>
          <p:spPr>
            <a:xfrm>
              <a:off x="2072900" y="1737388"/>
              <a:ext cx="5760000" cy="0"/>
            </a:xfrm>
            <a:prstGeom prst="line">
              <a:avLst/>
            </a:prstGeom>
            <a:ln w="19050">
              <a:solidFill>
                <a:schemeClr val="tx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직사각형 23"/>
          <p:cNvSpPr/>
          <p:nvPr/>
        </p:nvSpPr>
        <p:spPr>
          <a:xfrm>
            <a:off x="5132390" y="1844864"/>
            <a:ext cx="4176511" cy="158850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t">
            <a:spAutoFit/>
          </a:bodyPr>
          <a:lstStyle/>
          <a:p>
            <a:pPr marL="179388" indent="-179388" algn="l" defTabSz="540000" eaLnBrk="0" fontAlgn="auto" hangingPunct="0">
              <a:spcBef>
                <a:spcPts val="600"/>
              </a:spcBef>
              <a:buFont typeface="Wingdings" pitchFamily="2" charset="2"/>
              <a:buChar char="v"/>
            </a:pPr>
            <a:r>
              <a:rPr lang="ko-KR" altLang="en-US" sz="14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인체를 구성하는 광물</a:t>
            </a:r>
          </a:p>
          <a:p>
            <a:pPr marL="351450" lvl="1" indent="-171450" algn="l" defTabSz="540000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치아 에나멜의 </a:t>
            </a:r>
            <a:r>
              <a:rPr lang="en-US" altLang="ko-KR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96%</a:t>
            </a:r>
            <a:r>
              <a:rPr lang="ko-KR" altLang="en-US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가 광물로 구성되어 있으며</a:t>
            </a:r>
            <a:r>
              <a:rPr lang="en-US" altLang="ko-KR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, </a:t>
            </a:r>
            <a:r>
              <a:rPr lang="ko-KR" altLang="en-US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그 대부분을 </a:t>
            </a:r>
            <a:r>
              <a:rPr lang="en-US" altLang="ko-KR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Hydroxyapatite</a:t>
            </a:r>
            <a:r>
              <a:rPr lang="ko-KR" altLang="en-US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가 차지</a:t>
            </a:r>
            <a:endParaRPr lang="en-US" altLang="ko-KR" sz="1100" b="0" dirty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/>
            </a:endParaRPr>
          </a:p>
          <a:p>
            <a:pPr marL="180000" lvl="1" algn="l" defTabSz="540000" eaLnBrk="0" fontAlgn="auto" hangingPunct="0">
              <a:spcBef>
                <a:spcPts val="300"/>
              </a:spcBef>
            </a:pPr>
            <a:endParaRPr lang="en-US" altLang="ko-KR" sz="1400" b="0" dirty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/>
            </a:endParaRPr>
          </a:p>
          <a:p>
            <a:pPr marL="179388" indent="-179388" algn="l" defTabSz="540000" eaLnBrk="0" fontAlgn="auto" hangingPunct="0">
              <a:spcBef>
                <a:spcPts val="600"/>
              </a:spcBef>
              <a:buFont typeface="Wingdings" pitchFamily="2" charset="2"/>
              <a:buChar char="v"/>
            </a:pPr>
            <a:r>
              <a:rPr lang="ko-KR" altLang="en-US" sz="14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천연 </a:t>
            </a:r>
            <a:r>
              <a:rPr lang="en-US" altLang="ko-KR" sz="14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Hydroxyapatite</a:t>
            </a:r>
            <a:r>
              <a:rPr lang="ko-KR" altLang="en-US" sz="14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는 흰색 분말 형태로</a:t>
            </a:r>
            <a:r>
              <a:rPr lang="en-US" altLang="ko-KR" sz="14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</a:t>
            </a:r>
            <a:r>
              <a:rPr lang="ko-KR" altLang="en-US" sz="14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공급</a:t>
            </a:r>
          </a:p>
          <a:p>
            <a:pPr marL="351450" lvl="1" indent="-171450" algn="l" defTabSz="540000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순수한 </a:t>
            </a:r>
            <a:r>
              <a:rPr lang="en-US" altLang="ko-KR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Hydroxyapatite</a:t>
            </a:r>
            <a:r>
              <a:rPr lang="ko-KR" altLang="en-US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분말은 흰색이나</a:t>
            </a:r>
            <a:r>
              <a:rPr lang="en-US" altLang="ko-KR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,</a:t>
            </a:r>
            <a:r>
              <a:rPr lang="ko-KR" altLang="en-US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자연발생적 </a:t>
            </a:r>
            <a:r>
              <a:rPr lang="en-US" altLang="ko-KR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Apatite</a:t>
            </a:r>
            <a:r>
              <a:rPr lang="ko-KR" altLang="en-US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는 갈색</a:t>
            </a:r>
            <a:r>
              <a:rPr lang="en-US" altLang="ko-KR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, </a:t>
            </a:r>
            <a:r>
              <a:rPr lang="ko-KR" altLang="en-US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노란색 또는 녹색을 띌 수 있음</a:t>
            </a:r>
            <a:endParaRPr lang="en-US" altLang="ko-KR" sz="1100" b="0" dirty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Wingdings" panose="05000000000000000000" pitchFamily="2" charset="2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5132388" y="4715285"/>
            <a:ext cx="4373562" cy="495896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t">
            <a:spAutoFit/>
          </a:bodyPr>
          <a:lstStyle/>
          <a:p>
            <a:pPr marL="179388" indent="-179388" algn="l" defTabSz="540000" eaLnBrk="0" fontAlgn="auto" hangingPunct="0">
              <a:spcBef>
                <a:spcPts val="600"/>
              </a:spcBef>
              <a:buFont typeface="Wingdings" pitchFamily="2" charset="2"/>
              <a:buChar char="v"/>
            </a:pPr>
            <a:r>
              <a:rPr lang="ko-KR" altLang="en-US" sz="14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주로 육방정계 </a:t>
            </a:r>
            <a:r>
              <a:rPr lang="en-US" altLang="ko-KR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(hexagonal)</a:t>
            </a:r>
            <a:r>
              <a:rPr lang="en-US" altLang="ko-KR" sz="14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, </a:t>
            </a:r>
            <a:r>
              <a:rPr lang="ko-KR" altLang="en-US" sz="14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각기둥 모양의 결정구조</a:t>
            </a:r>
          </a:p>
          <a:p>
            <a:pPr marL="351450" lvl="1" indent="-171450" algn="l" defTabSz="540000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불소</a:t>
            </a:r>
            <a:r>
              <a:rPr lang="en-US" altLang="ko-KR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, </a:t>
            </a:r>
            <a:r>
              <a:rPr lang="ko-KR" altLang="en-US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염소</a:t>
            </a:r>
            <a:r>
              <a:rPr lang="en-US" altLang="ko-KR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, </a:t>
            </a:r>
            <a:r>
              <a:rPr lang="ko-KR" altLang="en-US" sz="1100" b="0" dirty="0" err="1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수산기를</a:t>
            </a:r>
            <a:r>
              <a:rPr lang="ko-KR" altLang="en-US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우세하게 함유한 육방정계 </a:t>
            </a:r>
            <a:r>
              <a:rPr lang="ko-KR" altLang="en-US" sz="1100" b="0" dirty="0" err="1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광물군</a:t>
            </a:r>
            <a:endParaRPr lang="en-US" altLang="ko-KR" sz="1100" b="0" dirty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/>
            </a:endParaRPr>
          </a:p>
        </p:txBody>
      </p:sp>
      <p:pic>
        <p:nvPicPr>
          <p:cNvPr id="3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390" y="5288259"/>
            <a:ext cx="2173507" cy="118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8" name="그룹 27"/>
          <p:cNvGrpSpPr/>
          <p:nvPr/>
        </p:nvGrpSpPr>
        <p:grpSpPr>
          <a:xfrm>
            <a:off x="5367525" y="3425810"/>
            <a:ext cx="3941376" cy="1188000"/>
            <a:chOff x="5367523" y="3237157"/>
            <a:chExt cx="3941376" cy="1116214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7523" y="3237157"/>
              <a:ext cx="1468708" cy="11143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2" name="그림 3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181129" y="3237157"/>
              <a:ext cx="1127770" cy="1116214"/>
            </a:xfrm>
            <a:prstGeom prst="rect">
              <a:avLst/>
            </a:prstGeom>
          </p:spPr>
        </p:pic>
        <p:pic>
          <p:nvPicPr>
            <p:cNvPr id="33" name="그림 32"/>
            <p:cNvPicPr>
              <a:picLocks noChangeAspect="1"/>
            </p:cNvPicPr>
            <p:nvPr/>
          </p:nvPicPr>
          <p:blipFill rotWithShape="1">
            <a:blip r:embed="rId5"/>
            <a:srcRect r="4294"/>
            <a:stretch/>
          </p:blipFill>
          <p:spPr>
            <a:xfrm>
              <a:off x="6917828" y="3237157"/>
              <a:ext cx="1181704" cy="1114391"/>
            </a:xfrm>
            <a:prstGeom prst="rect">
              <a:avLst/>
            </a:prstGeom>
          </p:spPr>
        </p:pic>
      </p:grpSp>
      <p:pic>
        <p:nvPicPr>
          <p:cNvPr id="34" name="Picture 2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24" b="6321"/>
          <a:stretch/>
        </p:blipFill>
        <p:spPr bwMode="auto">
          <a:xfrm>
            <a:off x="7777699" y="5288259"/>
            <a:ext cx="1490135" cy="118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" name="텍스트 개체 틀 5"/>
          <p:cNvSpPr>
            <a:spLocks noGrp="1"/>
          </p:cNvSpPr>
          <p:nvPr>
            <p:ph type="body" sz="quarter" idx="10"/>
          </p:nvPr>
        </p:nvSpPr>
        <p:spPr>
          <a:xfrm>
            <a:off x="7448432" y="292722"/>
            <a:ext cx="1860670" cy="184666"/>
          </a:xfrm>
        </p:spPr>
        <p:txBody>
          <a:bodyPr/>
          <a:lstStyle/>
          <a:p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Apatite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의 개념 및 </a:t>
            </a:r>
            <a:r>
              <a:rPr lang="ko-KR" altLang="en-US" b="0" dirty="0" err="1">
                <a:latin typeface="HY동녘B" panose="02030600000101010101" pitchFamily="18" charset="-127"/>
                <a:ea typeface="HY동녘B" panose="02030600000101010101" pitchFamily="18" charset="-127"/>
              </a:rPr>
              <a:t>특셩</a:t>
            </a:r>
            <a:endParaRPr lang="ko-KR" altLang="en-US" b="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37" name="텍스트 개체 틀 6"/>
          <p:cNvSpPr>
            <a:spLocks noGrp="1"/>
          </p:cNvSpPr>
          <p:nvPr>
            <p:ph type="body" sz="quarter" idx="12"/>
          </p:nvPr>
        </p:nvSpPr>
        <p:spPr>
          <a:xfrm>
            <a:off x="596904" y="292722"/>
            <a:ext cx="1082027" cy="184666"/>
          </a:xfrm>
        </p:spPr>
        <p:txBody>
          <a:bodyPr/>
          <a:lstStyle/>
          <a:p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1. Apatite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개요</a:t>
            </a:r>
          </a:p>
        </p:txBody>
      </p:sp>
    </p:spTree>
    <p:extLst>
      <p:ext uri="{BB962C8B-B14F-4D97-AF65-F5344CB8AC3E}">
        <p14:creationId xmlns:p14="http://schemas.microsoft.com/office/powerpoint/2010/main" val="13217698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96901" y="549388"/>
            <a:ext cx="8712200" cy="900000"/>
          </a:xfrm>
        </p:spPr>
        <p:txBody>
          <a:bodyPr/>
          <a:lstStyle/>
          <a:p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Apatite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는 생체친화적이고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,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 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Application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이 광범위하며 </a:t>
            </a:r>
            <a:r>
              <a:rPr lang="en-US" altLang="ko-KR" b="0" dirty="0" err="1">
                <a:latin typeface="HY동녘B" panose="02030600000101010101" pitchFamily="18" charset="-127"/>
                <a:ea typeface="HY동녘B" panose="02030600000101010101" pitchFamily="18" charset="-127"/>
              </a:rPr>
              <a:t>Bioceramic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의 한 종류로서 의료분야에서 주요 소재로 활용되며 </a:t>
            </a:r>
            <a:r>
              <a:rPr lang="ko-KR" altLang="en-US" b="0" dirty="0" err="1">
                <a:latin typeface="HY동녘B" panose="02030600000101010101" pitchFamily="18" charset="-127"/>
                <a:ea typeface="HY동녘B" panose="02030600000101010101" pitchFamily="18" charset="-127"/>
              </a:rPr>
              <a:t>고부가가치성을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 인정받고 있음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3"/>
          </p:nvPr>
        </p:nvSpPr>
        <p:spPr>
          <a:xfrm>
            <a:off x="596900" y="6398434"/>
            <a:ext cx="8712000" cy="153888"/>
          </a:xfrm>
        </p:spPr>
        <p:txBody>
          <a:bodyPr/>
          <a:lstStyle/>
          <a:p>
            <a:r>
              <a:rPr lang="en-US" altLang="ko-KR" dirty="0">
                <a:latin typeface="HY동녘B" panose="02030600000101010101" pitchFamily="18" charset="-127"/>
                <a:ea typeface="HY동녘B" panose="02030600000101010101" pitchFamily="18" charset="-127"/>
              </a:rPr>
              <a:t>Source: Wikipedia, Geology.com, </a:t>
            </a:r>
            <a:r>
              <a:rPr lang="ko-KR" altLang="en-US" dirty="0">
                <a:latin typeface="HY동녘B" panose="02030600000101010101" pitchFamily="18" charset="-127"/>
                <a:ea typeface="HY동녘B" panose="02030600000101010101" pitchFamily="18" charset="-127"/>
              </a:rPr>
              <a:t>한국세라믹학회</a:t>
            </a: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4ACB52C7-323D-4E5A-A942-3A76BD0C58FA}"/>
              </a:ext>
            </a:extLst>
          </p:cNvPr>
          <p:cNvGrpSpPr/>
          <p:nvPr/>
        </p:nvGrpSpPr>
        <p:grpSpPr>
          <a:xfrm>
            <a:off x="2072900" y="1449388"/>
            <a:ext cx="5760000" cy="288000"/>
            <a:chOff x="2072900" y="1449388"/>
            <a:chExt cx="5760000" cy="288000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4F0BAB0E-F1D7-403A-8BCD-2E13B4C047F5}"/>
                </a:ext>
              </a:extLst>
            </p:cNvPr>
            <p:cNvSpPr/>
            <p:nvPr/>
          </p:nvSpPr>
          <p:spPr>
            <a:xfrm>
              <a:off x="2072900" y="1449388"/>
              <a:ext cx="5760000" cy="288000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tx1"/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>
              <a:noAutofit/>
            </a:bodyPr>
            <a:lstStyle/>
            <a:p>
              <a:pPr lvl="0">
                <a:lnSpc>
                  <a:spcPct val="95000"/>
                </a:lnSpc>
                <a:spcBef>
                  <a:spcPct val="0"/>
                </a:spcBef>
                <a:defRPr/>
              </a:pPr>
              <a:r>
                <a:rPr lang="ko-KR" altLang="en-US" sz="1400" b="0" dirty="0">
                  <a:solidFill>
                    <a:srgbClr val="000000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소재로서 </a:t>
              </a:r>
              <a:r>
                <a:rPr lang="en-US" altLang="ko-KR" sz="1400" b="0" dirty="0">
                  <a:solidFill>
                    <a:srgbClr val="000000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Apatite</a:t>
              </a:r>
              <a:r>
                <a:rPr lang="ko-KR" altLang="en-US" sz="1400" b="0" dirty="0">
                  <a:solidFill>
                    <a:srgbClr val="000000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의 특장점 </a:t>
              </a:r>
            </a:p>
          </p:txBody>
        </p:sp>
        <p:cxnSp>
          <p:nvCxnSpPr>
            <p:cNvPr id="9" name="직선 연결선 8">
              <a:extLst>
                <a:ext uri="{FF2B5EF4-FFF2-40B4-BE49-F238E27FC236}">
                  <a16:creationId xmlns:a16="http://schemas.microsoft.com/office/drawing/2014/main" id="{8A316129-C115-4CD9-B3C5-4BC07CCED144}"/>
                </a:ext>
              </a:extLst>
            </p:cNvPr>
            <p:cNvCxnSpPr/>
            <p:nvPr/>
          </p:nvCxnSpPr>
          <p:spPr>
            <a:xfrm>
              <a:off x="2072900" y="1737388"/>
              <a:ext cx="5760000" cy="0"/>
            </a:xfrm>
            <a:prstGeom prst="line">
              <a:avLst/>
            </a:prstGeom>
            <a:ln w="19050">
              <a:solidFill>
                <a:schemeClr val="tx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텍스트 개체 틀 5"/>
          <p:cNvSpPr>
            <a:spLocks noGrp="1"/>
          </p:cNvSpPr>
          <p:nvPr>
            <p:ph type="body" sz="quarter" idx="10"/>
          </p:nvPr>
        </p:nvSpPr>
        <p:spPr>
          <a:xfrm>
            <a:off x="7448432" y="292722"/>
            <a:ext cx="1860670" cy="184666"/>
          </a:xfrm>
        </p:spPr>
        <p:txBody>
          <a:bodyPr/>
          <a:lstStyle/>
          <a:p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Apatite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의 개념 및 특성</a:t>
            </a:r>
          </a:p>
        </p:txBody>
      </p:sp>
      <p:sp>
        <p:nvSpPr>
          <p:cNvPr id="21" name="텍스트 개체 틀 6"/>
          <p:cNvSpPr>
            <a:spLocks noGrp="1"/>
          </p:cNvSpPr>
          <p:nvPr>
            <p:ph type="body" sz="quarter" idx="12"/>
          </p:nvPr>
        </p:nvSpPr>
        <p:spPr>
          <a:xfrm>
            <a:off x="596904" y="292722"/>
            <a:ext cx="1082027" cy="184666"/>
          </a:xfrm>
        </p:spPr>
        <p:txBody>
          <a:bodyPr/>
          <a:lstStyle/>
          <a:p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1. Apatite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개요</a:t>
            </a:r>
          </a:p>
        </p:txBody>
      </p:sp>
      <p:grpSp>
        <p:nvGrpSpPr>
          <p:cNvPr id="25" name="그룹 24"/>
          <p:cNvGrpSpPr/>
          <p:nvPr/>
        </p:nvGrpSpPr>
        <p:grpSpPr>
          <a:xfrm>
            <a:off x="726103" y="2345260"/>
            <a:ext cx="8453796" cy="3492000"/>
            <a:chOff x="734571" y="2345260"/>
            <a:chExt cx="8453796" cy="3492000"/>
          </a:xfrm>
        </p:grpSpPr>
        <p:grpSp>
          <p:nvGrpSpPr>
            <p:cNvPr id="24" name="그룹 23"/>
            <p:cNvGrpSpPr/>
            <p:nvPr/>
          </p:nvGrpSpPr>
          <p:grpSpPr>
            <a:xfrm>
              <a:off x="734571" y="2345260"/>
              <a:ext cx="2664001" cy="3492000"/>
              <a:chOff x="819241" y="2345260"/>
              <a:chExt cx="2664001" cy="3492000"/>
            </a:xfrm>
          </p:grpSpPr>
          <p:sp>
            <p:nvSpPr>
              <p:cNvPr id="10" name="직사각형 9"/>
              <p:cNvSpPr/>
              <p:nvPr/>
            </p:nvSpPr>
            <p:spPr>
              <a:xfrm>
                <a:off x="819241" y="2345260"/>
                <a:ext cx="2664000" cy="349200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b="0">
                  <a:latin typeface="HY동녘B" panose="02030600000101010101" pitchFamily="18" charset="-127"/>
                  <a:ea typeface="HY동녘B" panose="02030600000101010101" pitchFamily="18" charset="-127"/>
                </a:endParaRPr>
              </a:p>
            </p:txBody>
          </p:sp>
          <p:sp>
            <p:nvSpPr>
              <p:cNvPr id="14" name="직사각형 13"/>
              <p:cNvSpPr/>
              <p:nvPr/>
            </p:nvSpPr>
            <p:spPr>
              <a:xfrm>
                <a:off x="819241" y="2345261"/>
                <a:ext cx="2664000" cy="288000"/>
              </a:xfrm>
              <a:prstGeom prst="rect">
                <a:avLst/>
              </a:prstGeom>
              <a:solidFill>
                <a:srgbClr val="002060"/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ko-KR" altLang="en-US" sz="1600" b="0" dirty="0">
                    <a:solidFill>
                      <a:schemeClr val="bg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</a:rPr>
                  <a:t>생체친화적</a:t>
                </a:r>
              </a:p>
            </p:txBody>
          </p:sp>
          <p:sp>
            <p:nvSpPr>
              <p:cNvPr id="17" name="직사각형 16"/>
              <p:cNvSpPr/>
              <p:nvPr/>
            </p:nvSpPr>
            <p:spPr>
              <a:xfrm>
                <a:off x="819242" y="2678893"/>
                <a:ext cx="2664000" cy="1596197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6350" cap="flat" cmpd="sng" algn="ctr">
                    <a:solidFill>
                      <a:schemeClr val="tx1"/>
                    </a:solidFill>
                    <a:prstDash val="soli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72000" tIns="36000" rIns="72000" bIns="36000" rtlCol="0" anchor="t">
                <a:spAutoFit/>
              </a:bodyPr>
              <a:lstStyle/>
              <a:p>
                <a:pPr marL="179388" indent="-179388" algn="l" defTabSz="540000" eaLnBrk="0" fontAlgn="auto" hangingPunct="0">
                  <a:spcBef>
                    <a:spcPts val="600"/>
                  </a:spcBef>
                  <a:buFont typeface="Wingdings" pitchFamily="2" charset="2"/>
                  <a:buChar char="v"/>
                </a:pPr>
                <a:r>
                  <a:rPr lang="ko-KR" altLang="en-US" sz="14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Tahoma"/>
                  </a:rPr>
                  <a:t>생체유사 성분을 함유하여                    의료</a:t>
                </a:r>
                <a:r>
                  <a:rPr lang="en-US" altLang="ko-KR" sz="14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Tahoma"/>
                  </a:rPr>
                  <a:t>·</a:t>
                </a:r>
                <a:r>
                  <a:rPr lang="ko-KR" altLang="en-US" sz="14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Tahoma"/>
                  </a:rPr>
                  <a:t>제약 소재로 활용</a:t>
                </a:r>
              </a:p>
              <a:p>
                <a:pPr marL="351450" lvl="1" indent="-171450" algn="l" defTabSz="540000" eaLnBrk="0" fontAlgn="auto" hangingPunct="0">
                  <a:spcBef>
                    <a:spcPts val="300"/>
                  </a:spcBef>
                  <a:buFont typeface="Wingdings" pitchFamily="2" charset="2"/>
                  <a:buChar char="ü"/>
                </a:pPr>
                <a:r>
                  <a:rPr lang="ko-KR" altLang="en-US" sz="11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Tahoma"/>
                  </a:rPr>
                  <a:t>천연 </a:t>
                </a:r>
                <a:r>
                  <a:rPr lang="en-US" altLang="ko-KR" sz="11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Tahoma"/>
                  </a:rPr>
                  <a:t>Apatite</a:t>
                </a:r>
                <a:r>
                  <a:rPr lang="ko-KR" altLang="en-US" sz="11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Tahoma"/>
                  </a:rPr>
                  <a:t>의 경우 콜라겐 성분을 함유하여</a:t>
                </a:r>
                <a:r>
                  <a:rPr lang="en-US" altLang="ko-KR" sz="11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Tahoma"/>
                  </a:rPr>
                  <a:t>, </a:t>
                </a:r>
                <a:r>
                  <a:rPr lang="ko-KR" altLang="en-US" sz="11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Tahoma"/>
                  </a:rPr>
                  <a:t>노화된 피부를 재생시키는 효과</a:t>
                </a:r>
                <a:endParaRPr lang="en-US" altLang="ko-KR" sz="1100" b="0" dirty="0">
                  <a:solidFill>
                    <a:schemeClr val="tx1"/>
                  </a:solidFill>
                  <a:latin typeface="HY동녘B" panose="02030600000101010101" pitchFamily="18" charset="-127"/>
                  <a:ea typeface="HY동녘B" panose="02030600000101010101" pitchFamily="18" charset="-127"/>
                  <a:cs typeface="Arial" pitchFamily="34" charset="0"/>
                  <a:sym typeface="Tahoma"/>
                </a:endParaRPr>
              </a:p>
              <a:p>
                <a:pPr marL="351450" lvl="1" indent="-171450" algn="l" defTabSz="540000" eaLnBrk="0" fontAlgn="auto" hangingPunct="0">
                  <a:spcBef>
                    <a:spcPts val="300"/>
                  </a:spcBef>
                  <a:buFont typeface="Wingdings" pitchFamily="2" charset="2"/>
                  <a:buChar char="ü"/>
                </a:pPr>
                <a:r>
                  <a:rPr lang="ko-KR" altLang="en-US" sz="11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Tahoma"/>
                  </a:rPr>
                  <a:t>사람의 뼈</a:t>
                </a:r>
                <a:r>
                  <a:rPr lang="en-US" altLang="ko-KR" sz="11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Tahoma"/>
                  </a:rPr>
                  <a:t>, </a:t>
                </a:r>
                <a:r>
                  <a:rPr lang="ko-KR" altLang="en-US" sz="11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Tahoma"/>
                  </a:rPr>
                  <a:t>치아의 주요 성분으로서 뼈의 </a:t>
                </a:r>
                <a:r>
                  <a:rPr lang="en-US" altLang="ko-KR" sz="11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Tahoma"/>
                  </a:rPr>
                  <a:t>65%, </a:t>
                </a:r>
                <a:r>
                  <a:rPr lang="ko-KR" altLang="en-US" sz="11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Tahoma"/>
                  </a:rPr>
                  <a:t>치아 에나멜질의 </a:t>
                </a:r>
                <a:r>
                  <a:rPr lang="en-US" altLang="ko-KR" sz="11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Tahoma"/>
                  </a:rPr>
                  <a:t>95%</a:t>
                </a:r>
                <a:r>
                  <a:rPr lang="ko-KR" altLang="en-US" sz="11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Tahoma"/>
                  </a:rPr>
                  <a:t>를 구성하는 물질</a:t>
                </a:r>
                <a:endParaRPr lang="en-US" altLang="ko-KR" sz="1100" b="0" dirty="0">
                  <a:solidFill>
                    <a:schemeClr val="tx1"/>
                  </a:solidFill>
                  <a:latin typeface="HY동녘B" panose="02030600000101010101" pitchFamily="18" charset="-127"/>
                  <a:ea typeface="HY동녘B" panose="02030600000101010101" pitchFamily="18" charset="-127"/>
                  <a:cs typeface="Arial" pitchFamily="34" charset="0"/>
                  <a:sym typeface="Wingdings" panose="05000000000000000000" pitchFamily="2" charset="2"/>
                </a:endParaRPr>
              </a:p>
            </p:txBody>
          </p:sp>
          <p:pic>
            <p:nvPicPr>
              <p:cNvPr id="2050" name="Picture 2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81241" y="4318634"/>
                <a:ext cx="2340000" cy="1433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23" name="그룹 22"/>
            <p:cNvGrpSpPr/>
            <p:nvPr/>
          </p:nvGrpSpPr>
          <p:grpSpPr>
            <a:xfrm>
              <a:off x="3629469" y="2345260"/>
              <a:ext cx="2664000" cy="3492000"/>
              <a:chOff x="3621001" y="2345260"/>
              <a:chExt cx="2664000" cy="3492000"/>
            </a:xfrm>
          </p:grpSpPr>
          <p:sp>
            <p:nvSpPr>
              <p:cNvPr id="11" name="직사각형 10"/>
              <p:cNvSpPr/>
              <p:nvPr/>
            </p:nvSpPr>
            <p:spPr>
              <a:xfrm>
                <a:off x="3621001" y="2345260"/>
                <a:ext cx="2664000" cy="349200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b="0">
                  <a:latin typeface="HY동녘B" panose="02030600000101010101" pitchFamily="18" charset="-127"/>
                  <a:ea typeface="HY동녘B" panose="02030600000101010101" pitchFamily="18" charset="-127"/>
                </a:endParaRPr>
              </a:p>
            </p:txBody>
          </p:sp>
          <p:sp>
            <p:nvSpPr>
              <p:cNvPr id="15" name="직사각형 14"/>
              <p:cNvSpPr/>
              <p:nvPr/>
            </p:nvSpPr>
            <p:spPr>
              <a:xfrm>
                <a:off x="3621001" y="2345261"/>
                <a:ext cx="2664000" cy="288000"/>
              </a:xfrm>
              <a:prstGeom prst="rect">
                <a:avLst/>
              </a:prstGeom>
              <a:solidFill>
                <a:srgbClr val="002060"/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ko-KR" altLang="en-US" sz="1600" b="0" dirty="0">
                    <a:solidFill>
                      <a:schemeClr val="bg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</a:rPr>
                  <a:t>광범위한 응용</a:t>
                </a:r>
              </a:p>
            </p:txBody>
          </p:sp>
          <p:sp>
            <p:nvSpPr>
              <p:cNvPr id="18" name="직사각형 17"/>
              <p:cNvSpPr/>
              <p:nvPr/>
            </p:nvSpPr>
            <p:spPr>
              <a:xfrm>
                <a:off x="3621002" y="2678893"/>
                <a:ext cx="2663999" cy="1596197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6350" cap="flat" cmpd="sng" algn="ctr">
                    <a:solidFill>
                      <a:schemeClr val="tx1"/>
                    </a:solidFill>
                    <a:prstDash val="soli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72000" tIns="36000" rIns="72000" bIns="36000" rtlCol="0" anchor="t">
                <a:spAutoFit/>
              </a:bodyPr>
              <a:lstStyle/>
              <a:p>
                <a:pPr marL="179388" indent="-179388" algn="l" defTabSz="540000" eaLnBrk="0" fontAlgn="auto" hangingPunct="0">
                  <a:spcBef>
                    <a:spcPts val="600"/>
                  </a:spcBef>
                  <a:buFont typeface="Wingdings" pitchFamily="2" charset="2"/>
                  <a:buChar char="v"/>
                </a:pPr>
                <a:r>
                  <a:rPr lang="ko-KR" altLang="en-US" sz="14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Tahoma"/>
                  </a:rPr>
                  <a:t>화장품</a:t>
                </a:r>
                <a:r>
                  <a:rPr lang="en-US" altLang="ko-KR" sz="14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Tahoma"/>
                  </a:rPr>
                  <a:t>, </a:t>
                </a:r>
                <a:r>
                  <a:rPr lang="ko-KR" altLang="en-US" sz="14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Tahoma"/>
                  </a:rPr>
                  <a:t>식품</a:t>
                </a:r>
                <a:r>
                  <a:rPr lang="en-US" altLang="ko-KR" sz="14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Tahoma"/>
                  </a:rPr>
                  <a:t>, </a:t>
                </a:r>
                <a:r>
                  <a:rPr lang="ko-KR" altLang="en-US" sz="14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Tahoma"/>
                  </a:rPr>
                  <a:t>생활용품</a:t>
                </a:r>
                <a:r>
                  <a:rPr lang="en-US" altLang="ko-KR" sz="14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Tahoma"/>
                  </a:rPr>
                  <a:t>,   </a:t>
                </a:r>
                <a:r>
                  <a:rPr lang="ko-KR" altLang="en-US" sz="14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Tahoma"/>
                  </a:rPr>
                  <a:t>환경산업 등에서 활용</a:t>
                </a:r>
              </a:p>
              <a:p>
                <a:pPr marL="351450" lvl="1" indent="-171450" algn="l" defTabSz="540000" eaLnBrk="0" fontAlgn="auto" hangingPunct="0">
                  <a:spcBef>
                    <a:spcPts val="300"/>
                  </a:spcBef>
                  <a:buFont typeface="Wingdings" pitchFamily="2" charset="2"/>
                  <a:buChar char="ü"/>
                </a:pPr>
                <a:r>
                  <a:rPr lang="ko-KR" altLang="en-US" sz="11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Wingdings" panose="05000000000000000000" pitchFamily="2" charset="2"/>
                  </a:rPr>
                  <a:t>기능성 미용</a:t>
                </a:r>
                <a:r>
                  <a:rPr lang="en-US" altLang="ko-KR" sz="11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Wingdings" panose="05000000000000000000" pitchFamily="2" charset="2"/>
                  </a:rPr>
                  <a:t>·</a:t>
                </a:r>
                <a:r>
                  <a:rPr lang="ko-KR" altLang="en-US" sz="11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Wingdings" panose="05000000000000000000" pitchFamily="2" charset="2"/>
                  </a:rPr>
                  <a:t>생활용품</a:t>
                </a:r>
                <a:r>
                  <a:rPr lang="en-US" altLang="ko-KR" sz="11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Wingdings" panose="05000000000000000000" pitchFamily="2" charset="2"/>
                  </a:rPr>
                  <a:t>, </a:t>
                </a:r>
                <a:r>
                  <a:rPr lang="ko-KR" altLang="en-US" sz="11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Wingdings" panose="05000000000000000000" pitchFamily="2" charset="2"/>
                  </a:rPr>
                  <a:t>식품</a:t>
                </a:r>
                <a:r>
                  <a:rPr lang="en-US" altLang="ko-KR" sz="11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Wingdings" panose="05000000000000000000" pitchFamily="2" charset="2"/>
                  </a:rPr>
                  <a:t>, </a:t>
                </a:r>
                <a:r>
                  <a:rPr lang="ko-KR" altLang="en-US" sz="1100" b="0" dirty="0" err="1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Wingdings" panose="05000000000000000000" pitchFamily="2" charset="2"/>
                  </a:rPr>
                  <a:t>건강보조제</a:t>
                </a:r>
                <a:r>
                  <a:rPr lang="en-US" altLang="ko-KR" sz="11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Wingdings" panose="05000000000000000000" pitchFamily="2" charset="2"/>
                  </a:rPr>
                  <a:t>, </a:t>
                </a:r>
                <a:r>
                  <a:rPr lang="ko-KR" altLang="en-US" sz="11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Wingdings" panose="05000000000000000000" pitchFamily="2" charset="2"/>
                  </a:rPr>
                  <a:t>건축자재 등 다양한 분야에서  원료로 사용</a:t>
                </a:r>
                <a:endParaRPr lang="en-US" altLang="ko-KR" sz="1100" b="0" dirty="0">
                  <a:solidFill>
                    <a:schemeClr val="tx1"/>
                  </a:solidFill>
                  <a:latin typeface="HY동녘B" panose="02030600000101010101" pitchFamily="18" charset="-127"/>
                  <a:ea typeface="HY동녘B" panose="02030600000101010101" pitchFamily="18" charset="-127"/>
                  <a:cs typeface="Arial" pitchFamily="34" charset="0"/>
                  <a:sym typeface="Wingdings" panose="05000000000000000000" pitchFamily="2" charset="2"/>
                </a:endParaRPr>
              </a:p>
              <a:p>
                <a:pPr marL="351450" lvl="1" indent="-171450" algn="l" defTabSz="540000" eaLnBrk="0" fontAlgn="auto" hangingPunct="0">
                  <a:spcBef>
                    <a:spcPts val="300"/>
                  </a:spcBef>
                  <a:buFont typeface="Wingdings" pitchFamily="2" charset="2"/>
                  <a:buChar char="ü"/>
                </a:pPr>
                <a:r>
                  <a:rPr lang="ko-KR" altLang="en-US" sz="11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Wingdings" panose="05000000000000000000" pitchFamily="2" charset="2"/>
                  </a:rPr>
                  <a:t>향후 </a:t>
                </a:r>
                <a:r>
                  <a:rPr lang="ko-KR" altLang="en-US" sz="1100" b="0" dirty="0" err="1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Wingdings" panose="05000000000000000000" pitchFamily="2" charset="2"/>
                  </a:rPr>
                  <a:t>광촉매</a:t>
                </a:r>
                <a:r>
                  <a:rPr lang="ko-KR" altLang="en-US" sz="11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Wingdings" panose="05000000000000000000" pitchFamily="2" charset="2"/>
                  </a:rPr>
                  <a:t> 재료의 개발에 의해 하수처리</a:t>
                </a:r>
                <a:r>
                  <a:rPr lang="en-US" altLang="ko-KR" sz="11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Wingdings" panose="05000000000000000000" pitchFamily="2" charset="2"/>
                  </a:rPr>
                  <a:t>, </a:t>
                </a:r>
                <a:r>
                  <a:rPr lang="ko-KR" altLang="en-US" sz="11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Wingdings" panose="05000000000000000000" pitchFamily="2" charset="2"/>
                  </a:rPr>
                  <a:t>친환경 건축자재 등에도 사용 가능할 것으로 전망</a:t>
                </a:r>
              </a:p>
            </p:txBody>
          </p:sp>
          <p:pic>
            <p:nvPicPr>
              <p:cNvPr id="2051" name="Picture 3"/>
              <p:cNvPicPr>
                <a:picLocks noChangeAspect="1" noChangeArrowheads="1"/>
              </p:cNvPicPr>
              <p:nvPr/>
            </p:nvPicPr>
            <p:blipFill rotWithShape="1"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19447"/>
              <a:stretch/>
            </p:blipFill>
            <p:spPr bwMode="auto">
              <a:xfrm>
                <a:off x="3658395" y="4380541"/>
                <a:ext cx="1667137" cy="134291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053" name="Picture 5"/>
              <p:cNvPicPr>
                <a:picLocks noChangeAspect="1" noChangeArrowheads="1"/>
              </p:cNvPicPr>
              <p:nvPr/>
            </p:nvPicPr>
            <p:blipFill rotWithShape="1"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0099" r="19558"/>
              <a:stretch/>
            </p:blipFill>
            <p:spPr bwMode="auto">
              <a:xfrm>
                <a:off x="5301586" y="4327546"/>
                <a:ext cx="864000" cy="143181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22" name="그룹 21"/>
            <p:cNvGrpSpPr/>
            <p:nvPr/>
          </p:nvGrpSpPr>
          <p:grpSpPr>
            <a:xfrm>
              <a:off x="6524366" y="2345260"/>
              <a:ext cx="2664001" cy="3492000"/>
              <a:chOff x="6422762" y="2345260"/>
              <a:chExt cx="2664001" cy="3492000"/>
            </a:xfrm>
          </p:grpSpPr>
          <p:sp>
            <p:nvSpPr>
              <p:cNvPr id="12" name="직사각형 11"/>
              <p:cNvSpPr/>
              <p:nvPr/>
            </p:nvSpPr>
            <p:spPr>
              <a:xfrm>
                <a:off x="6422762" y="2345260"/>
                <a:ext cx="2664000" cy="349200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b="0">
                  <a:latin typeface="HY동녘B" panose="02030600000101010101" pitchFamily="18" charset="-127"/>
                  <a:ea typeface="HY동녘B" panose="02030600000101010101" pitchFamily="18" charset="-127"/>
                </a:endParaRPr>
              </a:p>
            </p:txBody>
          </p:sp>
          <p:sp>
            <p:nvSpPr>
              <p:cNvPr id="16" name="직사각형 15"/>
              <p:cNvSpPr/>
              <p:nvPr/>
            </p:nvSpPr>
            <p:spPr>
              <a:xfrm>
                <a:off x="6422762" y="2345261"/>
                <a:ext cx="2664000" cy="288000"/>
              </a:xfrm>
              <a:prstGeom prst="rect">
                <a:avLst/>
              </a:prstGeom>
              <a:solidFill>
                <a:srgbClr val="002060"/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ko-KR" altLang="en-US" sz="1600" b="0" dirty="0" err="1">
                    <a:solidFill>
                      <a:schemeClr val="bg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</a:rPr>
                  <a:t>고부가가치성</a:t>
                </a:r>
                <a:endParaRPr lang="ko-KR" altLang="en-US" sz="1600" b="0" dirty="0">
                  <a:solidFill>
                    <a:schemeClr val="bg1"/>
                  </a:solidFill>
                  <a:latin typeface="HY동녘B" panose="02030600000101010101" pitchFamily="18" charset="-127"/>
                  <a:ea typeface="HY동녘B" panose="02030600000101010101" pitchFamily="18" charset="-127"/>
                </a:endParaRPr>
              </a:p>
            </p:txBody>
          </p:sp>
          <p:sp>
            <p:nvSpPr>
              <p:cNvPr id="19" name="직사각형 18"/>
              <p:cNvSpPr/>
              <p:nvPr/>
            </p:nvSpPr>
            <p:spPr>
              <a:xfrm>
                <a:off x="6422763" y="2697037"/>
                <a:ext cx="2664000" cy="1596197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6350" cap="flat" cmpd="sng" algn="ctr">
                    <a:solidFill>
                      <a:schemeClr val="tx1"/>
                    </a:solidFill>
                    <a:prstDash val="soli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72000" tIns="36000" rIns="72000" bIns="36000" rtlCol="0" anchor="t">
                <a:spAutoFit/>
              </a:bodyPr>
              <a:lstStyle/>
              <a:p>
                <a:pPr marL="179388" indent="-179388" algn="l" defTabSz="540000" eaLnBrk="0" fontAlgn="auto" hangingPunct="0">
                  <a:spcBef>
                    <a:spcPts val="600"/>
                  </a:spcBef>
                  <a:buFont typeface="Wingdings" pitchFamily="2" charset="2"/>
                  <a:buChar char="v"/>
                </a:pPr>
                <a:r>
                  <a:rPr lang="ko-KR" altLang="en-US" sz="1400" b="0" dirty="0" err="1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Tahoma"/>
                  </a:rPr>
                  <a:t>바이오세라믹</a:t>
                </a:r>
                <a:r>
                  <a:rPr lang="ko-KR" altLang="en-US" sz="14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Tahoma"/>
                  </a:rPr>
                  <a:t> 등 고부가가치 의료제품 주 소재 </a:t>
                </a:r>
              </a:p>
              <a:p>
                <a:pPr marL="351450" lvl="1" indent="-171450" algn="l" defTabSz="540000" eaLnBrk="0" fontAlgn="auto" hangingPunct="0">
                  <a:spcBef>
                    <a:spcPts val="300"/>
                  </a:spcBef>
                  <a:buFont typeface="Wingdings" pitchFamily="2" charset="2"/>
                  <a:buChar char="ü"/>
                </a:pPr>
                <a:r>
                  <a:rPr lang="ko-KR" altLang="en-US" sz="11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Wingdings" panose="05000000000000000000" pitchFamily="2" charset="2"/>
                  </a:rPr>
                  <a:t>고부가가치를 창출할 수 있는 의료 분야에서 </a:t>
                </a:r>
                <a:r>
                  <a:rPr lang="ko-KR" altLang="en-US" sz="1100" b="0" dirty="0" err="1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Wingdings" panose="05000000000000000000" pitchFamily="2" charset="2"/>
                  </a:rPr>
                  <a:t>바이오세라믹</a:t>
                </a:r>
                <a:r>
                  <a:rPr lang="ko-KR" altLang="en-US" sz="11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Wingdings" panose="05000000000000000000" pitchFamily="2" charset="2"/>
                  </a:rPr>
                  <a:t> 소재로 활발하게 사용</a:t>
                </a:r>
                <a:endParaRPr lang="en-US" altLang="ko-KR" sz="1100" b="0" dirty="0">
                  <a:solidFill>
                    <a:schemeClr val="tx1"/>
                  </a:solidFill>
                  <a:latin typeface="HY동녘B" panose="02030600000101010101" pitchFamily="18" charset="-127"/>
                  <a:ea typeface="HY동녘B" panose="02030600000101010101" pitchFamily="18" charset="-127"/>
                  <a:cs typeface="Arial" pitchFamily="34" charset="0"/>
                  <a:sym typeface="Wingdings" panose="05000000000000000000" pitchFamily="2" charset="2"/>
                </a:endParaRPr>
              </a:p>
              <a:p>
                <a:pPr marL="351450" lvl="1" indent="-171450" algn="l" defTabSz="540000" eaLnBrk="0" fontAlgn="auto" hangingPunct="0">
                  <a:spcBef>
                    <a:spcPts val="300"/>
                  </a:spcBef>
                  <a:buFont typeface="Wingdings" pitchFamily="2" charset="2"/>
                  <a:buChar char="ü"/>
                </a:pPr>
                <a:r>
                  <a:rPr lang="ko-KR" altLang="en-US" sz="11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Wingdings" panose="05000000000000000000" pitchFamily="2" charset="2"/>
                  </a:rPr>
                  <a:t>공정 기술 발전과 함께 </a:t>
                </a:r>
                <a:r>
                  <a:rPr lang="en-US" altLang="ko-KR" sz="11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Wingdings" panose="05000000000000000000" pitchFamily="2" charset="2"/>
                  </a:rPr>
                  <a:t>Value </a:t>
                </a:r>
                <a:r>
                  <a:rPr lang="ko-KR" altLang="en-US" sz="11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Wingdings" panose="05000000000000000000" pitchFamily="2" charset="2"/>
                  </a:rPr>
                  <a:t>동반 성장 중이며</a:t>
                </a:r>
                <a:r>
                  <a:rPr lang="en-US" altLang="ko-KR" sz="11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Wingdings" panose="05000000000000000000" pitchFamily="2" charset="2"/>
                  </a:rPr>
                  <a:t>, </a:t>
                </a:r>
                <a:r>
                  <a:rPr lang="ko-KR" altLang="en-US" sz="1100" b="0" dirty="0">
                    <a:solidFill>
                      <a:schemeClr val="tx1"/>
                    </a:solidFill>
                    <a:latin typeface="HY동녘B" panose="02030600000101010101" pitchFamily="18" charset="-127"/>
                    <a:ea typeface="HY동녘B" panose="02030600000101010101" pitchFamily="18" charset="-127"/>
                    <a:cs typeface="Arial" pitchFamily="34" charset="0"/>
                    <a:sym typeface="Wingdings" panose="05000000000000000000" pitchFamily="2" charset="2"/>
                  </a:rPr>
                  <a:t>가공 과정에 의해 거래시세 상향 추세</a:t>
                </a:r>
              </a:p>
            </p:txBody>
          </p:sp>
          <p:pic>
            <p:nvPicPr>
              <p:cNvPr id="2054" name="Picture 6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584762" y="4318634"/>
                <a:ext cx="2340000" cy="1433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39690590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596901" y="549388"/>
            <a:ext cx="8712200" cy="900000"/>
          </a:xfrm>
        </p:spPr>
        <p:txBody>
          <a:bodyPr/>
          <a:lstStyle/>
          <a:p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Apatite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는 성분함량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,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입자의 크기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등에 의해 세부적으로 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Type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이 구분될 수 있으며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,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분말의 분쇄 및 정제 입도에 따라 용도가 구분됨</a:t>
            </a:r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0"/>
          </p:nvPr>
        </p:nvSpPr>
        <p:spPr>
          <a:xfrm>
            <a:off x="8031924" y="292722"/>
            <a:ext cx="1277177" cy="184666"/>
          </a:xfrm>
        </p:spPr>
        <p:txBody>
          <a:bodyPr/>
          <a:lstStyle/>
          <a:p>
            <a:r>
              <a:rPr lang="en-US" altLang="ko-KR" dirty="0">
                <a:latin typeface="HY동녘B" panose="02030600000101010101" pitchFamily="18" charset="-127"/>
                <a:ea typeface="HY동녘B" panose="02030600000101010101" pitchFamily="18" charset="-127"/>
              </a:rPr>
              <a:t>Apatite</a:t>
            </a:r>
            <a:r>
              <a:rPr lang="ko-KR" altLang="en-US" dirty="0">
                <a:latin typeface="HY동녘B" panose="02030600000101010101" pitchFamily="18" charset="-127"/>
                <a:ea typeface="HY동녘B" panose="02030600000101010101" pitchFamily="18" charset="-127"/>
              </a:rPr>
              <a:t>의 구분</a:t>
            </a:r>
          </a:p>
        </p:txBody>
      </p:sp>
      <p:sp>
        <p:nvSpPr>
          <p:cNvPr id="7" name="텍스트 개체 틀 6"/>
          <p:cNvSpPr>
            <a:spLocks noGrp="1"/>
          </p:cNvSpPr>
          <p:nvPr>
            <p:ph type="body" sz="quarter" idx="12"/>
          </p:nvPr>
        </p:nvSpPr>
        <p:spPr>
          <a:xfrm>
            <a:off x="596904" y="292722"/>
            <a:ext cx="1062791" cy="184666"/>
          </a:xfrm>
        </p:spPr>
        <p:txBody>
          <a:bodyPr/>
          <a:lstStyle/>
          <a:p>
            <a:r>
              <a:rPr lang="en-US" altLang="ko-KR" dirty="0">
                <a:latin typeface="HY동녘B" panose="02030600000101010101" pitchFamily="18" charset="-127"/>
                <a:ea typeface="HY동녘B" panose="02030600000101010101" pitchFamily="18" charset="-127"/>
              </a:rPr>
              <a:t>1. Apatite </a:t>
            </a:r>
            <a:r>
              <a:rPr lang="ko-KR" altLang="en-US" dirty="0">
                <a:latin typeface="HY동녘B" panose="02030600000101010101" pitchFamily="18" charset="-127"/>
                <a:ea typeface="HY동녘B" panose="02030600000101010101" pitchFamily="18" charset="-127"/>
              </a:rPr>
              <a:t>개요</a:t>
            </a:r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3"/>
          </p:nvPr>
        </p:nvSpPr>
        <p:spPr>
          <a:xfrm>
            <a:off x="596900" y="6474634"/>
            <a:ext cx="8712000" cy="153888"/>
          </a:xfrm>
        </p:spPr>
        <p:txBody>
          <a:bodyPr/>
          <a:lstStyle/>
          <a:p>
            <a:r>
              <a:rPr lang="en-US" altLang="ko-KR" dirty="0">
                <a:latin typeface="HY동녘B" panose="02030600000101010101" pitchFamily="18" charset="-127"/>
                <a:ea typeface="HY동녘B" panose="02030600000101010101" pitchFamily="18" charset="-127"/>
              </a:rPr>
              <a:t>1) 1</a:t>
            </a:r>
            <a:r>
              <a:rPr lang="ko-KR" altLang="en-US" dirty="0">
                <a:latin typeface="HY동녘B" panose="02030600000101010101" pitchFamily="18" charset="-127"/>
                <a:ea typeface="HY동녘B" panose="02030600000101010101" pitchFamily="18" charset="-127"/>
              </a:rPr>
              <a:t>인치당 격자의 구멍 수     </a:t>
            </a:r>
            <a:r>
              <a:rPr lang="en-US" altLang="ko-KR" dirty="0">
                <a:latin typeface="HY동녘B" panose="02030600000101010101" pitchFamily="18" charset="-127"/>
                <a:ea typeface="HY동녘B" panose="02030600000101010101" pitchFamily="18" charset="-127"/>
              </a:rPr>
              <a:t>Source: </a:t>
            </a:r>
            <a:r>
              <a:rPr lang="ko-KR" altLang="en-US" dirty="0">
                <a:latin typeface="HY동녘B" panose="02030600000101010101" pitchFamily="18" charset="-127"/>
                <a:ea typeface="HY동녘B" panose="02030600000101010101" pitchFamily="18" charset="-127"/>
              </a:rPr>
              <a:t>한국기업평가원</a:t>
            </a: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4ACB52C7-323D-4E5A-A942-3A76BD0C58FA}"/>
              </a:ext>
            </a:extLst>
          </p:cNvPr>
          <p:cNvGrpSpPr/>
          <p:nvPr/>
        </p:nvGrpSpPr>
        <p:grpSpPr>
          <a:xfrm>
            <a:off x="2072900" y="1449388"/>
            <a:ext cx="5760000" cy="288000"/>
            <a:chOff x="2072900" y="1449388"/>
            <a:chExt cx="5760000" cy="288000"/>
          </a:xfrm>
        </p:grpSpPr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4F0BAB0E-F1D7-403A-8BCD-2E13B4C047F5}"/>
                </a:ext>
              </a:extLst>
            </p:cNvPr>
            <p:cNvSpPr/>
            <p:nvPr/>
          </p:nvSpPr>
          <p:spPr>
            <a:xfrm>
              <a:off x="2072900" y="1449388"/>
              <a:ext cx="5760000" cy="288000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tx1"/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>
              <a:noAutofit/>
            </a:bodyPr>
            <a:lstStyle/>
            <a:p>
              <a:pPr lvl="0">
                <a:lnSpc>
                  <a:spcPct val="95000"/>
                </a:lnSpc>
                <a:spcBef>
                  <a:spcPct val="0"/>
                </a:spcBef>
                <a:defRPr/>
              </a:pPr>
              <a:r>
                <a:rPr lang="en-US" altLang="ko-KR" sz="1400" dirty="0">
                  <a:solidFill>
                    <a:srgbClr val="000000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Apatite</a:t>
              </a:r>
              <a:r>
                <a:rPr lang="ko-KR" altLang="en-US" sz="1400" dirty="0">
                  <a:solidFill>
                    <a:srgbClr val="000000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의 구분 </a:t>
              </a:r>
            </a:p>
          </p:txBody>
        </p:sp>
        <p:cxnSp>
          <p:nvCxnSpPr>
            <p:cNvPr id="11" name="직선 연결선 10">
              <a:extLst>
                <a:ext uri="{FF2B5EF4-FFF2-40B4-BE49-F238E27FC236}">
                  <a16:creationId xmlns:a16="http://schemas.microsoft.com/office/drawing/2014/main" id="{8A316129-C115-4CD9-B3C5-4BC07CCED144}"/>
                </a:ext>
              </a:extLst>
            </p:cNvPr>
            <p:cNvCxnSpPr/>
            <p:nvPr/>
          </p:nvCxnSpPr>
          <p:spPr>
            <a:xfrm>
              <a:off x="2072900" y="1737388"/>
              <a:ext cx="5760000" cy="0"/>
            </a:xfrm>
            <a:prstGeom prst="line">
              <a:avLst/>
            </a:prstGeom>
            <a:ln w="19050">
              <a:solidFill>
                <a:schemeClr val="tx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직사각형 1"/>
          <p:cNvSpPr/>
          <p:nvPr/>
        </p:nvSpPr>
        <p:spPr>
          <a:xfrm>
            <a:off x="596900" y="2176664"/>
            <a:ext cx="936000" cy="792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400">
                <a:latin typeface="HY동녘B" panose="02030600000101010101" pitchFamily="18" charset="-127"/>
                <a:ea typeface="HY동녘B" panose="02030600000101010101" pitchFamily="18" charset="-127"/>
              </a:rPr>
              <a:t>광물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1950156" y="2176664"/>
            <a:ext cx="936000" cy="792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400" dirty="0" err="1">
                <a:latin typeface="HY동녘B" panose="02030600000101010101" pitchFamily="18" charset="-127"/>
                <a:ea typeface="HY동녘B" panose="02030600000101010101" pitchFamily="18" charset="-127"/>
              </a:rPr>
              <a:t>인산염</a:t>
            </a:r>
            <a:endParaRPr lang="ko-KR" altLang="en-US" sz="140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303412" y="2176664"/>
            <a:ext cx="936000" cy="792000"/>
          </a:xfrm>
          <a:prstGeom prst="rect">
            <a:avLst/>
          </a:prstGeom>
          <a:solidFill>
            <a:srgbClr val="002060"/>
          </a:solidFill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60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Apatite</a:t>
            </a:r>
            <a:endParaRPr lang="ko-KR" altLang="en-US" sz="1800" dirty="0">
              <a:solidFill>
                <a:schemeClr val="bg1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5984348" y="1844675"/>
            <a:ext cx="1728000" cy="39600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400" dirty="0">
                <a:latin typeface="HY동녘B" panose="02030600000101010101" pitchFamily="18" charset="-127"/>
                <a:ea typeface="HY동녘B" panose="02030600000101010101" pitchFamily="18" charset="-127"/>
              </a:rPr>
              <a:t>Hydroxyapatite</a:t>
            </a:r>
            <a:endParaRPr lang="ko-KR" altLang="en-US" sz="160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5984348" y="2374664"/>
            <a:ext cx="1728000" cy="39600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altLang="ko-KR" sz="1400" dirty="0" err="1">
                <a:latin typeface="HY동녘B" panose="02030600000101010101" pitchFamily="18" charset="-127"/>
                <a:ea typeface="HY동녘B" panose="02030600000101010101" pitchFamily="18" charset="-127"/>
              </a:rPr>
              <a:t>Chlorapatite</a:t>
            </a:r>
            <a:endParaRPr lang="ko-KR" altLang="en-US" sz="160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5984348" y="2904653"/>
            <a:ext cx="1728000" cy="39600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altLang="ko-KR" sz="1400" dirty="0" err="1">
                <a:latin typeface="HY동녘B" panose="02030600000101010101" pitchFamily="18" charset="-127"/>
                <a:ea typeface="HY동녘B" panose="02030600000101010101" pitchFamily="18" charset="-127"/>
              </a:rPr>
              <a:t>Fluorapatite</a:t>
            </a:r>
            <a:endParaRPr lang="ko-KR" altLang="en-US" sz="160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5984348" y="3434642"/>
            <a:ext cx="1728000" cy="39600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altLang="ko-KR" sz="1400" dirty="0">
                <a:latin typeface="HY동녘B" panose="02030600000101010101" pitchFamily="18" charset="-127"/>
                <a:ea typeface="HY동녘B" panose="02030600000101010101" pitchFamily="18" charset="-127"/>
              </a:rPr>
              <a:t>&gt;Micrometers</a:t>
            </a:r>
            <a:endParaRPr lang="ko-KR" altLang="en-US" sz="140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5984348" y="3964631"/>
            <a:ext cx="1728000" cy="39600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altLang="ko-KR" sz="1400" dirty="0">
                <a:latin typeface="HY동녘B" panose="02030600000101010101" pitchFamily="18" charset="-127"/>
                <a:ea typeface="HY동녘B" panose="02030600000101010101" pitchFamily="18" charset="-127"/>
              </a:rPr>
              <a:t>Micro-sized</a:t>
            </a:r>
            <a:endParaRPr lang="ko-KR" altLang="en-US" sz="160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5984348" y="5024609"/>
            <a:ext cx="1728000" cy="39600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altLang="ko-KR" sz="1400" dirty="0">
                <a:latin typeface="HY동녘B" panose="02030600000101010101" pitchFamily="18" charset="-127"/>
                <a:ea typeface="HY동녘B" panose="02030600000101010101" pitchFamily="18" charset="-127"/>
              </a:rPr>
              <a:t>200-250 mesh</a:t>
            </a:r>
            <a:r>
              <a:rPr lang="en-US" altLang="ko-KR" sz="1400" baseline="30000" dirty="0">
                <a:latin typeface="HY동녘B" panose="02030600000101010101" pitchFamily="18" charset="-127"/>
                <a:ea typeface="HY동녘B" panose="02030600000101010101" pitchFamily="18" charset="-127"/>
              </a:rPr>
              <a:t>1)</a:t>
            </a:r>
            <a:endParaRPr lang="ko-KR" altLang="en-US" sz="1400" baseline="3000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5984348" y="4494620"/>
            <a:ext cx="1728000" cy="39600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altLang="ko-KR" sz="1400" dirty="0">
                <a:latin typeface="HY동녘B" panose="02030600000101010101" pitchFamily="18" charset="-127"/>
                <a:ea typeface="HY동녘B" panose="02030600000101010101" pitchFamily="18" charset="-127"/>
              </a:rPr>
              <a:t>Nano-sized</a:t>
            </a:r>
            <a:endParaRPr lang="ko-KR" altLang="en-US" sz="160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5984348" y="5554599"/>
            <a:ext cx="1728000" cy="39600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altLang="ko-KR" sz="1400" dirty="0">
                <a:latin typeface="HY동녘B" panose="02030600000101010101" pitchFamily="18" charset="-127"/>
                <a:ea typeface="HY동녘B" panose="02030600000101010101" pitchFamily="18" charset="-127"/>
              </a:rPr>
              <a:t>400-450 mesh</a:t>
            </a:r>
            <a:endParaRPr lang="ko-KR" altLang="en-US" sz="140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5984348" y="6084588"/>
            <a:ext cx="1728000" cy="39600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altLang="ko-KR" sz="1400" dirty="0">
                <a:latin typeface="HY동녘B" panose="02030600000101010101" pitchFamily="18" charset="-127"/>
                <a:ea typeface="HY동녘B" panose="02030600000101010101" pitchFamily="18" charset="-127"/>
              </a:rPr>
              <a:t>1,000-2,000 mesh</a:t>
            </a:r>
            <a:endParaRPr lang="ko-KR" altLang="en-US" sz="140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3" name="순서도: 판단 2"/>
          <p:cNvSpPr/>
          <p:nvPr/>
        </p:nvSpPr>
        <p:spPr>
          <a:xfrm>
            <a:off x="4656669" y="2032664"/>
            <a:ext cx="1080000" cy="1080000"/>
          </a:xfrm>
          <a:prstGeom prst="flowChartDecision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dirty="0">
                <a:latin typeface="HY동녘B" panose="02030600000101010101" pitchFamily="18" charset="-127"/>
                <a:ea typeface="HY동녘B" panose="02030600000101010101" pitchFamily="18" charset="-127"/>
              </a:rPr>
              <a:t>by</a:t>
            </a:r>
            <a:br>
              <a:rPr lang="en-US" altLang="ko-KR" dirty="0">
                <a:latin typeface="HY동녘B" panose="02030600000101010101" pitchFamily="18" charset="-127"/>
                <a:ea typeface="HY동녘B" panose="02030600000101010101" pitchFamily="18" charset="-127"/>
              </a:rPr>
            </a:br>
            <a:r>
              <a:rPr lang="ko-KR" altLang="en-US" sz="1400" dirty="0">
                <a:latin typeface="HY동녘B" panose="02030600000101010101" pitchFamily="18" charset="-127"/>
                <a:ea typeface="HY동녘B" panose="02030600000101010101" pitchFamily="18" charset="-127"/>
              </a:rPr>
              <a:t>성분함량</a:t>
            </a:r>
          </a:p>
        </p:txBody>
      </p:sp>
      <p:sp>
        <p:nvSpPr>
          <p:cNvPr id="28" name="순서도: 판단 27"/>
          <p:cNvSpPr/>
          <p:nvPr/>
        </p:nvSpPr>
        <p:spPr>
          <a:xfrm>
            <a:off x="4656669" y="3622631"/>
            <a:ext cx="1080000" cy="1080000"/>
          </a:xfrm>
          <a:prstGeom prst="flowChartDecision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altLang="ko-KR" dirty="0">
                <a:latin typeface="HY동녘B" panose="02030600000101010101" pitchFamily="18" charset="-127"/>
                <a:ea typeface="HY동녘B" panose="02030600000101010101" pitchFamily="18" charset="-127"/>
              </a:rPr>
              <a:t>by</a:t>
            </a:r>
            <a:br>
              <a:rPr lang="en-US" altLang="ko-KR" dirty="0">
                <a:latin typeface="HY동녘B" panose="02030600000101010101" pitchFamily="18" charset="-127"/>
                <a:ea typeface="HY동녘B" panose="02030600000101010101" pitchFamily="18" charset="-127"/>
              </a:rPr>
            </a:br>
            <a:r>
              <a:rPr lang="ko-KR" altLang="en-US" sz="1400" dirty="0">
                <a:latin typeface="HY동녘B" panose="02030600000101010101" pitchFamily="18" charset="-127"/>
                <a:ea typeface="HY동녘B" panose="02030600000101010101" pitchFamily="18" charset="-127"/>
              </a:rPr>
              <a:t>입자크기</a:t>
            </a:r>
          </a:p>
        </p:txBody>
      </p:sp>
      <p:sp>
        <p:nvSpPr>
          <p:cNvPr id="29" name="순서도: 판단 28"/>
          <p:cNvSpPr/>
          <p:nvPr/>
        </p:nvSpPr>
        <p:spPr>
          <a:xfrm>
            <a:off x="4656669" y="5212599"/>
            <a:ext cx="1080000" cy="1080000"/>
          </a:xfrm>
          <a:prstGeom prst="flowChartDecision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dirty="0">
                <a:latin typeface="HY동녘B" panose="02030600000101010101" pitchFamily="18" charset="-127"/>
                <a:ea typeface="HY동녘B" panose="02030600000101010101" pitchFamily="18" charset="-127"/>
              </a:rPr>
              <a:t>by</a:t>
            </a:r>
            <a:br>
              <a:rPr lang="en-US" altLang="ko-KR" dirty="0">
                <a:latin typeface="HY동녘B" panose="02030600000101010101" pitchFamily="18" charset="-127"/>
                <a:ea typeface="HY동녘B" panose="02030600000101010101" pitchFamily="18" charset="-127"/>
              </a:rPr>
            </a:br>
            <a:r>
              <a:rPr lang="ko-KR" altLang="en-US" sz="1400" dirty="0">
                <a:latin typeface="HY동녘B" panose="02030600000101010101" pitchFamily="18" charset="-127"/>
                <a:ea typeface="HY동녘B" panose="02030600000101010101" pitchFamily="18" charset="-127"/>
              </a:rPr>
              <a:t>정제입도</a:t>
            </a:r>
          </a:p>
        </p:txBody>
      </p:sp>
      <p:cxnSp>
        <p:nvCxnSpPr>
          <p:cNvPr id="30" name="직선 연결선 29"/>
          <p:cNvCxnSpPr>
            <a:stCxn id="2" idx="3"/>
            <a:endCxn id="12" idx="1"/>
          </p:cNvCxnSpPr>
          <p:nvPr/>
        </p:nvCxnSpPr>
        <p:spPr>
          <a:xfrm>
            <a:off x="1532902" y="2572664"/>
            <a:ext cx="41725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/>
          <p:cNvCxnSpPr>
            <a:stCxn id="12" idx="3"/>
            <a:endCxn id="13" idx="1"/>
          </p:cNvCxnSpPr>
          <p:nvPr/>
        </p:nvCxnSpPr>
        <p:spPr>
          <a:xfrm>
            <a:off x="2886156" y="2572664"/>
            <a:ext cx="41725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>
            <a:stCxn id="13" idx="3"/>
            <a:endCxn id="3" idx="1"/>
          </p:cNvCxnSpPr>
          <p:nvPr/>
        </p:nvCxnSpPr>
        <p:spPr>
          <a:xfrm>
            <a:off x="4239412" y="2572664"/>
            <a:ext cx="41725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꺾인 연결선 35"/>
          <p:cNvCxnSpPr>
            <a:stCxn id="3" idx="3"/>
            <a:endCxn id="14" idx="1"/>
          </p:cNvCxnSpPr>
          <p:nvPr/>
        </p:nvCxnSpPr>
        <p:spPr>
          <a:xfrm flipV="1">
            <a:off x="5736669" y="2042679"/>
            <a:ext cx="247679" cy="529989"/>
          </a:xfrm>
          <a:prstGeom prst="bentConnector3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꺾인 연결선 37"/>
          <p:cNvCxnSpPr>
            <a:stCxn id="3" idx="3"/>
            <a:endCxn id="16" idx="1"/>
          </p:cNvCxnSpPr>
          <p:nvPr/>
        </p:nvCxnSpPr>
        <p:spPr>
          <a:xfrm>
            <a:off x="5736669" y="2572668"/>
            <a:ext cx="247679" cy="529989"/>
          </a:xfrm>
          <a:prstGeom prst="bentConnector3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직선 연결선 39"/>
          <p:cNvCxnSpPr>
            <a:stCxn id="3" idx="3"/>
            <a:endCxn id="15" idx="1"/>
          </p:cNvCxnSpPr>
          <p:nvPr/>
        </p:nvCxnSpPr>
        <p:spPr>
          <a:xfrm>
            <a:off x="5736669" y="2572664"/>
            <a:ext cx="247679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꺾인 연결선 41"/>
          <p:cNvCxnSpPr>
            <a:stCxn id="13" idx="3"/>
            <a:endCxn id="28" idx="1"/>
          </p:cNvCxnSpPr>
          <p:nvPr/>
        </p:nvCxnSpPr>
        <p:spPr>
          <a:xfrm>
            <a:off x="4239412" y="2572668"/>
            <a:ext cx="417255" cy="1589967"/>
          </a:xfrm>
          <a:prstGeom prst="bentConnector3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꺾인 연결선 43"/>
          <p:cNvCxnSpPr>
            <a:stCxn id="13" idx="3"/>
            <a:endCxn id="29" idx="1"/>
          </p:cNvCxnSpPr>
          <p:nvPr/>
        </p:nvCxnSpPr>
        <p:spPr>
          <a:xfrm>
            <a:off x="4239412" y="2572664"/>
            <a:ext cx="417255" cy="3179935"/>
          </a:xfrm>
          <a:prstGeom prst="bentConnector3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꺾인 연결선 55"/>
          <p:cNvCxnSpPr>
            <a:stCxn id="12" idx="3"/>
          </p:cNvCxnSpPr>
          <p:nvPr/>
        </p:nvCxnSpPr>
        <p:spPr>
          <a:xfrm>
            <a:off x="2886156" y="2572664"/>
            <a:ext cx="417256" cy="678398"/>
          </a:xfrm>
          <a:prstGeom prst="bentConnector3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꺾인 연결선 57"/>
          <p:cNvCxnSpPr>
            <a:stCxn id="12" idx="3"/>
          </p:cNvCxnSpPr>
          <p:nvPr/>
        </p:nvCxnSpPr>
        <p:spPr>
          <a:xfrm>
            <a:off x="2886156" y="2572668"/>
            <a:ext cx="417256" cy="1121785"/>
          </a:xfrm>
          <a:prstGeom prst="bentConnector3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꺾인 연결선 61"/>
          <p:cNvCxnSpPr>
            <a:stCxn id="12" idx="3"/>
          </p:cNvCxnSpPr>
          <p:nvPr/>
        </p:nvCxnSpPr>
        <p:spPr>
          <a:xfrm>
            <a:off x="2886156" y="2572664"/>
            <a:ext cx="417256" cy="1565172"/>
          </a:xfrm>
          <a:prstGeom prst="bentConnector3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꺾인 연결선 63"/>
          <p:cNvCxnSpPr>
            <a:stCxn id="12" idx="3"/>
          </p:cNvCxnSpPr>
          <p:nvPr/>
        </p:nvCxnSpPr>
        <p:spPr>
          <a:xfrm>
            <a:off x="2886156" y="2572668"/>
            <a:ext cx="417256" cy="2008559"/>
          </a:xfrm>
          <a:prstGeom prst="bentConnector3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꺾인 연결선 65"/>
          <p:cNvCxnSpPr>
            <a:stCxn id="2" idx="3"/>
          </p:cNvCxnSpPr>
          <p:nvPr/>
        </p:nvCxnSpPr>
        <p:spPr>
          <a:xfrm>
            <a:off x="1532902" y="2572664"/>
            <a:ext cx="417256" cy="678398"/>
          </a:xfrm>
          <a:prstGeom prst="bentConnector3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꺾인 연결선 67"/>
          <p:cNvCxnSpPr>
            <a:stCxn id="2" idx="3"/>
          </p:cNvCxnSpPr>
          <p:nvPr/>
        </p:nvCxnSpPr>
        <p:spPr>
          <a:xfrm>
            <a:off x="1532902" y="2572668"/>
            <a:ext cx="417256" cy="1121785"/>
          </a:xfrm>
          <a:prstGeom prst="bentConnector3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꺾인 연결선 69"/>
          <p:cNvCxnSpPr>
            <a:stCxn id="2" idx="3"/>
          </p:cNvCxnSpPr>
          <p:nvPr/>
        </p:nvCxnSpPr>
        <p:spPr>
          <a:xfrm>
            <a:off x="1532902" y="2572664"/>
            <a:ext cx="417256" cy="1565172"/>
          </a:xfrm>
          <a:prstGeom prst="bentConnector3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꺾인 연결선 71"/>
          <p:cNvCxnSpPr>
            <a:stCxn id="2" idx="3"/>
          </p:cNvCxnSpPr>
          <p:nvPr/>
        </p:nvCxnSpPr>
        <p:spPr>
          <a:xfrm>
            <a:off x="1532902" y="2572668"/>
            <a:ext cx="417256" cy="2008559"/>
          </a:xfrm>
          <a:prstGeom prst="bentConnector3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꺾인 연결선 73"/>
          <p:cNvCxnSpPr>
            <a:stCxn id="28" idx="3"/>
            <a:endCxn id="20" idx="1"/>
          </p:cNvCxnSpPr>
          <p:nvPr/>
        </p:nvCxnSpPr>
        <p:spPr>
          <a:xfrm flipV="1">
            <a:off x="5736669" y="3632642"/>
            <a:ext cx="247679" cy="529989"/>
          </a:xfrm>
          <a:prstGeom prst="bentConnector3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꺾인 연결선 75"/>
          <p:cNvCxnSpPr>
            <a:stCxn id="28" idx="3"/>
            <a:endCxn id="23" idx="1"/>
          </p:cNvCxnSpPr>
          <p:nvPr/>
        </p:nvCxnSpPr>
        <p:spPr>
          <a:xfrm>
            <a:off x="5736669" y="4162635"/>
            <a:ext cx="247679" cy="529989"/>
          </a:xfrm>
          <a:prstGeom prst="bentConnector3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직선 연결선 78"/>
          <p:cNvCxnSpPr>
            <a:stCxn id="28" idx="3"/>
            <a:endCxn id="21" idx="1"/>
          </p:cNvCxnSpPr>
          <p:nvPr/>
        </p:nvCxnSpPr>
        <p:spPr>
          <a:xfrm>
            <a:off x="5736669" y="4162631"/>
            <a:ext cx="247679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꺾인 연결선 80"/>
          <p:cNvCxnSpPr>
            <a:stCxn id="29" idx="3"/>
            <a:endCxn id="22" idx="1"/>
          </p:cNvCxnSpPr>
          <p:nvPr/>
        </p:nvCxnSpPr>
        <p:spPr>
          <a:xfrm flipV="1">
            <a:off x="5736669" y="5222609"/>
            <a:ext cx="247679" cy="529990"/>
          </a:xfrm>
          <a:prstGeom prst="bentConnector3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꺾인 연결선 82"/>
          <p:cNvCxnSpPr>
            <a:stCxn id="29" idx="3"/>
            <a:endCxn id="25" idx="1"/>
          </p:cNvCxnSpPr>
          <p:nvPr/>
        </p:nvCxnSpPr>
        <p:spPr>
          <a:xfrm>
            <a:off x="5736669" y="5752603"/>
            <a:ext cx="247679" cy="529989"/>
          </a:xfrm>
          <a:prstGeom prst="bentConnector3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직선 연결선 84"/>
          <p:cNvCxnSpPr>
            <a:stCxn id="29" idx="3"/>
            <a:endCxn id="24" idx="1"/>
          </p:cNvCxnSpPr>
          <p:nvPr/>
        </p:nvCxnSpPr>
        <p:spPr>
          <a:xfrm>
            <a:off x="5736669" y="5752599"/>
            <a:ext cx="247679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직사각형 56"/>
          <p:cNvSpPr/>
          <p:nvPr/>
        </p:nvSpPr>
        <p:spPr>
          <a:xfrm>
            <a:off x="7722049" y="1844678"/>
            <a:ext cx="1588641" cy="411257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72000" tIns="36000" rIns="72000" bIns="36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93600" indent="-93600" algn="l" defTabSz="540000" eaLnBrk="0" fontAlgn="auto" hangingPunct="0">
              <a:spcBef>
                <a:spcPts val="600"/>
              </a:spcBef>
              <a:buFont typeface="Arial"/>
              <a:buChar char="•"/>
            </a:pPr>
            <a:r>
              <a:rPr lang="en-US" altLang="ko-KR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OH(</a:t>
            </a:r>
            <a:r>
              <a:rPr lang="ko-KR" altLang="en-US" sz="1100" b="0" dirty="0" err="1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히드록시기</a:t>
            </a:r>
            <a:r>
              <a:rPr lang="en-US" altLang="ko-KR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)</a:t>
            </a:r>
            <a:r>
              <a:rPr lang="ko-KR" altLang="en-US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가 주 성분인 </a:t>
            </a:r>
            <a:r>
              <a:rPr lang="en-US" altLang="ko-KR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Apatite</a:t>
            </a:r>
            <a:endParaRPr lang="ko-KR" altLang="en-US" sz="1100" b="0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 panose="020B0604030504040204" pitchFamily="34" charset="0"/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7722049" y="2374668"/>
            <a:ext cx="1588641" cy="411257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72000" tIns="36000" rIns="72000" bIns="36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93600" indent="-93600" algn="l" defTabSz="540000" eaLnBrk="0" fontAlgn="auto" hangingPunct="0">
              <a:spcBef>
                <a:spcPts val="600"/>
              </a:spcBef>
              <a:buFont typeface="Arial"/>
              <a:buChar char="•"/>
            </a:pPr>
            <a:r>
              <a:rPr lang="en-US" altLang="ko-KR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CI(</a:t>
            </a:r>
            <a:r>
              <a:rPr lang="ko-KR" altLang="en-US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염소</a:t>
            </a:r>
            <a:r>
              <a:rPr lang="en-US" altLang="ko-KR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)</a:t>
            </a:r>
            <a:r>
              <a:rPr lang="ko-KR" altLang="en-US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가 주 성분인 </a:t>
            </a:r>
            <a:r>
              <a:rPr lang="en-US" altLang="ko-KR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Apatite</a:t>
            </a:r>
            <a:endParaRPr lang="ko-KR" altLang="en-US" sz="1100" b="0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 panose="020B0604030504040204" pitchFamily="34" charset="0"/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7722049" y="2904657"/>
            <a:ext cx="1588641" cy="411257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72000" tIns="36000" rIns="72000" bIns="36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93600" indent="-93600" algn="l" defTabSz="540000" eaLnBrk="0" fontAlgn="auto" hangingPunct="0">
              <a:spcBef>
                <a:spcPts val="600"/>
              </a:spcBef>
              <a:buFont typeface="Arial"/>
              <a:buChar char="•"/>
            </a:pPr>
            <a:r>
              <a:rPr lang="en-US" altLang="ko-KR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F(</a:t>
            </a:r>
            <a:r>
              <a:rPr lang="ko-KR" altLang="en-US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불소</a:t>
            </a:r>
            <a:r>
              <a:rPr lang="en-US" altLang="ko-KR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)</a:t>
            </a:r>
            <a:r>
              <a:rPr lang="ko-KR" altLang="en-US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가</a:t>
            </a:r>
            <a:r>
              <a:rPr lang="en-US" altLang="ko-KR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 </a:t>
            </a:r>
            <a:r>
              <a:rPr lang="ko-KR" altLang="en-US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주 성분인 </a:t>
            </a:r>
            <a:r>
              <a:rPr lang="en-US" altLang="ko-KR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Apatite</a:t>
            </a:r>
            <a:endParaRPr lang="ko-KR" altLang="en-US" sz="1100" b="0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 panose="020B0604030504040204" pitchFamily="34" charset="0"/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7722049" y="3433413"/>
            <a:ext cx="1588641" cy="411257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72000" tIns="36000" rIns="72000" bIns="36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93600" indent="-93600" algn="l" defTabSz="540000" eaLnBrk="0" fontAlgn="auto" hangingPunct="0">
              <a:spcBef>
                <a:spcPts val="600"/>
              </a:spcBef>
              <a:buFont typeface="Arial"/>
              <a:buChar char="•"/>
            </a:pPr>
            <a:r>
              <a:rPr lang="ko-KR" altLang="en-US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사료</a:t>
            </a:r>
            <a:r>
              <a:rPr lang="en-US" altLang="ko-KR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, </a:t>
            </a:r>
            <a:r>
              <a:rPr lang="ko-KR" altLang="en-US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건축자재 등의 소재로 활용</a:t>
            </a:r>
            <a:r>
              <a:rPr lang="en-US" altLang="ko-KR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 </a:t>
            </a:r>
            <a:endParaRPr lang="ko-KR" altLang="en-US" sz="1100" b="0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 panose="020B0604030504040204" pitchFamily="34" charset="0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7722049" y="3963398"/>
            <a:ext cx="1783903" cy="411257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72000" tIns="36000" rIns="72000" bIns="36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93600" indent="-93600" algn="l" defTabSz="540000" eaLnBrk="0" fontAlgn="auto" hangingPunct="0">
              <a:spcBef>
                <a:spcPts val="600"/>
              </a:spcBef>
              <a:buFont typeface="Arial"/>
              <a:buChar char="•"/>
            </a:pPr>
            <a:r>
              <a:rPr lang="en-US" altLang="ko-KR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10</a:t>
            </a:r>
            <a:r>
              <a:rPr lang="en-US" altLang="ko-KR" sz="1100" b="0" baseline="3000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-6</a:t>
            </a:r>
            <a:r>
              <a:rPr lang="en-US" altLang="ko-KR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m </a:t>
            </a:r>
            <a:r>
              <a:rPr lang="ko-KR" altLang="en-US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크기의 입자로</a:t>
            </a:r>
            <a:r>
              <a:rPr lang="en-US" altLang="ko-KR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, </a:t>
            </a:r>
            <a:r>
              <a:rPr lang="ko-KR" altLang="en-US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의학</a:t>
            </a:r>
            <a:r>
              <a:rPr lang="en-US" altLang="ko-KR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·</a:t>
            </a:r>
            <a:r>
              <a:rPr lang="ko-KR" altLang="en-US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미용소재로 활용</a:t>
            </a:r>
          </a:p>
        </p:txBody>
      </p:sp>
      <p:sp>
        <p:nvSpPr>
          <p:cNvPr id="65" name="직사각형 64"/>
          <p:cNvSpPr/>
          <p:nvPr/>
        </p:nvSpPr>
        <p:spPr>
          <a:xfrm>
            <a:off x="7722049" y="4493391"/>
            <a:ext cx="1955353" cy="411257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72000" tIns="36000" rIns="72000" bIns="36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93600" indent="-93600" algn="l" defTabSz="540000" eaLnBrk="0" fontAlgn="auto" hangingPunct="0">
              <a:spcBef>
                <a:spcPts val="600"/>
              </a:spcBef>
              <a:buFont typeface="Arial"/>
              <a:buChar char="•"/>
            </a:pPr>
            <a:r>
              <a:rPr lang="en-US" altLang="ko-KR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10</a:t>
            </a:r>
            <a:r>
              <a:rPr lang="en-US" altLang="ko-KR" sz="1100" b="0" baseline="3000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-9</a:t>
            </a:r>
            <a:r>
              <a:rPr lang="en-US" altLang="ko-KR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m </a:t>
            </a:r>
            <a:r>
              <a:rPr lang="ko-KR" altLang="en-US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크기의 입자로</a:t>
            </a:r>
            <a:r>
              <a:rPr lang="en-US" altLang="ko-KR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, </a:t>
            </a:r>
            <a:r>
              <a:rPr lang="ko-KR" altLang="en-US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주로 의학소재로 활용</a:t>
            </a:r>
          </a:p>
        </p:txBody>
      </p:sp>
      <p:sp>
        <p:nvSpPr>
          <p:cNvPr id="67" name="직사각형 66"/>
          <p:cNvSpPr/>
          <p:nvPr/>
        </p:nvSpPr>
        <p:spPr>
          <a:xfrm>
            <a:off x="7722049" y="5024613"/>
            <a:ext cx="1588641" cy="411257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72000" tIns="36000" rIns="72000" bIns="36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93600" indent="-93600" algn="l" defTabSz="540000" eaLnBrk="0" fontAlgn="auto" hangingPunct="0">
              <a:spcBef>
                <a:spcPts val="600"/>
              </a:spcBef>
              <a:buFont typeface="Arial"/>
              <a:buChar char="•"/>
            </a:pPr>
            <a:r>
              <a:rPr lang="ko-KR" altLang="en-US" sz="1100" b="0" dirty="0">
                <a:latin typeface="HY동녘B" panose="02030600000101010101" pitchFamily="18" charset="-127"/>
                <a:ea typeface="HY동녘B" panose="02030600000101010101" pitchFamily="18" charset="-127"/>
              </a:rPr>
              <a:t>사료</a:t>
            </a:r>
            <a:r>
              <a:rPr lang="en-US" altLang="ko-KR" sz="1100" b="0" dirty="0">
                <a:latin typeface="HY동녘B" panose="02030600000101010101" pitchFamily="18" charset="-127"/>
                <a:ea typeface="HY동녘B" panose="02030600000101010101" pitchFamily="18" charset="-127"/>
              </a:rPr>
              <a:t>, </a:t>
            </a:r>
            <a:r>
              <a:rPr lang="ko-KR" altLang="en-US" sz="1100" b="0" dirty="0">
                <a:latin typeface="HY동녘B" panose="02030600000101010101" pitchFamily="18" charset="-127"/>
                <a:ea typeface="HY동녘B" panose="02030600000101010101" pitchFamily="18" charset="-127"/>
              </a:rPr>
              <a:t>건축자재 등의 소재로 활용</a:t>
            </a:r>
            <a:endParaRPr lang="ko-KR" altLang="en-US" sz="1100" b="0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 panose="020B0604030504040204" pitchFamily="34" charset="0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7722049" y="5554603"/>
            <a:ext cx="1588641" cy="411257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72000" tIns="36000" rIns="72000" bIns="36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93600" indent="-93600" algn="l" defTabSz="540000" eaLnBrk="0" fontAlgn="auto" hangingPunct="0">
              <a:spcBef>
                <a:spcPts val="600"/>
              </a:spcBef>
              <a:buFont typeface="Arial"/>
              <a:buChar char="•"/>
            </a:pPr>
            <a:r>
              <a:rPr lang="ko-KR" altLang="en-US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농업</a:t>
            </a:r>
            <a:r>
              <a:rPr lang="en-US" altLang="ko-KR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, </a:t>
            </a:r>
            <a:r>
              <a:rPr lang="ko-KR" altLang="en-US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환경</a:t>
            </a:r>
            <a:r>
              <a:rPr lang="en-US" altLang="ko-KR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, </a:t>
            </a:r>
            <a:r>
              <a:rPr lang="ko-KR" altLang="en-US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세라믹 제조 등에 활용 </a:t>
            </a:r>
          </a:p>
        </p:txBody>
      </p:sp>
      <p:sp>
        <p:nvSpPr>
          <p:cNvPr id="71" name="직사각형 70"/>
          <p:cNvSpPr/>
          <p:nvPr/>
        </p:nvSpPr>
        <p:spPr>
          <a:xfrm>
            <a:off x="7722049" y="6084592"/>
            <a:ext cx="1588641" cy="411257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72000" tIns="36000" rIns="72000" bIns="36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93600" indent="-93600" algn="l" defTabSz="540000" eaLnBrk="0" fontAlgn="auto" hangingPunct="0">
              <a:spcBef>
                <a:spcPts val="600"/>
              </a:spcBef>
              <a:buFont typeface="Arial"/>
              <a:buChar char="•"/>
            </a:pPr>
            <a:r>
              <a:rPr lang="ko-KR" altLang="en-US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의료</a:t>
            </a:r>
            <a:r>
              <a:rPr lang="en-US" altLang="ko-KR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, </a:t>
            </a:r>
            <a:r>
              <a:rPr lang="ko-KR" altLang="en-US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섬유</a:t>
            </a:r>
            <a:r>
              <a:rPr lang="en-US" altLang="ko-KR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, </a:t>
            </a:r>
            <a:r>
              <a:rPr lang="ko-KR" altLang="en-US" sz="11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화장품 재료로 활용</a:t>
            </a:r>
          </a:p>
        </p:txBody>
      </p:sp>
      <p:sp>
        <p:nvSpPr>
          <p:cNvPr id="73" name="직사각형 72"/>
          <p:cNvSpPr/>
          <p:nvPr/>
        </p:nvSpPr>
        <p:spPr>
          <a:xfrm>
            <a:off x="1950156" y="3090073"/>
            <a:ext cx="936000" cy="32197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100" b="0" dirty="0">
                <a:solidFill>
                  <a:schemeClr val="bg1">
                    <a:lumMod val="75000"/>
                  </a:scheme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원소</a:t>
            </a:r>
          </a:p>
        </p:txBody>
      </p:sp>
      <p:sp>
        <p:nvSpPr>
          <p:cNvPr id="75" name="직사각형 74"/>
          <p:cNvSpPr/>
          <p:nvPr/>
        </p:nvSpPr>
        <p:spPr>
          <a:xfrm>
            <a:off x="1950156" y="3533460"/>
            <a:ext cx="936000" cy="32197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100" b="0" dirty="0">
                <a:solidFill>
                  <a:schemeClr val="bg1">
                    <a:lumMod val="75000"/>
                  </a:scheme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산화</a:t>
            </a:r>
          </a:p>
        </p:txBody>
      </p:sp>
      <p:sp>
        <p:nvSpPr>
          <p:cNvPr id="77" name="직사각형 76"/>
          <p:cNvSpPr/>
          <p:nvPr/>
        </p:nvSpPr>
        <p:spPr>
          <a:xfrm>
            <a:off x="1950156" y="3976847"/>
            <a:ext cx="936000" cy="32197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100" b="0" dirty="0">
                <a:solidFill>
                  <a:schemeClr val="bg1">
                    <a:lumMod val="75000"/>
                  </a:scheme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황화</a:t>
            </a:r>
          </a:p>
        </p:txBody>
      </p:sp>
      <p:sp>
        <p:nvSpPr>
          <p:cNvPr id="78" name="직사각형 77"/>
          <p:cNvSpPr/>
          <p:nvPr/>
        </p:nvSpPr>
        <p:spPr>
          <a:xfrm>
            <a:off x="1950156" y="4420234"/>
            <a:ext cx="936000" cy="32197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100" b="0" dirty="0">
                <a:solidFill>
                  <a:schemeClr val="bg1">
                    <a:lumMod val="75000"/>
                  </a:scheme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황산염</a:t>
            </a:r>
          </a:p>
        </p:txBody>
      </p:sp>
      <p:sp>
        <p:nvSpPr>
          <p:cNvPr id="80" name="직사각형 79"/>
          <p:cNvSpPr/>
          <p:nvPr/>
        </p:nvSpPr>
        <p:spPr>
          <a:xfrm>
            <a:off x="1950156" y="4863620"/>
            <a:ext cx="936000" cy="32197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100" b="0" dirty="0">
                <a:solidFill>
                  <a:schemeClr val="bg1">
                    <a:lumMod val="75000"/>
                  </a:scheme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…</a:t>
            </a:r>
            <a:endParaRPr lang="ko-KR" altLang="en-US" sz="1100" b="0" dirty="0">
              <a:solidFill>
                <a:schemeClr val="bg1">
                  <a:lumMod val="75000"/>
                </a:schemeClr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82" name="직사각형 81"/>
          <p:cNvSpPr/>
          <p:nvPr/>
        </p:nvSpPr>
        <p:spPr>
          <a:xfrm>
            <a:off x="3303412" y="3090073"/>
            <a:ext cx="936000" cy="32197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altLang="ko-KR" sz="1100" b="0" dirty="0" err="1">
                <a:solidFill>
                  <a:schemeClr val="bg1">
                    <a:lumMod val="75000"/>
                  </a:scheme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Lazulite</a:t>
            </a:r>
            <a:endParaRPr lang="ko-KR" altLang="en-US" sz="1100" b="0" dirty="0">
              <a:solidFill>
                <a:schemeClr val="bg1">
                  <a:lumMod val="75000"/>
                </a:schemeClr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84" name="직사각형 83"/>
          <p:cNvSpPr/>
          <p:nvPr/>
        </p:nvSpPr>
        <p:spPr>
          <a:xfrm>
            <a:off x="3303412" y="3533460"/>
            <a:ext cx="936000" cy="32197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altLang="ko-KR" sz="1100" b="0" dirty="0" err="1">
                <a:solidFill>
                  <a:schemeClr val="bg1">
                    <a:lumMod val="75000"/>
                  </a:scheme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Variscite</a:t>
            </a:r>
            <a:endParaRPr lang="en-US" altLang="ko-KR" sz="1100" b="0" dirty="0">
              <a:solidFill>
                <a:schemeClr val="bg1">
                  <a:lumMod val="75000"/>
                </a:schemeClr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86" name="직사각형 85"/>
          <p:cNvSpPr/>
          <p:nvPr/>
        </p:nvSpPr>
        <p:spPr>
          <a:xfrm>
            <a:off x="3303412" y="3976847"/>
            <a:ext cx="936000" cy="32197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altLang="ko-KR" sz="1100" b="0" dirty="0">
                <a:solidFill>
                  <a:schemeClr val="bg1">
                    <a:lumMod val="75000"/>
                  </a:scheme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Turquoise</a:t>
            </a:r>
            <a:endParaRPr lang="ko-KR" altLang="en-US" sz="1100" b="0" dirty="0">
              <a:solidFill>
                <a:schemeClr val="bg1">
                  <a:lumMod val="75000"/>
                </a:schemeClr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87" name="직사각형 86"/>
          <p:cNvSpPr/>
          <p:nvPr/>
        </p:nvSpPr>
        <p:spPr>
          <a:xfrm>
            <a:off x="3303412" y="4420234"/>
            <a:ext cx="936000" cy="32197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altLang="ko-KR" sz="1000" b="0" dirty="0" err="1">
                <a:solidFill>
                  <a:schemeClr val="bg1">
                    <a:lumMod val="75000"/>
                  </a:scheme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Pyromorphite</a:t>
            </a:r>
            <a:endParaRPr lang="ko-KR" altLang="en-US" sz="1000" b="0" dirty="0">
              <a:solidFill>
                <a:schemeClr val="bg1">
                  <a:lumMod val="75000"/>
                </a:schemeClr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88" name="직사각형 87"/>
          <p:cNvSpPr/>
          <p:nvPr/>
        </p:nvSpPr>
        <p:spPr>
          <a:xfrm>
            <a:off x="3303412" y="4863620"/>
            <a:ext cx="936000" cy="32197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100" b="0" dirty="0">
                <a:solidFill>
                  <a:schemeClr val="bg1">
                    <a:lumMod val="75000"/>
                  </a:scheme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…</a:t>
            </a:r>
            <a:endParaRPr lang="ko-KR" altLang="en-US" sz="1100" b="0" dirty="0">
              <a:solidFill>
                <a:schemeClr val="bg1">
                  <a:lumMod val="75000"/>
                </a:schemeClr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cxnSp>
        <p:nvCxnSpPr>
          <p:cNvPr id="17" name="직선 연결선 16"/>
          <p:cNvCxnSpPr/>
          <p:nvPr/>
        </p:nvCxnSpPr>
        <p:spPr>
          <a:xfrm>
            <a:off x="7790565" y="2307670"/>
            <a:ext cx="151200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직선 연결선 88"/>
          <p:cNvCxnSpPr/>
          <p:nvPr/>
        </p:nvCxnSpPr>
        <p:spPr>
          <a:xfrm>
            <a:off x="7790565" y="2837659"/>
            <a:ext cx="151200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직선 연결선 89"/>
          <p:cNvCxnSpPr/>
          <p:nvPr/>
        </p:nvCxnSpPr>
        <p:spPr>
          <a:xfrm>
            <a:off x="7790565" y="3367648"/>
            <a:ext cx="151200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/>
          <p:nvPr/>
        </p:nvCxnSpPr>
        <p:spPr>
          <a:xfrm>
            <a:off x="7790565" y="3897637"/>
            <a:ext cx="151200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>
            <a:off x="7790565" y="4427626"/>
            <a:ext cx="151200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>
            <a:off x="7790565" y="4957615"/>
            <a:ext cx="151200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직선 연결선 93"/>
          <p:cNvCxnSpPr/>
          <p:nvPr/>
        </p:nvCxnSpPr>
        <p:spPr>
          <a:xfrm>
            <a:off x="7790565" y="5487604"/>
            <a:ext cx="151200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직선 연결선 94"/>
          <p:cNvCxnSpPr/>
          <p:nvPr/>
        </p:nvCxnSpPr>
        <p:spPr>
          <a:xfrm>
            <a:off x="7790565" y="6017594"/>
            <a:ext cx="151200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40610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Apatite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의 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Value Chain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은 크게 광물 채굴을 통한 원재료 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Sourcing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을 시작으로 분말과 중간재 제조를 위한 가공 단계를 걸쳐 제조업체에게 판매하는 단계로 구분됨</a:t>
            </a:r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0"/>
          </p:nvPr>
        </p:nvSpPr>
        <p:spPr>
          <a:xfrm>
            <a:off x="7430799" y="292722"/>
            <a:ext cx="1878302" cy="184666"/>
          </a:xfrm>
        </p:spPr>
        <p:txBody>
          <a:bodyPr/>
          <a:lstStyle/>
          <a:p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Apatite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의 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Value Chain</a:t>
            </a:r>
            <a:endParaRPr lang="ko-KR" altLang="en-US" b="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7" name="텍스트 개체 틀 6"/>
          <p:cNvSpPr>
            <a:spLocks noGrp="1"/>
          </p:cNvSpPr>
          <p:nvPr>
            <p:ph type="body" sz="quarter" idx="12"/>
          </p:nvPr>
        </p:nvSpPr>
        <p:spPr>
          <a:xfrm>
            <a:off x="596904" y="292722"/>
            <a:ext cx="1082027" cy="184666"/>
          </a:xfrm>
        </p:spPr>
        <p:txBody>
          <a:bodyPr/>
          <a:lstStyle/>
          <a:p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1. Apatite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개요</a:t>
            </a:r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3"/>
          </p:nvPr>
        </p:nvSpPr>
        <p:spPr>
          <a:xfrm>
            <a:off x="596900" y="6455584"/>
            <a:ext cx="8712000" cy="153888"/>
          </a:xfrm>
        </p:spPr>
        <p:txBody>
          <a:bodyPr/>
          <a:lstStyle/>
          <a:p>
            <a:r>
              <a:rPr lang="en-US" altLang="ko-KR" dirty="0">
                <a:latin typeface="HY동녘B" panose="02030600000101010101" pitchFamily="18" charset="-127"/>
                <a:ea typeface="HY동녘B" panose="02030600000101010101" pitchFamily="18" charset="-127"/>
              </a:rPr>
              <a:t>Source: </a:t>
            </a:r>
            <a:r>
              <a:rPr lang="ko-KR" altLang="en-US" dirty="0">
                <a:latin typeface="HY동녘B" panose="02030600000101010101" pitchFamily="18" charset="-127"/>
                <a:ea typeface="HY동녘B" panose="02030600000101010101" pitchFamily="18" charset="-127"/>
              </a:rPr>
              <a:t>한국광물자원공사</a:t>
            </a:r>
            <a:r>
              <a:rPr lang="en-US" altLang="ko-KR" dirty="0">
                <a:latin typeface="HY동녘B" panose="02030600000101010101" pitchFamily="18" charset="-127"/>
                <a:ea typeface="HY동녘B" panose="02030600000101010101" pitchFamily="18" charset="-127"/>
              </a:rPr>
              <a:t>, </a:t>
            </a:r>
            <a:r>
              <a:rPr lang="ko-KR" altLang="en-US" dirty="0" err="1">
                <a:latin typeface="HY동녘B" panose="02030600000101010101" pitchFamily="18" charset="-127"/>
                <a:ea typeface="HY동녘B" panose="02030600000101010101" pitchFamily="18" charset="-127"/>
              </a:rPr>
              <a:t>한국산업기술평과관리원</a:t>
            </a:r>
            <a:endParaRPr lang="ko-KR" altLang="en-US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grpSp>
        <p:nvGrpSpPr>
          <p:cNvPr id="39" name="그룹 38"/>
          <p:cNvGrpSpPr/>
          <p:nvPr/>
        </p:nvGrpSpPr>
        <p:grpSpPr>
          <a:xfrm>
            <a:off x="2072900" y="1449388"/>
            <a:ext cx="5760000" cy="288000"/>
            <a:chOff x="2072900" y="1449388"/>
            <a:chExt cx="5760000" cy="288000"/>
          </a:xfrm>
        </p:grpSpPr>
        <p:sp>
          <p:nvSpPr>
            <p:cNvPr id="40" name="직사각형 39"/>
            <p:cNvSpPr/>
            <p:nvPr/>
          </p:nvSpPr>
          <p:spPr>
            <a:xfrm>
              <a:off x="2072900" y="1449388"/>
              <a:ext cx="5760000" cy="288000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tx1"/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en-US" altLang="ko-KR" sz="1400" b="0" dirty="0">
                  <a:latin typeface="HY동녘B" panose="02030600000101010101" pitchFamily="18" charset="-127"/>
                  <a:ea typeface="HY동녘B" panose="02030600000101010101" pitchFamily="18" charset="-127"/>
                </a:rPr>
                <a:t>Apatite</a:t>
              </a:r>
              <a:r>
                <a:rPr lang="ko-KR" altLang="en-US" sz="1400" b="0" dirty="0">
                  <a:latin typeface="HY동녘B" panose="02030600000101010101" pitchFamily="18" charset="-127"/>
                  <a:ea typeface="HY동녘B" panose="02030600000101010101" pitchFamily="18" charset="-127"/>
                </a:rPr>
                <a:t>의 </a:t>
              </a:r>
              <a:r>
                <a:rPr lang="en-US" altLang="ko-KR" sz="1400" b="0" dirty="0">
                  <a:latin typeface="HY동녘B" panose="02030600000101010101" pitchFamily="18" charset="-127"/>
                  <a:ea typeface="HY동녘B" panose="02030600000101010101" pitchFamily="18" charset="-127"/>
                </a:rPr>
                <a:t>Value Chain</a:t>
              </a:r>
              <a:endParaRPr lang="ko-KR" altLang="en-US" sz="1400" b="0" dirty="0">
                <a:latin typeface="HY동녘B" panose="02030600000101010101" pitchFamily="18" charset="-127"/>
                <a:ea typeface="HY동녘B" panose="02030600000101010101" pitchFamily="18" charset="-127"/>
              </a:endParaRPr>
            </a:p>
          </p:txBody>
        </p:sp>
        <p:cxnSp>
          <p:nvCxnSpPr>
            <p:cNvPr id="41" name="직선 연결선 40"/>
            <p:cNvCxnSpPr/>
            <p:nvPr/>
          </p:nvCxnSpPr>
          <p:spPr>
            <a:xfrm>
              <a:off x="2072900" y="1737388"/>
              <a:ext cx="5760000" cy="0"/>
            </a:xfrm>
            <a:prstGeom prst="line">
              <a:avLst/>
            </a:prstGeom>
            <a:ln w="19050">
              <a:solidFill>
                <a:schemeClr val="tx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오각형 41"/>
          <p:cNvSpPr/>
          <p:nvPr/>
        </p:nvSpPr>
        <p:spPr>
          <a:xfrm>
            <a:off x="807667" y="2294473"/>
            <a:ext cx="1944001" cy="504000"/>
          </a:xfrm>
          <a:prstGeom prst="homePlate">
            <a:avLst>
              <a:gd name="adj" fmla="val 21084"/>
            </a:avLst>
          </a:prstGeom>
          <a:solidFill>
            <a:srgbClr val="00206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800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원재료</a:t>
            </a:r>
          </a:p>
        </p:txBody>
      </p:sp>
      <p:sp>
        <p:nvSpPr>
          <p:cNvPr id="43" name="오각형 42"/>
          <p:cNvSpPr/>
          <p:nvPr/>
        </p:nvSpPr>
        <p:spPr>
          <a:xfrm>
            <a:off x="2926045" y="2294473"/>
            <a:ext cx="1944001" cy="504000"/>
          </a:xfrm>
          <a:prstGeom prst="homePlate">
            <a:avLst>
              <a:gd name="adj" fmla="val 21084"/>
            </a:avLst>
          </a:prstGeom>
          <a:solidFill>
            <a:srgbClr val="00206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800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분말화</a:t>
            </a:r>
          </a:p>
        </p:txBody>
      </p:sp>
      <p:sp>
        <p:nvSpPr>
          <p:cNvPr id="44" name="오각형 43"/>
          <p:cNvSpPr/>
          <p:nvPr/>
        </p:nvSpPr>
        <p:spPr>
          <a:xfrm>
            <a:off x="5044427" y="2294473"/>
            <a:ext cx="1944001" cy="504000"/>
          </a:xfrm>
          <a:prstGeom prst="homePlate">
            <a:avLst>
              <a:gd name="adj" fmla="val 21084"/>
            </a:avLst>
          </a:prstGeom>
          <a:solidFill>
            <a:srgbClr val="00206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800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중간재</a:t>
            </a:r>
          </a:p>
        </p:txBody>
      </p:sp>
      <p:sp>
        <p:nvSpPr>
          <p:cNvPr id="45" name="오각형 44"/>
          <p:cNvSpPr/>
          <p:nvPr/>
        </p:nvSpPr>
        <p:spPr>
          <a:xfrm>
            <a:off x="7162807" y="2294473"/>
            <a:ext cx="1944001" cy="504000"/>
          </a:xfrm>
          <a:prstGeom prst="homePlate">
            <a:avLst>
              <a:gd name="adj" fmla="val 21084"/>
            </a:avLst>
          </a:prstGeom>
          <a:solidFill>
            <a:srgbClr val="00206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800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제품제조</a:t>
            </a:r>
          </a:p>
        </p:txBody>
      </p:sp>
      <p:cxnSp>
        <p:nvCxnSpPr>
          <p:cNvPr id="47" name="직선 화살표 연결선 46"/>
          <p:cNvCxnSpPr/>
          <p:nvPr/>
        </p:nvCxnSpPr>
        <p:spPr>
          <a:xfrm>
            <a:off x="2926047" y="2067552"/>
            <a:ext cx="4068000" cy="0"/>
          </a:xfrm>
          <a:prstGeom prst="straightConnector1">
            <a:avLst/>
          </a:prstGeom>
          <a:ln w="6350">
            <a:solidFill>
              <a:schemeClr val="tx1"/>
            </a:solidFill>
            <a:headEnd type="triangle" w="lg" len="sm"/>
            <a:tailEnd type="triangle" w="lg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4511313" y="1938870"/>
            <a:ext cx="897466" cy="257369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36000" rIns="36000" bIns="36000" rtlCol="0">
            <a:spAutoFit/>
          </a:bodyPr>
          <a:lstStyle/>
          <a:p>
            <a:pPr defTabSz="540000" eaLnBrk="0" fontAlgn="auto" hangingPunct="0">
              <a:spcBef>
                <a:spcPts val="600"/>
              </a:spcBef>
            </a:pP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Arial"/>
              </a:rPr>
              <a:t>가공단계</a:t>
            </a:r>
          </a:p>
        </p:txBody>
      </p:sp>
      <p:sp>
        <p:nvSpPr>
          <p:cNvPr id="46" name="Rectangle 20">
            <a:extLst>
              <a:ext uri="{FF2B5EF4-FFF2-40B4-BE49-F238E27FC236}">
                <a16:creationId xmlns:a16="http://schemas.microsoft.com/office/drawing/2014/main" id="{ECB3E701-4A51-489F-836C-68E682BCEAD5}"/>
              </a:ext>
            </a:extLst>
          </p:cNvPr>
          <p:cNvSpPr/>
          <p:nvPr/>
        </p:nvSpPr>
        <p:spPr>
          <a:xfrm>
            <a:off x="807666" y="2945571"/>
            <a:ext cx="1830233" cy="3059998"/>
          </a:xfrm>
          <a:prstGeom prst="rect">
            <a:avLst/>
          </a:prstGeom>
          <a:solidFill>
            <a:schemeClr val="bg1">
              <a:lumMod val="75000"/>
            </a:schemeClr>
          </a:solidFill>
          <a:ln w="12700" cap="flat" cmpd="sng" algn="ctr">
            <a:solidFill>
              <a:schemeClr val="tx1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8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광물 채굴</a:t>
            </a:r>
            <a:endParaRPr lang="en-US" sz="1800" b="0" dirty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926048" y="2945571"/>
            <a:ext cx="1830233" cy="3059998"/>
            <a:chOff x="2955032" y="2733896"/>
            <a:chExt cx="1830233" cy="1935326"/>
          </a:xfrm>
        </p:grpSpPr>
        <p:sp>
          <p:nvSpPr>
            <p:cNvPr id="50" name="Rectangle 20">
              <a:extLst>
                <a:ext uri="{FF2B5EF4-FFF2-40B4-BE49-F238E27FC236}">
                  <a16:creationId xmlns:a16="http://schemas.microsoft.com/office/drawing/2014/main" id="{ECB3E701-4A51-489F-836C-68E682BCEAD5}"/>
                </a:ext>
              </a:extLst>
            </p:cNvPr>
            <p:cNvSpPr/>
            <p:nvPr/>
          </p:nvSpPr>
          <p:spPr>
            <a:xfrm>
              <a:off x="2955032" y="2733896"/>
              <a:ext cx="1830233" cy="559637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12700" cap="flat" cmpd="sng" algn="ctr">
              <a:solidFill>
                <a:schemeClr val="tx1"/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800" b="0" dirty="0">
                  <a:solidFill>
                    <a:schemeClr val="tx1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정제</a:t>
              </a:r>
              <a:endParaRPr lang="en-US" sz="18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</a:endParaRPr>
            </a:p>
          </p:txBody>
        </p:sp>
        <p:sp>
          <p:nvSpPr>
            <p:cNvPr id="51" name="Rectangle 20">
              <a:extLst>
                <a:ext uri="{FF2B5EF4-FFF2-40B4-BE49-F238E27FC236}">
                  <a16:creationId xmlns:a16="http://schemas.microsoft.com/office/drawing/2014/main" id="{ECB3E701-4A51-489F-836C-68E682BCEAD5}"/>
                </a:ext>
              </a:extLst>
            </p:cNvPr>
            <p:cNvSpPr/>
            <p:nvPr/>
          </p:nvSpPr>
          <p:spPr>
            <a:xfrm>
              <a:off x="2955032" y="3421740"/>
              <a:ext cx="1830233" cy="559637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12700" cap="flat" cmpd="sng" algn="ctr">
              <a:solidFill>
                <a:schemeClr val="tx1"/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800" b="0" dirty="0">
                  <a:solidFill>
                    <a:schemeClr val="tx1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미립화</a:t>
              </a:r>
              <a:endParaRPr lang="en-US" sz="18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</a:endParaRPr>
            </a:p>
          </p:txBody>
        </p:sp>
        <p:sp>
          <p:nvSpPr>
            <p:cNvPr id="52" name="Rectangle 20">
              <a:extLst>
                <a:ext uri="{FF2B5EF4-FFF2-40B4-BE49-F238E27FC236}">
                  <a16:creationId xmlns:a16="http://schemas.microsoft.com/office/drawing/2014/main" id="{ECB3E701-4A51-489F-836C-68E682BCEAD5}"/>
                </a:ext>
              </a:extLst>
            </p:cNvPr>
            <p:cNvSpPr/>
            <p:nvPr/>
          </p:nvSpPr>
          <p:spPr>
            <a:xfrm>
              <a:off x="2955032" y="4109585"/>
              <a:ext cx="1830233" cy="559637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12700" cap="flat" cmpd="sng" algn="ctr">
              <a:solidFill>
                <a:schemeClr val="tx1"/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800" b="0" dirty="0">
                  <a:solidFill>
                    <a:schemeClr val="tx1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고순도화</a:t>
              </a:r>
              <a:endParaRPr lang="en-US" sz="18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</a:endParaRPr>
            </a:p>
          </p:txBody>
        </p:sp>
      </p:grpSp>
      <p:grpSp>
        <p:nvGrpSpPr>
          <p:cNvPr id="53" name="그룹 52"/>
          <p:cNvGrpSpPr/>
          <p:nvPr/>
        </p:nvGrpSpPr>
        <p:grpSpPr>
          <a:xfrm>
            <a:off x="5044428" y="2945573"/>
            <a:ext cx="1830233" cy="3059999"/>
            <a:chOff x="2955032" y="2733896"/>
            <a:chExt cx="1830233" cy="1247481"/>
          </a:xfrm>
        </p:grpSpPr>
        <p:sp>
          <p:nvSpPr>
            <p:cNvPr id="54" name="Rectangle 20">
              <a:extLst>
                <a:ext uri="{FF2B5EF4-FFF2-40B4-BE49-F238E27FC236}">
                  <a16:creationId xmlns:a16="http://schemas.microsoft.com/office/drawing/2014/main" id="{ECB3E701-4A51-489F-836C-68E682BCEAD5}"/>
                </a:ext>
              </a:extLst>
            </p:cNvPr>
            <p:cNvSpPr/>
            <p:nvPr/>
          </p:nvSpPr>
          <p:spPr>
            <a:xfrm>
              <a:off x="2955032" y="2733896"/>
              <a:ext cx="1830233" cy="559637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12700" cap="flat" cmpd="sng" algn="ctr">
              <a:solidFill>
                <a:schemeClr val="tx1"/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800" b="0" dirty="0">
                  <a:solidFill>
                    <a:schemeClr val="tx1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혼합</a:t>
              </a:r>
              <a:endParaRPr lang="en-US" sz="18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</a:endParaRPr>
            </a:p>
          </p:txBody>
        </p:sp>
        <p:sp>
          <p:nvSpPr>
            <p:cNvPr id="55" name="Rectangle 20">
              <a:extLst>
                <a:ext uri="{FF2B5EF4-FFF2-40B4-BE49-F238E27FC236}">
                  <a16:creationId xmlns:a16="http://schemas.microsoft.com/office/drawing/2014/main" id="{ECB3E701-4A51-489F-836C-68E682BCEAD5}"/>
                </a:ext>
              </a:extLst>
            </p:cNvPr>
            <p:cNvSpPr/>
            <p:nvPr/>
          </p:nvSpPr>
          <p:spPr>
            <a:xfrm>
              <a:off x="2955032" y="3421740"/>
              <a:ext cx="1830233" cy="559637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12700" cap="flat" cmpd="sng" algn="ctr">
              <a:solidFill>
                <a:schemeClr val="tx1"/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800" b="0" dirty="0">
                  <a:solidFill>
                    <a:schemeClr val="tx1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Customization</a:t>
              </a:r>
            </a:p>
          </p:txBody>
        </p:sp>
      </p:grpSp>
      <p:sp>
        <p:nvSpPr>
          <p:cNvPr id="56" name="Rectangle 20">
            <a:extLst>
              <a:ext uri="{FF2B5EF4-FFF2-40B4-BE49-F238E27FC236}">
                <a16:creationId xmlns:a16="http://schemas.microsoft.com/office/drawing/2014/main" id="{ECB3E701-4A51-489F-836C-68E682BCEAD5}"/>
              </a:ext>
            </a:extLst>
          </p:cNvPr>
          <p:cNvSpPr/>
          <p:nvPr/>
        </p:nvSpPr>
        <p:spPr>
          <a:xfrm>
            <a:off x="7162806" y="2945571"/>
            <a:ext cx="1944001" cy="42636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4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의학</a:t>
            </a:r>
            <a:r>
              <a:rPr lang="en-US" altLang="ko-KR" sz="14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·</a:t>
            </a:r>
            <a:r>
              <a:rPr lang="ko-KR" altLang="en-US" sz="14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제약</a:t>
            </a:r>
            <a:endParaRPr lang="en-US" sz="1400" b="0" dirty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57" name="Rectangle 20">
            <a:extLst>
              <a:ext uri="{FF2B5EF4-FFF2-40B4-BE49-F238E27FC236}">
                <a16:creationId xmlns:a16="http://schemas.microsoft.com/office/drawing/2014/main" id="{ECB3E701-4A51-489F-836C-68E682BCEAD5}"/>
              </a:ext>
            </a:extLst>
          </p:cNvPr>
          <p:cNvSpPr/>
          <p:nvPr/>
        </p:nvSpPr>
        <p:spPr>
          <a:xfrm>
            <a:off x="7162806" y="3472299"/>
            <a:ext cx="1944001" cy="42636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4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화장품</a:t>
            </a:r>
            <a:endParaRPr lang="en-US" sz="1400" b="0" dirty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58" name="Rectangle 20">
            <a:extLst>
              <a:ext uri="{FF2B5EF4-FFF2-40B4-BE49-F238E27FC236}">
                <a16:creationId xmlns:a16="http://schemas.microsoft.com/office/drawing/2014/main" id="{ECB3E701-4A51-489F-836C-68E682BCEAD5}"/>
              </a:ext>
            </a:extLst>
          </p:cNvPr>
          <p:cNvSpPr/>
          <p:nvPr/>
        </p:nvSpPr>
        <p:spPr>
          <a:xfrm>
            <a:off x="7162806" y="3999027"/>
            <a:ext cx="1944001" cy="42636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4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식품</a:t>
            </a:r>
            <a:endParaRPr lang="en-US" sz="1400" b="0" dirty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59" name="Rectangle 20">
            <a:extLst>
              <a:ext uri="{FF2B5EF4-FFF2-40B4-BE49-F238E27FC236}">
                <a16:creationId xmlns:a16="http://schemas.microsoft.com/office/drawing/2014/main" id="{ECB3E701-4A51-489F-836C-68E682BCEAD5}"/>
              </a:ext>
            </a:extLst>
          </p:cNvPr>
          <p:cNvSpPr/>
          <p:nvPr/>
        </p:nvSpPr>
        <p:spPr>
          <a:xfrm>
            <a:off x="7162806" y="4525754"/>
            <a:ext cx="1944001" cy="42636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4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농</a:t>
            </a:r>
            <a:r>
              <a:rPr lang="en-US" altLang="ko-KR" sz="14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·</a:t>
            </a:r>
            <a:r>
              <a:rPr lang="ko-KR" altLang="en-US" sz="14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축산</a:t>
            </a:r>
            <a:endParaRPr lang="en-US" sz="1400" b="0" dirty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60" name="Rectangle 20">
            <a:extLst>
              <a:ext uri="{FF2B5EF4-FFF2-40B4-BE49-F238E27FC236}">
                <a16:creationId xmlns:a16="http://schemas.microsoft.com/office/drawing/2014/main" id="{ECB3E701-4A51-489F-836C-68E682BCEAD5}"/>
              </a:ext>
            </a:extLst>
          </p:cNvPr>
          <p:cNvSpPr/>
          <p:nvPr/>
        </p:nvSpPr>
        <p:spPr>
          <a:xfrm>
            <a:off x="7162806" y="5052482"/>
            <a:ext cx="1944001" cy="42636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4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생화학</a:t>
            </a:r>
            <a:endParaRPr lang="en-US" sz="1400" b="0" dirty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61" name="Rectangle 20">
            <a:extLst>
              <a:ext uri="{FF2B5EF4-FFF2-40B4-BE49-F238E27FC236}">
                <a16:creationId xmlns:a16="http://schemas.microsoft.com/office/drawing/2014/main" id="{ECB3E701-4A51-489F-836C-68E682BCEAD5}"/>
              </a:ext>
            </a:extLst>
          </p:cNvPr>
          <p:cNvSpPr/>
          <p:nvPr/>
        </p:nvSpPr>
        <p:spPr>
          <a:xfrm>
            <a:off x="7162806" y="5579207"/>
            <a:ext cx="1944001" cy="42636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4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…</a:t>
            </a:r>
            <a:endParaRPr lang="en-US" sz="1400" b="0" dirty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996709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596901" y="549388"/>
            <a:ext cx="8712200" cy="900000"/>
          </a:xfrm>
        </p:spPr>
        <p:txBody>
          <a:bodyPr/>
          <a:lstStyle/>
          <a:p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Hydroxyapatite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는 천연광물로부터 자연적으로 생성되는 것 이외에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,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건식합성법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, </a:t>
            </a:r>
            <a:r>
              <a:rPr lang="ko-KR" altLang="en-US" b="0" dirty="0" err="1">
                <a:latin typeface="HY동녘B" panose="02030600000101010101" pitchFamily="18" charset="-127"/>
                <a:ea typeface="HY동녘B" panose="02030600000101010101" pitchFamily="18" charset="-127"/>
              </a:rPr>
              <a:t>침전법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,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졸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-</a:t>
            </a:r>
            <a:r>
              <a:rPr lang="ko-KR" altLang="en-US" b="0" dirty="0" err="1">
                <a:latin typeface="HY동녘B" panose="02030600000101010101" pitchFamily="18" charset="-127"/>
                <a:ea typeface="HY동녘B" panose="02030600000101010101" pitchFamily="18" charset="-127"/>
              </a:rPr>
              <a:t>겔법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, </a:t>
            </a:r>
            <a:r>
              <a:rPr lang="ko-KR" altLang="en-US" b="0" dirty="0" err="1">
                <a:latin typeface="HY동녘B" panose="02030600000101010101" pitchFamily="18" charset="-127"/>
                <a:ea typeface="HY동녘B" panose="02030600000101010101" pitchFamily="18" charset="-127"/>
              </a:rPr>
              <a:t>수열법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 등에 의해 합성될 수 있음</a:t>
            </a:r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0"/>
          </p:nvPr>
        </p:nvSpPr>
        <p:spPr>
          <a:xfrm>
            <a:off x="7653617" y="292722"/>
            <a:ext cx="1655485" cy="184666"/>
          </a:xfrm>
        </p:spPr>
        <p:txBody>
          <a:bodyPr/>
          <a:lstStyle/>
          <a:p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Apatite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의 제조 방법</a:t>
            </a:r>
          </a:p>
        </p:txBody>
      </p:sp>
      <p:sp>
        <p:nvSpPr>
          <p:cNvPr id="7" name="텍스트 개체 틀 6"/>
          <p:cNvSpPr>
            <a:spLocks noGrp="1"/>
          </p:cNvSpPr>
          <p:nvPr>
            <p:ph type="body" sz="quarter" idx="12"/>
          </p:nvPr>
        </p:nvSpPr>
        <p:spPr>
          <a:xfrm>
            <a:off x="596904" y="292722"/>
            <a:ext cx="1082027" cy="184666"/>
          </a:xfrm>
        </p:spPr>
        <p:txBody>
          <a:bodyPr/>
          <a:lstStyle/>
          <a:p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1. Apatite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개요</a:t>
            </a:r>
          </a:p>
        </p:txBody>
      </p:sp>
      <p:sp>
        <p:nvSpPr>
          <p:cNvPr id="31" name="텍스트 개체 틀 7"/>
          <p:cNvSpPr>
            <a:spLocks noGrp="1"/>
          </p:cNvSpPr>
          <p:nvPr>
            <p:ph type="body" sz="quarter" idx="13"/>
          </p:nvPr>
        </p:nvSpPr>
        <p:spPr>
          <a:xfrm>
            <a:off x="596900" y="6427009"/>
            <a:ext cx="8712000" cy="153888"/>
          </a:xfrm>
        </p:spPr>
        <p:txBody>
          <a:bodyPr/>
          <a:lstStyle/>
          <a:p>
            <a:r>
              <a:rPr lang="en-US" altLang="ko-KR" dirty="0">
                <a:latin typeface="HY동녘B" panose="02030600000101010101" pitchFamily="18" charset="-127"/>
                <a:ea typeface="HY동녘B" panose="02030600000101010101" pitchFamily="18" charset="-127"/>
              </a:rPr>
              <a:t>Source: </a:t>
            </a:r>
            <a:r>
              <a:rPr lang="ko-KR" altLang="en-US" dirty="0">
                <a:latin typeface="HY동녘B" panose="02030600000101010101" pitchFamily="18" charset="-127"/>
                <a:ea typeface="HY동녘B" panose="02030600000101010101" pitchFamily="18" charset="-127"/>
              </a:rPr>
              <a:t>한국기업평가원</a:t>
            </a:r>
            <a:r>
              <a:rPr lang="en-US" altLang="ko-KR" dirty="0">
                <a:latin typeface="HY동녘B" panose="02030600000101010101" pitchFamily="18" charset="-127"/>
                <a:ea typeface="HY동녘B" panose="02030600000101010101" pitchFamily="18" charset="-127"/>
              </a:rPr>
              <a:t>, </a:t>
            </a:r>
            <a:r>
              <a:rPr lang="ko-KR" altLang="en-US" dirty="0">
                <a:latin typeface="HY동녘B" panose="02030600000101010101" pitchFamily="18" charset="-127"/>
                <a:ea typeface="HY동녘B" panose="02030600000101010101" pitchFamily="18" charset="-127"/>
              </a:rPr>
              <a:t>한국세라믹학회</a:t>
            </a:r>
            <a:r>
              <a:rPr lang="en-US" altLang="ko-KR" dirty="0">
                <a:latin typeface="HY동녘B" panose="02030600000101010101" pitchFamily="18" charset="-127"/>
                <a:ea typeface="HY동녘B" panose="02030600000101010101" pitchFamily="18" charset="-127"/>
              </a:rPr>
              <a:t>, </a:t>
            </a:r>
            <a:r>
              <a:rPr lang="ko-KR" altLang="en-US" dirty="0">
                <a:latin typeface="HY동녘B" panose="02030600000101010101" pitchFamily="18" charset="-127"/>
                <a:ea typeface="HY동녘B" panose="02030600000101010101" pitchFamily="18" charset="-127"/>
              </a:rPr>
              <a:t>특허청</a:t>
            </a:r>
          </a:p>
        </p:txBody>
      </p:sp>
      <p:grpSp>
        <p:nvGrpSpPr>
          <p:cNvPr id="40" name="그룹 39"/>
          <p:cNvGrpSpPr/>
          <p:nvPr/>
        </p:nvGrpSpPr>
        <p:grpSpPr>
          <a:xfrm>
            <a:off x="2072900" y="1354138"/>
            <a:ext cx="5760000" cy="288000"/>
            <a:chOff x="2072900" y="1449388"/>
            <a:chExt cx="5760000" cy="288000"/>
          </a:xfrm>
        </p:grpSpPr>
        <p:sp>
          <p:nvSpPr>
            <p:cNvPr id="41" name="직사각형 40"/>
            <p:cNvSpPr/>
            <p:nvPr/>
          </p:nvSpPr>
          <p:spPr>
            <a:xfrm>
              <a:off x="2072900" y="1449388"/>
              <a:ext cx="5760000" cy="288000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tx1"/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eaLnBrk="0" fontAlgn="auto" hangingPunct="0">
                <a:spcBef>
                  <a:spcPct val="0"/>
                </a:spcBef>
              </a:pPr>
              <a:r>
                <a:rPr lang="en-US" altLang="ko-KR" sz="1400" b="0" dirty="0">
                  <a:latin typeface="HY동녘B" panose="02030600000101010101" pitchFamily="18" charset="-127"/>
                  <a:ea typeface="HY동녘B" panose="02030600000101010101" pitchFamily="18" charset="-127"/>
                  <a:sym typeface="Tahoma" panose="020B0604030504040204" pitchFamily="34" charset="0"/>
                </a:rPr>
                <a:t>Hydroxyapatite </a:t>
              </a:r>
              <a:r>
                <a:rPr lang="ko-KR" altLang="en-US" sz="1400" b="0" dirty="0">
                  <a:latin typeface="HY동녘B" panose="02030600000101010101" pitchFamily="18" charset="-127"/>
                  <a:ea typeface="HY동녘B" panose="02030600000101010101" pitchFamily="18" charset="-127"/>
                  <a:sym typeface="Tahoma" panose="020B0604030504040204" pitchFamily="34" charset="0"/>
                </a:rPr>
                <a:t>합성</a:t>
              </a:r>
              <a:r>
                <a:rPr lang="en-US" altLang="ko-KR" sz="1400" b="0" dirty="0">
                  <a:latin typeface="HY동녘B" panose="02030600000101010101" pitchFamily="18" charset="-127"/>
                  <a:ea typeface="HY동녘B" panose="02030600000101010101" pitchFamily="18" charset="-127"/>
                  <a:sym typeface="Tahoma" panose="020B0604030504040204" pitchFamily="34" charset="0"/>
                </a:rPr>
                <a:t> </a:t>
              </a:r>
              <a:r>
                <a:rPr lang="ko-KR" altLang="en-US" sz="1400" b="0" dirty="0">
                  <a:latin typeface="HY동녘B" panose="02030600000101010101" pitchFamily="18" charset="-127"/>
                  <a:ea typeface="HY동녘B" panose="02030600000101010101" pitchFamily="18" charset="-127"/>
                  <a:sym typeface="Tahoma" panose="020B0604030504040204" pitchFamily="34" charset="0"/>
                </a:rPr>
                <a:t>제조 방법</a:t>
              </a:r>
            </a:p>
          </p:txBody>
        </p:sp>
        <p:cxnSp>
          <p:nvCxnSpPr>
            <p:cNvPr id="42" name="직선 연결선 41"/>
            <p:cNvCxnSpPr/>
            <p:nvPr/>
          </p:nvCxnSpPr>
          <p:spPr>
            <a:xfrm>
              <a:off x="2072900" y="1737388"/>
              <a:ext cx="5760000" cy="0"/>
            </a:xfrm>
            <a:prstGeom prst="line">
              <a:avLst/>
            </a:prstGeom>
            <a:ln w="19050">
              <a:solidFill>
                <a:schemeClr val="tx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직사각형 31"/>
          <p:cNvSpPr/>
          <p:nvPr/>
        </p:nvSpPr>
        <p:spPr>
          <a:xfrm>
            <a:off x="705002" y="1842560"/>
            <a:ext cx="4065661" cy="2092325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705002" y="4145493"/>
            <a:ext cx="4065661" cy="209232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5121442" y="1842560"/>
            <a:ext cx="4065661" cy="209232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5121442" y="4145493"/>
            <a:ext cx="4065661" cy="209232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 b="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705000" y="1842556"/>
            <a:ext cx="4065658" cy="288000"/>
          </a:xfrm>
          <a:prstGeom prst="rect">
            <a:avLst/>
          </a:prstGeom>
          <a:solidFill>
            <a:srgbClr val="00206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600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건식 합성법</a:t>
            </a:r>
          </a:p>
        </p:txBody>
      </p:sp>
      <p:sp>
        <p:nvSpPr>
          <p:cNvPr id="37" name="직사각형 36"/>
          <p:cNvSpPr/>
          <p:nvPr/>
        </p:nvSpPr>
        <p:spPr>
          <a:xfrm>
            <a:off x="5119706" y="1842556"/>
            <a:ext cx="4065658" cy="288000"/>
          </a:xfrm>
          <a:prstGeom prst="rect">
            <a:avLst/>
          </a:prstGeom>
          <a:solidFill>
            <a:srgbClr val="00206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600" b="0" dirty="0" err="1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침전법</a:t>
            </a:r>
            <a:endParaRPr lang="ko-KR" altLang="en-US" sz="1600" b="0" dirty="0">
              <a:solidFill>
                <a:schemeClr val="bg1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705005" y="4131755"/>
            <a:ext cx="4065658" cy="288000"/>
          </a:xfrm>
          <a:prstGeom prst="rect">
            <a:avLst/>
          </a:prstGeom>
          <a:solidFill>
            <a:srgbClr val="00206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600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졸</a:t>
            </a:r>
            <a:r>
              <a:rPr lang="en-US" altLang="ko-KR" sz="1600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-</a:t>
            </a:r>
            <a:r>
              <a:rPr lang="ko-KR" altLang="en-US" sz="1600" b="0" dirty="0" err="1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겔법</a:t>
            </a:r>
            <a:endParaRPr lang="ko-KR" altLang="en-US" sz="1600" b="0" dirty="0">
              <a:solidFill>
                <a:schemeClr val="bg1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5119706" y="4131755"/>
            <a:ext cx="4065658" cy="288000"/>
          </a:xfrm>
          <a:prstGeom prst="rect">
            <a:avLst/>
          </a:prstGeom>
          <a:solidFill>
            <a:srgbClr val="00206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600" b="0" dirty="0" err="1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수열법</a:t>
            </a:r>
            <a:endParaRPr lang="ko-KR" altLang="en-US" sz="1600" b="0" dirty="0">
              <a:solidFill>
                <a:schemeClr val="bg1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745192" y="3415424"/>
            <a:ext cx="4007771" cy="47101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대량생산이 가능하고 제조가 간편하나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,</a:t>
            </a:r>
            <a:b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</a:b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입자크기 조절이 어렵고 부정형 </a:t>
            </a:r>
            <a:r>
              <a:rPr lang="ko-KR" altLang="en-US" b="0" dirty="0" err="1">
                <a:latin typeface="HY동녘B" panose="02030600000101010101" pitchFamily="18" charset="-127"/>
                <a:ea typeface="HY동녘B" panose="02030600000101010101" pitchFamily="18" charset="-127"/>
              </a:rPr>
              <a:t>응집체의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 생성물이 발생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 </a:t>
            </a:r>
            <a:endParaRPr lang="ko-KR" altLang="en-US" b="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706547" y="2190157"/>
            <a:ext cx="4065464" cy="872922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t">
            <a:spAutoFit/>
          </a:bodyPr>
          <a:lstStyle/>
          <a:p>
            <a:pPr marL="179388" indent="-179388" algn="l" defTabSz="540000" eaLnBrk="0" fontAlgn="auto" hangingPunct="0">
              <a:spcBef>
                <a:spcPts val="600"/>
              </a:spcBef>
              <a:buFont typeface="Wingdings" pitchFamily="2" charset="2"/>
              <a:buChar char="v"/>
            </a:pPr>
            <a:r>
              <a:rPr lang="ko-KR" altLang="en-US" sz="14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고체 상태의 화학반응을 이용한 합성 방법 </a:t>
            </a:r>
          </a:p>
          <a:p>
            <a:pPr marL="351450" lvl="1" indent="-171450" algn="l" defTabSz="540000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인산 </a:t>
            </a:r>
            <a:r>
              <a:rPr lang="ko-KR" altLang="en-US" sz="1100" b="0" dirty="0" err="1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칼슘계</a:t>
            </a:r>
            <a:r>
              <a:rPr lang="ko-KR" altLang="en-US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원료를 통해 고체 물질의 화학반응을 발생시켜 고온의 조건에서 합성하는 고상반응 사용 </a:t>
            </a:r>
            <a:endParaRPr lang="en-US" altLang="ko-KR" sz="1100" b="0" dirty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/>
            </a:endParaRPr>
          </a:p>
          <a:p>
            <a:pPr marL="180000" lvl="1" algn="l" defTabSz="540000" eaLnBrk="0" fontAlgn="auto" hangingPunct="0">
              <a:spcBef>
                <a:spcPts val="300"/>
              </a:spcBef>
            </a:pPr>
            <a:endParaRPr lang="en-US" altLang="ko-KR" sz="1100" b="0" dirty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5180837" y="3423315"/>
            <a:ext cx="3958569" cy="47101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제조과정이 간단하고 미세한 입자 확보가 가능하나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, </a:t>
            </a:r>
            <a:b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</a:b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Ca/P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비율 조절이 어렵고 결정도가 비교적 낮음</a:t>
            </a:r>
          </a:p>
        </p:txBody>
      </p:sp>
      <p:sp>
        <p:nvSpPr>
          <p:cNvPr id="46" name="직사각형 45"/>
          <p:cNvSpPr/>
          <p:nvPr/>
        </p:nvSpPr>
        <p:spPr>
          <a:xfrm>
            <a:off x="5135536" y="2190161"/>
            <a:ext cx="4065464" cy="66517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t">
            <a:spAutoFit/>
          </a:bodyPr>
          <a:lstStyle/>
          <a:p>
            <a:pPr marL="179388" indent="-179388" algn="l" defTabSz="540000" eaLnBrk="0" fontAlgn="auto" hangingPunct="0">
              <a:spcBef>
                <a:spcPts val="600"/>
              </a:spcBef>
              <a:buFont typeface="Wingdings" pitchFamily="2" charset="2"/>
              <a:buChar char="v"/>
            </a:pPr>
            <a:r>
              <a:rPr lang="ko-KR" altLang="en-US" sz="14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용액 </a:t>
            </a:r>
            <a:r>
              <a:rPr lang="en-US" altLang="ko-KR" sz="14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Mix</a:t>
            </a:r>
            <a:r>
              <a:rPr lang="ko-KR" altLang="en-US" sz="14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를 적하 시키는 합성 방법  </a:t>
            </a:r>
          </a:p>
          <a:p>
            <a:pPr marL="351450" lvl="1" indent="-171450" algn="l" defTabSz="540000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en-US" altLang="ko-KR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Ca2+ </a:t>
            </a:r>
            <a:r>
              <a:rPr lang="ko-KR" altLang="en-US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이온이 녹아 있는 용액에 </a:t>
            </a:r>
            <a:r>
              <a:rPr lang="en-US" altLang="ko-KR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PO43- </a:t>
            </a:r>
            <a:r>
              <a:rPr lang="ko-KR" altLang="en-US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이온이 함유되어 있는 용액을 천천히 적하</a:t>
            </a:r>
            <a:r>
              <a:rPr lang="en-US" altLang="ko-KR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(Dripping)</a:t>
            </a:r>
          </a:p>
        </p:txBody>
      </p:sp>
      <p:sp>
        <p:nvSpPr>
          <p:cNvPr id="47" name="직사각형 46"/>
          <p:cNvSpPr/>
          <p:nvPr/>
        </p:nvSpPr>
        <p:spPr>
          <a:xfrm>
            <a:off x="764242" y="5708213"/>
            <a:ext cx="3958569" cy="47101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조성이 균일하고 고순도 분말 확보가 가능하나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, </a:t>
            </a:r>
            <a:b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</a:b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제조공정 기간이 상대적으로 </a:t>
            </a:r>
            <a:r>
              <a:rPr lang="ko-KR" altLang="en-US" b="0" dirty="0" err="1">
                <a:latin typeface="HY동녘B" panose="02030600000101010101" pitchFamily="18" charset="-127"/>
                <a:ea typeface="HY동녘B" panose="02030600000101010101" pitchFamily="18" charset="-127"/>
              </a:rPr>
              <a:t>오래걸림</a:t>
            </a:r>
            <a:endParaRPr lang="ko-KR" altLang="en-US" b="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706547" y="4466012"/>
            <a:ext cx="4065464" cy="66517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t">
            <a:spAutoFit/>
          </a:bodyPr>
          <a:lstStyle/>
          <a:p>
            <a:pPr marL="179388" indent="-179388" algn="l" defTabSz="540000" eaLnBrk="0" fontAlgn="auto" hangingPunct="0">
              <a:spcBef>
                <a:spcPts val="600"/>
              </a:spcBef>
              <a:buFont typeface="Wingdings" pitchFamily="2" charset="2"/>
              <a:buChar char="v"/>
            </a:pPr>
            <a:r>
              <a:rPr lang="ko-KR" altLang="en-US" sz="14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물질 상태 변형을 이용한 합성 방법 </a:t>
            </a:r>
          </a:p>
          <a:p>
            <a:pPr marL="351450" lvl="1" indent="-171450" algn="l" defTabSz="540000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용액 상태의 </a:t>
            </a:r>
            <a:r>
              <a:rPr lang="ko-KR" altLang="en-US" sz="1100" b="0" dirty="0" err="1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출발물질</a:t>
            </a:r>
            <a:r>
              <a:rPr lang="en-US" altLang="ko-KR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(i.e. </a:t>
            </a:r>
            <a:r>
              <a:rPr lang="en-US" altLang="ko-KR" sz="1100" b="0" dirty="0" err="1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alkoxide</a:t>
            </a:r>
            <a:r>
              <a:rPr lang="en-US" altLang="ko-KR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)</a:t>
            </a:r>
            <a:r>
              <a:rPr lang="ko-KR" altLang="en-US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이 </a:t>
            </a:r>
            <a:r>
              <a:rPr lang="ko-KR" altLang="en-US" sz="1100" b="0" dirty="0" err="1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분해반응과</a:t>
            </a:r>
            <a:r>
              <a:rPr lang="ko-KR" altLang="en-US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</a:t>
            </a:r>
            <a:r>
              <a:rPr lang="ko-KR" altLang="en-US" sz="1100" b="0" dirty="0" err="1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축합을</a:t>
            </a:r>
            <a:r>
              <a:rPr lang="ko-KR" altLang="en-US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통해 졸</a:t>
            </a:r>
            <a:r>
              <a:rPr lang="en-US" altLang="ko-KR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(Sol)</a:t>
            </a:r>
            <a:r>
              <a:rPr lang="en-US" altLang="ko-KR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Wingdings" panose="05000000000000000000" pitchFamily="2" charset="2"/>
              </a:rPr>
              <a:t></a:t>
            </a:r>
            <a:r>
              <a:rPr lang="ko-KR" altLang="en-US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겔</a:t>
            </a:r>
            <a:r>
              <a:rPr lang="en-US" altLang="ko-KR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(Gel)</a:t>
            </a:r>
            <a:r>
              <a:rPr lang="en-US" altLang="ko-KR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Wingdings" panose="05000000000000000000" pitchFamily="2" charset="2"/>
              </a:rPr>
              <a:t></a:t>
            </a:r>
            <a:r>
              <a:rPr lang="ko-KR" altLang="en-US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Wingdings" panose="05000000000000000000" pitchFamily="2" charset="2"/>
              </a:rPr>
              <a:t>합성물 과정을 거침</a:t>
            </a:r>
            <a:endParaRPr lang="en-US" altLang="ko-KR" sz="1100" b="0" dirty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5188044" y="5708213"/>
            <a:ext cx="3958569" cy="47101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조성이 균일하고 저온 </a:t>
            </a:r>
            <a:r>
              <a:rPr lang="ko-KR" altLang="en-US" b="0" dirty="0" err="1">
                <a:latin typeface="HY동녘B" panose="02030600000101010101" pitchFamily="18" charset="-127"/>
                <a:ea typeface="HY동녘B" panose="02030600000101010101" pitchFamily="18" charset="-127"/>
              </a:rPr>
              <a:t>소결이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 가능한 분말을 확보할 수 있으나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,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처리 과정이 길며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,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대량 제조가 </a:t>
            </a:r>
            <a:r>
              <a:rPr lang="ko-KR" altLang="en-US" b="0" dirty="0" err="1">
                <a:latin typeface="HY동녘B" panose="02030600000101010101" pitchFamily="18" charset="-127"/>
                <a:ea typeface="HY동녘B" panose="02030600000101010101" pitchFamily="18" charset="-127"/>
              </a:rPr>
              <a:t>제한적임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 </a:t>
            </a:r>
          </a:p>
        </p:txBody>
      </p:sp>
      <p:sp>
        <p:nvSpPr>
          <p:cNvPr id="50" name="직사각형 49"/>
          <p:cNvSpPr/>
          <p:nvPr/>
        </p:nvSpPr>
        <p:spPr>
          <a:xfrm>
            <a:off x="5138593" y="4466008"/>
            <a:ext cx="4048510" cy="83445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t">
            <a:spAutoFit/>
          </a:bodyPr>
          <a:lstStyle/>
          <a:p>
            <a:pPr marL="179388" indent="-179388" algn="l" defTabSz="540000" eaLnBrk="0" fontAlgn="auto" hangingPunct="0">
              <a:spcBef>
                <a:spcPts val="600"/>
              </a:spcBef>
              <a:buFont typeface="Wingdings" pitchFamily="2" charset="2"/>
              <a:buChar char="v"/>
            </a:pPr>
            <a:r>
              <a:rPr lang="ko-KR" altLang="en-US" sz="14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고온</a:t>
            </a:r>
            <a:r>
              <a:rPr lang="en-US" altLang="ko-KR" sz="14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·</a:t>
            </a:r>
            <a:r>
              <a:rPr lang="ko-KR" altLang="en-US" sz="14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고압의 물을 이용한 합성 방법 </a:t>
            </a:r>
          </a:p>
          <a:p>
            <a:pPr marL="351450" lvl="1" indent="-171450" algn="l" defTabSz="540000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sz="1100" b="0" dirty="0" err="1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칼슘염과</a:t>
            </a:r>
            <a:r>
              <a:rPr lang="ko-KR" altLang="en-US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</a:t>
            </a:r>
            <a:r>
              <a:rPr lang="ko-KR" altLang="en-US" sz="1100" b="0" dirty="0" err="1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인산염이</a:t>
            </a:r>
            <a:r>
              <a:rPr lang="ko-KR" altLang="en-US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고온</a:t>
            </a:r>
            <a:r>
              <a:rPr lang="en-US" altLang="ko-KR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, </a:t>
            </a:r>
            <a:r>
              <a:rPr lang="ko-KR" altLang="en-US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고압의 물에서 녹여 발생하는 화학반응</a:t>
            </a:r>
            <a:r>
              <a:rPr lang="en-US" altLang="ko-KR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, </a:t>
            </a:r>
            <a:r>
              <a:rPr lang="ko-KR" altLang="en-US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즉 </a:t>
            </a:r>
            <a:r>
              <a:rPr lang="ko-KR" altLang="en-US" sz="1100" b="0" dirty="0" err="1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수열반응을</a:t>
            </a:r>
            <a:r>
              <a:rPr lang="ko-KR" altLang="en-US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통해 합성  </a:t>
            </a:r>
            <a:br>
              <a:rPr lang="en-US" altLang="ko-KR" sz="11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</a:br>
            <a:endParaRPr lang="en-US" altLang="ko-KR" sz="1100" b="0" dirty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7154862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gray">
          <a:xfrm>
            <a:off x="4156686" y="831423"/>
            <a:ext cx="2475889" cy="537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4186" tIns="52091" rIns="104186" bIns="52091" numCol="1" anchor="ctr" anchorCtr="0" compatLnSpc="1">
            <a:prstTxWarp prst="textNoShape">
              <a:avLst/>
            </a:prstTxWarp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5pPr>
            <a:lvl6pPr marL="520936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6pPr>
            <a:lvl7pPr marL="1041868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7pPr>
            <a:lvl8pPr marL="1562804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8pPr>
            <a:lvl9pPr marL="2083738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kumimoji="0" lang="en-US" altLang="ko-KR" kern="0">
                <a:solidFill>
                  <a:srgbClr val="8B1111"/>
                </a:solidFill>
                <a:latin typeface="Arial"/>
                <a:ea typeface="굴림" charset="-127"/>
              </a:rPr>
              <a:t>Contents</a:t>
            </a:r>
            <a:endParaRPr kumimoji="0" lang="en-US" altLang="ko-KR" kern="0" dirty="0">
              <a:solidFill>
                <a:srgbClr val="A0C6F8"/>
              </a:solidFill>
              <a:latin typeface="Arial"/>
              <a:ea typeface="굴림" charset="-127"/>
            </a:endParaRPr>
          </a:p>
        </p:txBody>
      </p:sp>
      <p:sp>
        <p:nvSpPr>
          <p:cNvPr id="4" name="텍스트 개체 틀 3"/>
          <p:cNvSpPr txBox="1">
            <a:spLocks/>
          </p:cNvSpPr>
          <p:nvPr/>
        </p:nvSpPr>
        <p:spPr bwMode="auto">
          <a:xfrm>
            <a:off x="3555552" y="1770960"/>
            <a:ext cx="5416997" cy="2953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72000" tIns="36000" rIns="72000" bIns="36000" numCol="1" anchor="t" anchorCtr="0" compatLnSpc="1">
            <a:prstTxWarp prst="textNoShape">
              <a:avLst/>
            </a:prstTxWarp>
          </a:bodyPr>
          <a:lstStyle>
            <a:lvl1pPr marL="452438" indent="-452438" algn="l" rtl="0" eaLnBrk="0" fontAlgn="base" hangingPunct="0">
              <a:spcBef>
                <a:spcPts val="2500"/>
              </a:spcBef>
              <a:spcAft>
                <a:spcPct val="0"/>
              </a:spcAft>
              <a:buFont typeface="Arial" charset="0"/>
              <a:buAutoNum type="romanUcPeriod"/>
              <a:defRPr sz="2200" b="1" kern="1200" baseline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1pPr>
            <a:lvl2pPr marL="715963" indent="-350838" algn="l" rtl="0" eaLnBrk="0" fontAlgn="base" hangingPunct="0">
              <a:spcBef>
                <a:spcPts val="800"/>
              </a:spcBef>
              <a:spcAft>
                <a:spcPct val="0"/>
              </a:spcAft>
              <a:buFont typeface="Arial" charset="0"/>
              <a:buAutoNum type="alphaUcPeriod"/>
              <a:defRPr sz="1800" b="1" kern="1200" baseline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2pPr>
            <a:lvl3pPr marL="803275" indent="-153988" algn="l" rtl="0" eaLnBrk="0" fontAlgn="base" hangingPunct="0">
              <a:spcBef>
                <a:spcPts val="400"/>
              </a:spcBef>
              <a:spcAft>
                <a:spcPct val="0"/>
              </a:spcAft>
              <a:buFont typeface="Arial" pitchFamily="34" charset="0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+mj-lt"/>
              <a:buAutoNum type="arabicPeriod"/>
            </a:pPr>
            <a:r>
              <a:rPr kumimoji="0" lang="en-US" altLang="ko-KR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Apatite </a:t>
            </a:r>
            <a:r>
              <a:rPr kumimoji="0" lang="ko-KR" altLang="en-US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개요</a:t>
            </a:r>
            <a:endParaRPr kumimoji="0" lang="en-US" altLang="ko-KR" sz="2400" dirty="0">
              <a:solidFill>
                <a:srgbClr val="00000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pPr>
              <a:buFont typeface="+mj-lt"/>
              <a:buAutoNum type="arabicPeriod"/>
            </a:pPr>
            <a:r>
              <a:rPr kumimoji="0" lang="en-US" altLang="ko-KR" sz="2400" dirty="0">
                <a:solidFill>
                  <a:srgbClr val="7030A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Apatite </a:t>
            </a:r>
            <a:r>
              <a:rPr kumimoji="0" lang="ko-KR" altLang="en-US" sz="2400" dirty="0">
                <a:solidFill>
                  <a:srgbClr val="7030A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응용분야</a:t>
            </a:r>
            <a:endParaRPr kumimoji="0" lang="en-US" altLang="ko-KR" sz="2400" dirty="0">
              <a:solidFill>
                <a:srgbClr val="7030A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pPr>
              <a:buFont typeface="+mj-lt"/>
              <a:buAutoNum type="arabicPeriod"/>
            </a:pPr>
            <a:r>
              <a:rPr kumimoji="0" lang="en-US" altLang="ko-KR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Apatite </a:t>
            </a:r>
            <a:r>
              <a:rPr kumimoji="0" lang="ko-KR" altLang="en-US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가치평가 </a:t>
            </a:r>
            <a:r>
              <a:rPr kumimoji="0" lang="en-US" altLang="ko-KR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(</a:t>
            </a:r>
            <a:r>
              <a:rPr kumimoji="0" lang="ko-KR" altLang="en-US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보유재고</a:t>
            </a:r>
            <a:r>
              <a:rPr kumimoji="0" lang="en-US" altLang="ko-KR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)</a:t>
            </a:r>
          </a:p>
          <a:p>
            <a:pPr>
              <a:buFont typeface="+mj-lt"/>
              <a:buAutoNum type="arabicPeriod"/>
            </a:pPr>
            <a:r>
              <a:rPr kumimoji="0" lang="en-US" altLang="ko-KR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Apatite R&amp;D </a:t>
            </a:r>
            <a:r>
              <a:rPr kumimoji="0" lang="ko-KR" altLang="en-US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사업 구도</a:t>
            </a:r>
            <a:r>
              <a:rPr kumimoji="0" lang="ko-KR" altLang="en-US" sz="2400" dirty="0">
                <a:solidFill>
                  <a:srgbClr val="7030A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 </a:t>
            </a:r>
            <a:endParaRPr kumimoji="0" lang="en-US" altLang="ko-KR" sz="2400" dirty="0">
              <a:solidFill>
                <a:srgbClr val="7030A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pPr>
              <a:buFont typeface="+mj-lt"/>
              <a:buAutoNum type="arabicPeriod"/>
            </a:pPr>
            <a:r>
              <a:rPr kumimoji="0" lang="ko-KR" altLang="en-US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제조공장 및 </a:t>
            </a:r>
            <a:r>
              <a:rPr kumimoji="0" lang="en-US" altLang="ko-KR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R&amp;D </a:t>
            </a:r>
            <a:r>
              <a:rPr kumimoji="0" lang="ko-KR" altLang="en-US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센터 설립 계획</a:t>
            </a:r>
            <a:endParaRPr kumimoji="0" lang="en-US" altLang="ko-KR" sz="240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pPr>
              <a:buFont typeface="+mj-lt"/>
              <a:buAutoNum type="arabicPeriod"/>
            </a:pPr>
            <a:r>
              <a:rPr kumimoji="0" lang="ko-KR" altLang="en-US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사회적 성과 </a:t>
            </a:r>
            <a:r>
              <a:rPr kumimoji="0" lang="en-US" altLang="ko-KR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(</a:t>
            </a:r>
            <a:r>
              <a:rPr kumimoji="0" lang="ko-KR" altLang="en-US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일자리 창출</a:t>
            </a:r>
            <a:r>
              <a:rPr kumimoji="0" lang="en-US" altLang="ko-KR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)</a:t>
            </a:r>
          </a:p>
          <a:p>
            <a:pPr>
              <a:buFont typeface="+mj-lt"/>
              <a:buAutoNum type="arabicPeriod"/>
            </a:pPr>
            <a:endParaRPr kumimoji="0" lang="en-US" altLang="ko-KR" sz="240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060790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596901" y="549388"/>
            <a:ext cx="8712200" cy="900000"/>
          </a:xfrm>
        </p:spPr>
        <p:txBody>
          <a:bodyPr/>
          <a:lstStyle/>
          <a:p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Apatite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는 의료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·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제약 분야에서 활발하게 활용되고 있으며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,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화장품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,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생활용품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,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식품 및 환경산업 내 주요 제품의 주 소재로서 각광받고 있음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.</a:t>
            </a:r>
            <a:endParaRPr lang="ko-KR" altLang="en-US" b="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10" name="텍스트 개체 틀 6"/>
          <p:cNvSpPr>
            <a:spLocks noGrp="1"/>
          </p:cNvSpPr>
          <p:nvPr>
            <p:ph type="body" sz="quarter" idx="10"/>
          </p:nvPr>
        </p:nvSpPr>
        <p:spPr>
          <a:xfrm>
            <a:off x="7688886" y="292722"/>
            <a:ext cx="1620219" cy="184666"/>
          </a:xfrm>
        </p:spPr>
        <p:txBody>
          <a:bodyPr/>
          <a:lstStyle/>
          <a:p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응용분야 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Summary</a:t>
            </a:r>
            <a:endParaRPr lang="ko-KR" altLang="en-US" b="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11" name="텍스트 개체 틀 7"/>
          <p:cNvSpPr>
            <a:spLocks noGrp="1"/>
          </p:cNvSpPr>
          <p:nvPr>
            <p:ph type="body" sz="quarter" idx="12"/>
          </p:nvPr>
        </p:nvSpPr>
        <p:spPr>
          <a:xfrm>
            <a:off x="596903" y="292722"/>
            <a:ext cx="1389804" cy="184666"/>
          </a:xfrm>
        </p:spPr>
        <p:txBody>
          <a:bodyPr/>
          <a:lstStyle/>
          <a:p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2. Apatite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응용분야</a:t>
            </a:r>
          </a:p>
        </p:txBody>
      </p: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4ACB52C7-323D-4E5A-A942-3A76BD0C58FA}"/>
              </a:ext>
            </a:extLst>
          </p:cNvPr>
          <p:cNvGrpSpPr/>
          <p:nvPr/>
        </p:nvGrpSpPr>
        <p:grpSpPr>
          <a:xfrm>
            <a:off x="2072900" y="1449388"/>
            <a:ext cx="5760000" cy="288000"/>
            <a:chOff x="2072900" y="1449388"/>
            <a:chExt cx="5760000" cy="288000"/>
          </a:xfrm>
        </p:grpSpPr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4F0BAB0E-F1D7-403A-8BCD-2E13B4C047F5}"/>
                </a:ext>
              </a:extLst>
            </p:cNvPr>
            <p:cNvSpPr/>
            <p:nvPr/>
          </p:nvSpPr>
          <p:spPr>
            <a:xfrm>
              <a:off x="2072900" y="1449388"/>
              <a:ext cx="5760000" cy="288000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tx1"/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>
              <a:noAutofit/>
            </a:bodyPr>
            <a:lstStyle/>
            <a:p>
              <a:pPr lvl="0">
                <a:lnSpc>
                  <a:spcPct val="95000"/>
                </a:lnSpc>
                <a:spcBef>
                  <a:spcPct val="0"/>
                </a:spcBef>
                <a:defRPr/>
              </a:pPr>
              <a:r>
                <a:rPr lang="en-US" altLang="ko-KR" sz="1400" b="0" dirty="0">
                  <a:solidFill>
                    <a:srgbClr val="000000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Apatite</a:t>
              </a:r>
              <a:r>
                <a:rPr lang="ko-KR" altLang="en-US" sz="1400" b="0" dirty="0">
                  <a:solidFill>
                    <a:srgbClr val="000000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의 응용분야</a:t>
              </a:r>
            </a:p>
          </p:txBody>
        </p: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8A316129-C115-4CD9-B3C5-4BC07CCED144}"/>
                </a:ext>
              </a:extLst>
            </p:cNvPr>
            <p:cNvCxnSpPr/>
            <p:nvPr/>
          </p:nvCxnSpPr>
          <p:spPr>
            <a:xfrm>
              <a:off x="2072900" y="1737388"/>
              <a:ext cx="5760000" cy="0"/>
            </a:xfrm>
            <a:prstGeom prst="line">
              <a:avLst/>
            </a:prstGeom>
            <a:ln w="19050">
              <a:solidFill>
                <a:schemeClr val="tx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AutoShape 104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641687" y="2499894"/>
            <a:ext cx="3252926" cy="3254854"/>
          </a:xfrm>
          <a:prstGeom prst="octagon">
            <a:avLst>
              <a:gd name="adj" fmla="val 29468"/>
            </a:avLst>
          </a:prstGeom>
          <a:noFill/>
          <a:ln w="76200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latinLnBrk="0" hangingPunct="0"/>
            <a:endParaRPr lang="ko-KR" altLang="en-US" sz="1800" b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2129234" y="2020361"/>
            <a:ext cx="935693" cy="935693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none" lIns="0" tIns="45720" rIns="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2000" b="0" dirty="0">
                <a:solidFill>
                  <a:schemeClr val="bg1"/>
                </a:solidFill>
                <a:effectLst>
                  <a:glow rad="139700">
                    <a:schemeClr val="tx1">
                      <a:alpha val="40000"/>
                    </a:schemeClr>
                  </a:glow>
                </a:effectLst>
                <a:latin typeface="HY동녘B" panose="02030600000101010101" pitchFamily="18" charset="-127"/>
                <a:ea typeface="HY동녘B" panose="02030600000101010101" pitchFamily="18" charset="-127"/>
              </a:rPr>
              <a:t>화학</a:t>
            </a:r>
          </a:p>
        </p:txBody>
      </p:sp>
      <p:sp>
        <p:nvSpPr>
          <p:cNvPr id="29" name="타원 28"/>
          <p:cNvSpPr/>
          <p:nvPr/>
        </p:nvSpPr>
        <p:spPr>
          <a:xfrm>
            <a:off x="3455430" y="2020361"/>
            <a:ext cx="935693" cy="935693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none" lIns="0" tIns="45720" rIns="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2000" b="0" dirty="0">
                <a:solidFill>
                  <a:schemeClr val="bg1"/>
                </a:solidFill>
                <a:effectLst>
                  <a:glow rad="139700">
                    <a:schemeClr val="tx1">
                      <a:alpha val="40000"/>
                    </a:schemeClr>
                  </a:glow>
                </a:effectLst>
                <a:latin typeface="HY동녘B" panose="02030600000101010101" pitchFamily="18" charset="-127"/>
                <a:ea typeface="HY동녘B" panose="02030600000101010101" pitchFamily="18" charset="-127"/>
              </a:rPr>
              <a:t>의료</a:t>
            </a:r>
          </a:p>
        </p:txBody>
      </p:sp>
      <p:sp>
        <p:nvSpPr>
          <p:cNvPr id="30" name="타원 29"/>
          <p:cNvSpPr/>
          <p:nvPr/>
        </p:nvSpPr>
        <p:spPr>
          <a:xfrm>
            <a:off x="2129234" y="5286905"/>
            <a:ext cx="935693" cy="935693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none" lIns="0" tIns="45720" rIns="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2000" b="0" dirty="0">
                <a:solidFill>
                  <a:schemeClr val="bg1"/>
                </a:solidFill>
                <a:effectLst>
                  <a:glow rad="139700">
                    <a:schemeClr val="tx1">
                      <a:alpha val="40000"/>
                    </a:schemeClr>
                  </a:glow>
                </a:effectLst>
                <a:latin typeface="HY동녘B" panose="02030600000101010101" pitchFamily="18" charset="-127"/>
                <a:ea typeface="HY동녘B" panose="02030600000101010101" pitchFamily="18" charset="-127"/>
              </a:rPr>
              <a:t>농</a:t>
            </a:r>
            <a:r>
              <a:rPr lang="en-US" altLang="ko-KR" sz="2000" b="0" dirty="0">
                <a:solidFill>
                  <a:schemeClr val="bg1"/>
                </a:solidFill>
                <a:effectLst>
                  <a:glow rad="139700">
                    <a:schemeClr val="tx1">
                      <a:alpha val="40000"/>
                    </a:schemeClr>
                  </a:glow>
                </a:effectLst>
                <a:latin typeface="HY동녘B" panose="02030600000101010101" pitchFamily="18" charset="-127"/>
                <a:ea typeface="HY동녘B" panose="02030600000101010101" pitchFamily="18" charset="-127"/>
              </a:rPr>
              <a:t>·</a:t>
            </a:r>
            <a:r>
              <a:rPr lang="ko-KR" altLang="en-US" sz="2000" b="0" dirty="0">
                <a:solidFill>
                  <a:schemeClr val="bg1"/>
                </a:solidFill>
                <a:effectLst>
                  <a:glow rad="139700">
                    <a:schemeClr val="tx1">
                      <a:alpha val="40000"/>
                    </a:schemeClr>
                  </a:glow>
                </a:effectLst>
                <a:latin typeface="HY동녘B" panose="02030600000101010101" pitchFamily="18" charset="-127"/>
                <a:ea typeface="HY동녘B" panose="02030600000101010101" pitchFamily="18" charset="-127"/>
              </a:rPr>
              <a:t>축산</a:t>
            </a:r>
          </a:p>
        </p:txBody>
      </p:sp>
      <p:sp>
        <p:nvSpPr>
          <p:cNvPr id="31" name="타원 30"/>
          <p:cNvSpPr/>
          <p:nvPr/>
        </p:nvSpPr>
        <p:spPr>
          <a:xfrm>
            <a:off x="3455430" y="5286905"/>
            <a:ext cx="935693" cy="935693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none" lIns="0" tIns="45720" rIns="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2000" b="0" dirty="0">
                <a:solidFill>
                  <a:schemeClr val="bg1"/>
                </a:solidFill>
                <a:effectLst>
                  <a:glow rad="139700">
                    <a:schemeClr val="tx1">
                      <a:alpha val="40000"/>
                    </a:schemeClr>
                  </a:glow>
                </a:effectLst>
                <a:latin typeface="HY동녘B" panose="02030600000101010101" pitchFamily="18" charset="-127"/>
                <a:ea typeface="HY동녘B" panose="02030600000101010101" pitchFamily="18" charset="-127"/>
              </a:rPr>
              <a:t>식품</a:t>
            </a:r>
          </a:p>
        </p:txBody>
      </p:sp>
      <p:sp>
        <p:nvSpPr>
          <p:cNvPr id="32" name="타원 31"/>
          <p:cNvSpPr/>
          <p:nvPr/>
        </p:nvSpPr>
        <p:spPr>
          <a:xfrm>
            <a:off x="1173842" y="2999677"/>
            <a:ext cx="935693" cy="935693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none" lIns="0" tIns="45720" rIns="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2000" b="0" dirty="0">
                <a:solidFill>
                  <a:schemeClr val="bg1"/>
                </a:solidFill>
                <a:effectLst>
                  <a:glow rad="139700">
                    <a:schemeClr val="tx1">
                      <a:alpha val="40000"/>
                    </a:schemeClr>
                  </a:glow>
                </a:effectLst>
                <a:latin typeface="HY동녘B" panose="02030600000101010101" pitchFamily="18" charset="-127"/>
                <a:ea typeface="HY동녘B" panose="02030600000101010101" pitchFamily="18" charset="-127"/>
              </a:rPr>
              <a:t>건축</a:t>
            </a:r>
          </a:p>
        </p:txBody>
      </p:sp>
      <p:sp>
        <p:nvSpPr>
          <p:cNvPr id="33" name="타원 32"/>
          <p:cNvSpPr/>
          <p:nvPr/>
        </p:nvSpPr>
        <p:spPr>
          <a:xfrm>
            <a:off x="1173842" y="4341604"/>
            <a:ext cx="935693" cy="935693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none" lIns="0" tIns="45720" rIns="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2000" b="0" dirty="0">
                <a:solidFill>
                  <a:schemeClr val="bg1"/>
                </a:solidFill>
                <a:effectLst>
                  <a:glow rad="139700">
                    <a:schemeClr val="tx1">
                      <a:alpha val="40000"/>
                    </a:schemeClr>
                  </a:glow>
                </a:effectLst>
                <a:latin typeface="HY동녘B" panose="02030600000101010101" pitchFamily="18" charset="-127"/>
                <a:ea typeface="HY동녘B" panose="02030600000101010101" pitchFamily="18" charset="-127"/>
              </a:rPr>
              <a:t>환경</a:t>
            </a:r>
          </a:p>
        </p:txBody>
      </p:sp>
      <p:sp>
        <p:nvSpPr>
          <p:cNvPr id="34" name="타원 33"/>
          <p:cNvSpPr/>
          <p:nvPr/>
        </p:nvSpPr>
        <p:spPr>
          <a:xfrm>
            <a:off x="4426768" y="2999677"/>
            <a:ext cx="935693" cy="935693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none" lIns="0" tIns="45720" rIns="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2000" b="0" dirty="0">
                <a:solidFill>
                  <a:schemeClr val="bg1"/>
                </a:solidFill>
                <a:effectLst>
                  <a:glow rad="139700">
                    <a:schemeClr val="tx1">
                      <a:alpha val="40000"/>
                    </a:schemeClr>
                  </a:glow>
                </a:effectLst>
                <a:latin typeface="HY동녘B" panose="02030600000101010101" pitchFamily="18" charset="-127"/>
                <a:ea typeface="HY동녘B" panose="02030600000101010101" pitchFamily="18" charset="-127"/>
              </a:rPr>
              <a:t>화장품</a:t>
            </a:r>
          </a:p>
        </p:txBody>
      </p:sp>
      <p:sp>
        <p:nvSpPr>
          <p:cNvPr id="35" name="타원 34"/>
          <p:cNvSpPr/>
          <p:nvPr/>
        </p:nvSpPr>
        <p:spPr>
          <a:xfrm>
            <a:off x="4426768" y="4341604"/>
            <a:ext cx="935693" cy="935693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none" lIns="0" tIns="45720" rIns="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2000" b="0" dirty="0">
                <a:solidFill>
                  <a:schemeClr val="bg1"/>
                </a:solidFill>
                <a:effectLst>
                  <a:glow rad="139700">
                    <a:schemeClr val="tx1">
                      <a:alpha val="40000"/>
                    </a:schemeClr>
                  </a:glow>
                </a:effectLst>
                <a:latin typeface="HY동녘B" panose="02030600000101010101" pitchFamily="18" charset="-127"/>
                <a:ea typeface="HY동녘B" panose="02030600000101010101" pitchFamily="18" charset="-127"/>
              </a:rPr>
              <a:t>생필품</a:t>
            </a:r>
          </a:p>
        </p:txBody>
      </p:sp>
      <p:cxnSp>
        <p:nvCxnSpPr>
          <p:cNvPr id="39" name="직선 연결선 38"/>
          <p:cNvCxnSpPr/>
          <p:nvPr/>
        </p:nvCxnSpPr>
        <p:spPr>
          <a:xfrm>
            <a:off x="2785548" y="2912855"/>
            <a:ext cx="965200" cy="239098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연결선 42"/>
          <p:cNvCxnSpPr/>
          <p:nvPr/>
        </p:nvCxnSpPr>
        <p:spPr>
          <a:xfrm flipV="1">
            <a:off x="2785548" y="2912855"/>
            <a:ext cx="965200" cy="239098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/>
          <p:cNvCxnSpPr/>
          <p:nvPr/>
        </p:nvCxnSpPr>
        <p:spPr>
          <a:xfrm>
            <a:off x="2109535" y="3598655"/>
            <a:ext cx="2377815" cy="107526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직선 연결선 47"/>
          <p:cNvCxnSpPr/>
          <p:nvPr/>
        </p:nvCxnSpPr>
        <p:spPr>
          <a:xfrm flipV="1">
            <a:off x="2075667" y="3598655"/>
            <a:ext cx="2377815" cy="107526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타원 36"/>
          <p:cNvSpPr/>
          <p:nvPr/>
        </p:nvSpPr>
        <p:spPr>
          <a:xfrm>
            <a:off x="2644772" y="3505069"/>
            <a:ext cx="1246759" cy="1246758"/>
          </a:xfrm>
          <a:prstGeom prst="ellipse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2000" b="0" dirty="0">
                <a:solidFill>
                  <a:schemeClr val="bg1"/>
                </a:solidFill>
                <a:effectLst/>
                <a:latin typeface="HY동녘B" panose="02030600000101010101" pitchFamily="18" charset="-127"/>
                <a:ea typeface="HY동녘B" panose="02030600000101010101" pitchFamily="18" charset="-127"/>
              </a:rPr>
              <a:t>Apatite</a:t>
            </a:r>
            <a:endParaRPr lang="ko-KR" altLang="en-US" sz="2000" b="0" dirty="0">
              <a:solidFill>
                <a:schemeClr val="bg1"/>
              </a:solidFill>
              <a:effectLst/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112933" y="2047885"/>
            <a:ext cx="3196168" cy="288147"/>
          </a:xfrm>
          <a:prstGeom prst="rect">
            <a:avLst/>
          </a:prstGeom>
        </p:spPr>
        <p:txBody>
          <a:bodyPr wrap="square" lIns="36000" tIns="36000" rIns="36000" bIns="36000" rtlCol="0">
            <a:spAutoFit/>
          </a:bodyPr>
          <a:lstStyle/>
          <a:p>
            <a:pPr defTabSz="540000" eaLnBrk="0" fontAlgn="auto" hangingPunct="0">
              <a:spcBef>
                <a:spcPts val="600"/>
              </a:spcBef>
            </a:pPr>
            <a:r>
              <a:rPr lang="ko-KR" altLang="en-US" sz="1400" b="0" u="sng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Arial"/>
              </a:rPr>
              <a:t>정제되어 있는 입도에 따른 용도 구분</a:t>
            </a:r>
            <a:endParaRPr lang="ko-KR" altLang="en-US" sz="1400" b="0" u="sng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Arial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6167263" y="2418559"/>
            <a:ext cx="3087513" cy="3866049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72000" tIns="36000" rIns="72000" bIns="36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7800" indent="-177800" algn="l" defTabSz="540000" eaLnBrk="0" fontAlgn="auto" hangingPunct="0">
              <a:spcBef>
                <a:spcPts val="600"/>
              </a:spcBef>
              <a:buFont typeface="Wingdings" pitchFamily="2" charset="2"/>
              <a:buChar char="v"/>
            </a:pPr>
            <a:r>
              <a:rPr lang="en-US" altLang="ko-KR" sz="1600" b="0" i="1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200~250 mesh</a:t>
            </a:r>
            <a:endParaRPr lang="ko-KR" altLang="en-US" sz="1600" b="0" i="1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 panose="020B0604030504040204" pitchFamily="34" charset="0"/>
            </a:endParaRPr>
          </a:p>
          <a:p>
            <a:pPr marL="351450" lvl="1" indent="-171450" algn="l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건축자재</a:t>
            </a:r>
            <a:endParaRPr lang="en-US" altLang="ko-KR" b="0" dirty="0">
              <a:latin typeface="HY동녘B" panose="02030600000101010101" pitchFamily="18" charset="-127"/>
              <a:ea typeface="HY동녘B" panose="02030600000101010101" pitchFamily="18" charset="-127"/>
              <a:sym typeface="Tahoma" panose="020B0604030504040204" pitchFamily="34" charset="0"/>
            </a:endParaRPr>
          </a:p>
          <a:p>
            <a:pPr marL="351450" lvl="1" indent="-171450" algn="l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가축사료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(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양계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)</a:t>
            </a:r>
          </a:p>
          <a:p>
            <a:pPr marL="180000" lvl="1" algn="l" eaLnBrk="0" fontAlgn="auto" hangingPunct="0">
              <a:spcBef>
                <a:spcPts val="300"/>
              </a:spcBef>
            </a:pPr>
            <a:endParaRPr lang="en-US" altLang="ko-KR" b="0" dirty="0">
              <a:latin typeface="HY동녘B" panose="02030600000101010101" pitchFamily="18" charset="-127"/>
              <a:ea typeface="HY동녘B" panose="02030600000101010101" pitchFamily="18" charset="-127"/>
              <a:sym typeface="Tahoma" panose="020B0604030504040204" pitchFamily="34" charset="0"/>
            </a:endParaRPr>
          </a:p>
          <a:p>
            <a:pPr marL="177800" indent="-177800" algn="l" defTabSz="540000" eaLnBrk="0" fontAlgn="auto" hangingPunct="0">
              <a:spcBef>
                <a:spcPts val="600"/>
              </a:spcBef>
              <a:buFont typeface="Wingdings" pitchFamily="2" charset="2"/>
              <a:buChar char="v"/>
            </a:pPr>
            <a:r>
              <a:rPr lang="en-US" altLang="ko-KR" sz="1600" b="0" i="1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400~450 mesh</a:t>
            </a:r>
            <a:endParaRPr lang="ko-KR" altLang="en-US" sz="1600" b="0" i="1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 panose="020B0604030504040204" pitchFamily="34" charset="0"/>
            </a:endParaRPr>
          </a:p>
          <a:p>
            <a:pPr marL="351450" lvl="1" indent="-171450" algn="l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건축자재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: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타일재료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,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벽돌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,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시멘트</a:t>
            </a:r>
            <a:endParaRPr lang="en-US" altLang="ko-KR" b="0" dirty="0">
              <a:latin typeface="HY동녘B" panose="02030600000101010101" pitchFamily="18" charset="-127"/>
              <a:ea typeface="HY동녘B" panose="02030600000101010101" pitchFamily="18" charset="-127"/>
              <a:sym typeface="Tahoma" panose="020B0604030504040204" pitchFamily="34" charset="0"/>
            </a:endParaRPr>
          </a:p>
          <a:p>
            <a:pPr marL="351450" lvl="1" indent="-171450" algn="l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농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·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축산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: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사료</a:t>
            </a:r>
            <a:endParaRPr lang="en-US" altLang="ko-KR" b="0" dirty="0">
              <a:latin typeface="HY동녘B" panose="02030600000101010101" pitchFamily="18" charset="-127"/>
              <a:ea typeface="HY동녘B" panose="02030600000101010101" pitchFamily="18" charset="-127"/>
              <a:sym typeface="Tahoma" panose="020B0604030504040204" pitchFamily="34" charset="0"/>
            </a:endParaRPr>
          </a:p>
          <a:p>
            <a:pPr marL="351450" lvl="1" indent="-171450" algn="l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환경사업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: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정수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,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조경</a:t>
            </a:r>
            <a:endParaRPr lang="en-US" altLang="ko-KR" b="0" dirty="0">
              <a:latin typeface="HY동녘B" panose="02030600000101010101" pitchFamily="18" charset="-127"/>
              <a:ea typeface="HY동녘B" panose="02030600000101010101" pitchFamily="18" charset="-127"/>
              <a:sym typeface="Tahoma" panose="020B0604030504040204" pitchFamily="34" charset="0"/>
            </a:endParaRPr>
          </a:p>
          <a:p>
            <a:pPr marL="351450" lvl="1" indent="-171450" algn="l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플라스틱 사출</a:t>
            </a:r>
            <a:endParaRPr lang="en-US" altLang="ko-KR" b="0" dirty="0">
              <a:latin typeface="HY동녘B" panose="02030600000101010101" pitchFamily="18" charset="-127"/>
              <a:ea typeface="HY동녘B" panose="02030600000101010101" pitchFamily="18" charset="-127"/>
              <a:sym typeface="Tahoma" panose="020B0604030504040204" pitchFamily="34" charset="0"/>
            </a:endParaRPr>
          </a:p>
          <a:p>
            <a:pPr marL="351450" lvl="1" indent="-171450" algn="l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endParaRPr lang="en-US" altLang="ko-KR" b="0" dirty="0">
              <a:latin typeface="HY동녘B" panose="02030600000101010101" pitchFamily="18" charset="-127"/>
              <a:ea typeface="HY동녘B" panose="02030600000101010101" pitchFamily="18" charset="-127"/>
              <a:sym typeface="Tahoma" panose="020B0604030504040204" pitchFamily="34" charset="0"/>
            </a:endParaRPr>
          </a:p>
          <a:p>
            <a:pPr marL="177800" indent="-177800" algn="l" defTabSz="540000" eaLnBrk="0" fontAlgn="auto" hangingPunct="0">
              <a:spcBef>
                <a:spcPts val="600"/>
              </a:spcBef>
              <a:buFont typeface="Wingdings" pitchFamily="2" charset="2"/>
              <a:buChar char="v"/>
            </a:pPr>
            <a:r>
              <a:rPr lang="en-US" altLang="ko-KR" sz="1600" b="0" i="1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1,000~2,000 mesh</a:t>
            </a:r>
            <a:endParaRPr lang="ko-KR" altLang="en-US" sz="1600" b="0" i="1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 panose="020B0604030504040204" pitchFamily="34" charset="0"/>
            </a:endParaRPr>
          </a:p>
          <a:p>
            <a:pPr marL="351450" lvl="1" indent="-171450" algn="l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의료 소재</a:t>
            </a:r>
            <a:endParaRPr lang="en-US" altLang="ko-KR" b="0" dirty="0">
              <a:latin typeface="HY동녘B" panose="02030600000101010101" pitchFamily="18" charset="-127"/>
              <a:ea typeface="HY동녘B" panose="02030600000101010101" pitchFamily="18" charset="-127"/>
              <a:sym typeface="Tahoma" panose="020B0604030504040204" pitchFamily="34" charset="0"/>
            </a:endParaRPr>
          </a:p>
          <a:p>
            <a:pPr marL="351450" lvl="1" indent="-171450" algn="l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화장품</a:t>
            </a:r>
            <a:endParaRPr lang="en-US" altLang="ko-KR" b="0" dirty="0">
              <a:latin typeface="HY동녘B" panose="02030600000101010101" pitchFamily="18" charset="-127"/>
              <a:ea typeface="HY동녘B" panose="02030600000101010101" pitchFamily="18" charset="-127"/>
              <a:sym typeface="Tahoma" panose="020B0604030504040204" pitchFamily="34" charset="0"/>
            </a:endParaRPr>
          </a:p>
          <a:p>
            <a:pPr marL="351450" lvl="1" indent="-171450" algn="l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생활용품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: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기능성 치약</a:t>
            </a:r>
            <a:endParaRPr lang="en-US" altLang="ko-KR" b="0" dirty="0">
              <a:latin typeface="HY동녘B" panose="02030600000101010101" pitchFamily="18" charset="-127"/>
              <a:ea typeface="HY동녘B" panose="02030600000101010101" pitchFamily="18" charset="-127"/>
              <a:sym typeface="Tahoma" panose="020B0604030504040204" pitchFamily="34" charset="0"/>
            </a:endParaRPr>
          </a:p>
          <a:p>
            <a:pPr marL="351450" lvl="1" indent="-171450" algn="l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식품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·</a:t>
            </a:r>
            <a:r>
              <a:rPr lang="ko-KR" altLang="en-US" b="0" dirty="0" err="1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건강보조제</a:t>
            </a:r>
            <a:endParaRPr lang="en-US" altLang="ko-KR" b="0" dirty="0">
              <a:latin typeface="HY동녘B" panose="02030600000101010101" pitchFamily="18" charset="-127"/>
              <a:ea typeface="HY동녘B" panose="02030600000101010101" pitchFamily="18" charset="-127"/>
              <a:sym typeface="Tahoma" panose="020B0604030504040204" pitchFamily="34" charset="0"/>
            </a:endParaRPr>
          </a:p>
          <a:p>
            <a:pPr marL="351450" lvl="1" indent="-171450" algn="l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섬유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: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마스크</a:t>
            </a:r>
            <a:endParaRPr lang="en-US" altLang="ko-KR" b="0" dirty="0">
              <a:latin typeface="HY동녘B" panose="02030600000101010101" pitchFamily="18" charset="-127"/>
              <a:ea typeface="HY동녘B" panose="02030600000101010101" pitchFamily="18" charset="-127"/>
              <a:sym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02039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Apatite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는 높은 생체친화성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,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 안전성으로 인해 치과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·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외과 영역에서 뼈의 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Ingrowth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를 촉진하기 위한 </a:t>
            </a:r>
            <a:r>
              <a:rPr lang="ko-KR" altLang="en-US" b="0" dirty="0" err="1">
                <a:latin typeface="HY동녘B" panose="02030600000101010101" pitchFamily="18" charset="-127"/>
                <a:ea typeface="HY동녘B" panose="02030600000101010101" pitchFamily="18" charset="-127"/>
              </a:rPr>
              <a:t>보전재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, </a:t>
            </a:r>
            <a:r>
              <a:rPr lang="ko-KR" altLang="en-US" b="0" dirty="0" err="1">
                <a:latin typeface="HY동녘B" panose="02030600000101010101" pitchFamily="18" charset="-127"/>
                <a:ea typeface="HY동녘B" panose="02030600000101010101" pitchFamily="18" charset="-127"/>
              </a:rPr>
              <a:t>임플란트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 재료로서 활발하게 활용되고 있음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.</a:t>
            </a:r>
            <a:endParaRPr lang="ko-KR" altLang="en-US" b="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7" name="텍스트 개체 틀 6"/>
          <p:cNvSpPr>
            <a:spLocks noGrp="1"/>
          </p:cNvSpPr>
          <p:nvPr>
            <p:ph type="body" sz="quarter" idx="10"/>
          </p:nvPr>
        </p:nvSpPr>
        <p:spPr>
          <a:xfrm>
            <a:off x="7987041" y="292722"/>
            <a:ext cx="1322061" cy="184666"/>
          </a:xfrm>
        </p:spPr>
        <p:txBody>
          <a:bodyPr/>
          <a:lstStyle/>
          <a:p>
            <a:r>
              <a:rPr lang="en-US" altLang="ko-KR" b="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(1) </a:t>
            </a:r>
            <a:r>
              <a:rPr lang="ko-KR" altLang="en-US" b="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의학적 사용</a:t>
            </a:r>
            <a:endParaRPr lang="ko-KR" altLang="en-US" b="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2"/>
          </p:nvPr>
        </p:nvSpPr>
        <p:spPr>
          <a:xfrm>
            <a:off x="596903" y="292722"/>
            <a:ext cx="1389804" cy="184666"/>
          </a:xfrm>
        </p:spPr>
        <p:txBody>
          <a:bodyPr/>
          <a:lstStyle/>
          <a:p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2. Apatite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응용분야</a:t>
            </a:r>
          </a:p>
        </p:txBody>
      </p: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4ACB52C7-323D-4E5A-A942-3A76BD0C58FA}"/>
              </a:ext>
            </a:extLst>
          </p:cNvPr>
          <p:cNvGrpSpPr/>
          <p:nvPr/>
        </p:nvGrpSpPr>
        <p:grpSpPr>
          <a:xfrm>
            <a:off x="2072900" y="1449388"/>
            <a:ext cx="5760000" cy="288000"/>
            <a:chOff x="2072900" y="1449388"/>
            <a:chExt cx="5760000" cy="288000"/>
          </a:xfrm>
        </p:grpSpPr>
        <p:sp>
          <p:nvSpPr>
            <p:cNvPr id="33" name="직사각형 32">
              <a:extLst>
                <a:ext uri="{FF2B5EF4-FFF2-40B4-BE49-F238E27FC236}">
                  <a16:creationId xmlns:a16="http://schemas.microsoft.com/office/drawing/2014/main" id="{4F0BAB0E-F1D7-403A-8BCD-2E13B4C047F5}"/>
                </a:ext>
              </a:extLst>
            </p:cNvPr>
            <p:cNvSpPr/>
            <p:nvPr/>
          </p:nvSpPr>
          <p:spPr>
            <a:xfrm>
              <a:off x="2072900" y="1449388"/>
              <a:ext cx="5760000" cy="288000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tx1"/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>
              <a:noAutofit/>
            </a:bodyPr>
            <a:lstStyle/>
            <a:p>
              <a:pPr lvl="0">
                <a:lnSpc>
                  <a:spcPct val="95000"/>
                </a:lnSpc>
                <a:spcBef>
                  <a:spcPct val="0"/>
                </a:spcBef>
                <a:defRPr/>
              </a:pPr>
              <a:r>
                <a:rPr lang="en-US" altLang="ko-KR" sz="1400" b="0" dirty="0">
                  <a:solidFill>
                    <a:srgbClr val="000000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(1) </a:t>
              </a:r>
              <a:r>
                <a:rPr lang="ko-KR" altLang="en-US" sz="1400" b="0" dirty="0">
                  <a:solidFill>
                    <a:srgbClr val="000000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의학적 사용</a:t>
              </a:r>
              <a:r>
                <a:rPr lang="en-US" altLang="ko-KR" sz="1400" b="0" dirty="0">
                  <a:solidFill>
                    <a:srgbClr val="000000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: </a:t>
              </a:r>
              <a:r>
                <a:rPr lang="ko-KR" altLang="en-US" sz="1400" b="0" dirty="0">
                  <a:solidFill>
                    <a:srgbClr val="000000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치과</a:t>
              </a:r>
              <a:r>
                <a:rPr lang="en-US" altLang="ko-KR" sz="1400" b="0" dirty="0">
                  <a:solidFill>
                    <a:srgbClr val="000000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·</a:t>
              </a:r>
              <a:r>
                <a:rPr lang="ko-KR" altLang="en-US" sz="1400" b="0" dirty="0">
                  <a:solidFill>
                    <a:srgbClr val="000000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정형외과</a:t>
              </a:r>
            </a:p>
          </p:txBody>
        </p:sp>
        <p:cxnSp>
          <p:nvCxnSpPr>
            <p:cNvPr id="34" name="직선 연결선 33">
              <a:extLst>
                <a:ext uri="{FF2B5EF4-FFF2-40B4-BE49-F238E27FC236}">
                  <a16:creationId xmlns:a16="http://schemas.microsoft.com/office/drawing/2014/main" id="{8A316129-C115-4CD9-B3C5-4BC07CCED144}"/>
                </a:ext>
              </a:extLst>
            </p:cNvPr>
            <p:cNvCxnSpPr/>
            <p:nvPr/>
          </p:nvCxnSpPr>
          <p:spPr>
            <a:xfrm>
              <a:off x="2072900" y="1737388"/>
              <a:ext cx="5760000" cy="0"/>
            </a:xfrm>
            <a:prstGeom prst="line">
              <a:avLst/>
            </a:prstGeom>
            <a:ln w="19050">
              <a:solidFill>
                <a:schemeClr val="tx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직사각형 34"/>
          <p:cNvSpPr/>
          <p:nvPr/>
        </p:nvSpPr>
        <p:spPr>
          <a:xfrm>
            <a:off x="596902" y="1844675"/>
            <a:ext cx="4176713" cy="464343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5133978" y="1844675"/>
            <a:ext cx="4176713" cy="464343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596902" y="1844675"/>
            <a:ext cx="4176713" cy="288000"/>
          </a:xfrm>
          <a:prstGeom prst="rect">
            <a:avLst/>
          </a:prstGeom>
          <a:solidFill>
            <a:srgbClr val="00206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600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ⓐ 치과</a:t>
            </a:r>
            <a:r>
              <a:rPr lang="en-US" altLang="ko-KR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:</a:t>
            </a:r>
            <a:r>
              <a:rPr lang="en-US" altLang="ko-KR" sz="1600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 </a:t>
            </a:r>
            <a:r>
              <a:rPr lang="ko-KR" altLang="en-US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치아 </a:t>
            </a:r>
            <a:r>
              <a:rPr lang="ko-KR" altLang="en-US" b="0" dirty="0" err="1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임플란트</a:t>
            </a:r>
            <a:r>
              <a:rPr lang="en-US" altLang="ko-KR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, </a:t>
            </a:r>
            <a:r>
              <a:rPr lang="ko-KR" altLang="en-US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치아 </a:t>
            </a:r>
            <a:r>
              <a:rPr lang="ko-KR" altLang="en-US" b="0" dirty="0" err="1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코팅제</a:t>
            </a:r>
            <a:r>
              <a:rPr lang="en-US" altLang="ko-KR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, </a:t>
            </a:r>
            <a:r>
              <a:rPr lang="ko-KR" altLang="en-US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치과용 의료기기</a:t>
            </a:r>
            <a:r>
              <a:rPr lang="en-US" altLang="ko-KR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 </a:t>
            </a:r>
            <a:endParaRPr lang="ko-KR" altLang="en-US" b="0" dirty="0">
              <a:solidFill>
                <a:schemeClr val="bg1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133978" y="1844675"/>
            <a:ext cx="4176713" cy="288000"/>
          </a:xfrm>
          <a:prstGeom prst="rect">
            <a:avLst/>
          </a:prstGeom>
          <a:solidFill>
            <a:srgbClr val="00206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600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ⓑ 정형외과</a:t>
            </a:r>
            <a:r>
              <a:rPr lang="en-US" altLang="ko-KR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:</a:t>
            </a:r>
            <a:r>
              <a:rPr lang="en-US" altLang="ko-KR" sz="1600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 </a:t>
            </a:r>
            <a:r>
              <a:rPr lang="ko-KR" altLang="en-US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인공관절</a:t>
            </a:r>
            <a:r>
              <a:rPr lang="en-US" altLang="ko-KR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, </a:t>
            </a:r>
            <a:r>
              <a:rPr lang="ko-KR" altLang="en-US" b="0" dirty="0" err="1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척추임플란트</a:t>
            </a:r>
            <a:r>
              <a:rPr lang="en-US" altLang="ko-KR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, </a:t>
            </a:r>
            <a:r>
              <a:rPr lang="ko-KR" altLang="en-US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외과용 의료기기</a:t>
            </a:r>
          </a:p>
        </p:txBody>
      </p:sp>
      <p:sp>
        <p:nvSpPr>
          <p:cNvPr id="39" name="직사각형 38"/>
          <p:cNvSpPr/>
          <p:nvPr/>
        </p:nvSpPr>
        <p:spPr>
          <a:xfrm>
            <a:off x="2801050" y="2422302"/>
            <a:ext cx="1980000" cy="911394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72000" tIns="36000" rIns="72000" bIns="36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7800" indent="-177800" algn="l" defTabSz="540000" eaLnBrk="0" fontAlgn="auto" hangingPunct="0">
              <a:spcBef>
                <a:spcPts val="600"/>
              </a:spcBef>
              <a:buFont typeface="Wingdings" pitchFamily="2" charset="2"/>
              <a:buChar char="v"/>
            </a:pPr>
            <a:r>
              <a:rPr lang="ko-KR" altLang="en-US" sz="16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 치아 </a:t>
            </a:r>
            <a:r>
              <a:rPr lang="ko-KR" altLang="en-US" sz="1600" b="0" dirty="0" err="1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임플란트</a:t>
            </a:r>
            <a:endParaRPr lang="ko-KR" altLang="en-US" sz="1600" b="0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 panose="020B0604030504040204" pitchFamily="34" charset="0"/>
            </a:endParaRPr>
          </a:p>
          <a:p>
            <a:pPr marL="351450" lvl="1" indent="-171450" algn="l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생체친화성이 우수하여 치아 안착 및 안정성이 높음</a:t>
            </a:r>
          </a:p>
        </p:txBody>
      </p:sp>
      <p:sp>
        <p:nvSpPr>
          <p:cNvPr id="40" name="직사각형 39"/>
          <p:cNvSpPr/>
          <p:nvPr/>
        </p:nvSpPr>
        <p:spPr>
          <a:xfrm>
            <a:off x="7344804" y="2422302"/>
            <a:ext cx="1980000" cy="911394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72000" tIns="36000" rIns="72000" bIns="36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7800" indent="-177800" algn="l" defTabSz="540000" eaLnBrk="0" fontAlgn="auto" hangingPunct="0">
              <a:spcBef>
                <a:spcPts val="600"/>
              </a:spcBef>
              <a:buFont typeface="Wingdings" pitchFamily="2" charset="2"/>
              <a:buChar char="v"/>
            </a:pPr>
            <a:r>
              <a:rPr lang="ko-KR" altLang="en-US" sz="16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 인공무릎관절</a:t>
            </a:r>
          </a:p>
          <a:p>
            <a:pPr marL="351450" lvl="1" indent="-171450" algn="l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b="0" dirty="0" err="1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내화학성이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 우수하여 장시간 사용하더라도 표면 변질이 없음</a:t>
            </a:r>
          </a:p>
        </p:txBody>
      </p:sp>
      <p:pic>
        <p:nvPicPr>
          <p:cNvPr id="41" name="Picture 6" descr="artificial knee joint pngì ëí ì´ë¯¸ì§ ê²ìê²°ê³¼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9335" y="2260599"/>
            <a:ext cx="2088000" cy="123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16" descr="artificial the upper jaw bone hydroxyapatiteì ëí ì´ë¯¸ì§ ê²ìê²°ê³¼"/>
          <p:cNvPicPr preferRelativeResize="0"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199" y="2260599"/>
            <a:ext cx="2088000" cy="123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" name="직사각형 55"/>
          <p:cNvSpPr/>
          <p:nvPr/>
        </p:nvSpPr>
        <p:spPr>
          <a:xfrm>
            <a:off x="2799262" y="5266269"/>
            <a:ext cx="1980000" cy="911394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72000" tIns="36000" rIns="72000" bIns="36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7800" indent="-177800" algn="l" defTabSz="540000" eaLnBrk="0" fontAlgn="auto" hangingPunct="0">
              <a:spcBef>
                <a:spcPts val="600"/>
              </a:spcBef>
              <a:buFont typeface="Wingdings" pitchFamily="2" charset="2"/>
              <a:buChar char="v"/>
            </a:pPr>
            <a:r>
              <a:rPr lang="ko-KR" altLang="en-US" sz="16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 복합 레진 </a:t>
            </a:r>
            <a:r>
              <a:rPr lang="ko-KR" altLang="en-US" sz="1600" b="0" dirty="0" err="1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수복재</a:t>
            </a:r>
            <a:endParaRPr lang="ko-KR" altLang="en-US" sz="1600" b="0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 panose="020B0604030504040204" pitchFamily="34" charset="0"/>
            </a:endParaRPr>
          </a:p>
          <a:p>
            <a:pPr marL="351450" lvl="1" indent="-171450" algn="l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모양 변형이 가능하여 치아에 적용하기 쉽고 색 또한 유사함</a:t>
            </a:r>
            <a:endParaRPr lang="en-US" altLang="ko-KR" b="0" dirty="0">
              <a:latin typeface="HY동녘B" panose="02030600000101010101" pitchFamily="18" charset="-127"/>
              <a:ea typeface="HY동녘B" panose="02030600000101010101" pitchFamily="18" charset="-127"/>
              <a:sym typeface="Tahoma" panose="020B0604030504040204" pitchFamily="34" charset="0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7343016" y="5266267"/>
            <a:ext cx="1980000" cy="911394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72000" tIns="36000" rIns="72000" bIns="36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7800" indent="-177800" algn="l" defTabSz="540000" eaLnBrk="0" fontAlgn="auto" hangingPunct="0">
              <a:spcBef>
                <a:spcPts val="600"/>
              </a:spcBef>
              <a:buFont typeface="Wingdings" pitchFamily="2" charset="2"/>
              <a:buChar char="v"/>
            </a:pPr>
            <a:r>
              <a:rPr lang="ko-KR" altLang="en-US" sz="16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 뼈 결합용 </a:t>
            </a:r>
            <a:r>
              <a:rPr lang="ko-KR" altLang="en-US" sz="1600" b="0" dirty="0" err="1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고정물</a:t>
            </a:r>
            <a:endParaRPr lang="ko-KR" altLang="en-US" sz="1600" b="0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 panose="020B0604030504040204" pitchFamily="34" charset="0"/>
            </a:endParaRPr>
          </a:p>
          <a:p>
            <a:pPr marL="351450" lvl="1" indent="-171450" algn="l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생체와 반응하지만 </a:t>
            </a:r>
            <a:r>
              <a:rPr lang="ko-KR" altLang="en-US" b="0" dirty="0" err="1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비분해성으로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 소멸되지 않음</a:t>
            </a:r>
            <a:endParaRPr lang="en-US" altLang="ko-KR" b="0" dirty="0">
              <a:latin typeface="HY동녘B" panose="02030600000101010101" pitchFamily="18" charset="-127"/>
              <a:ea typeface="HY동녘B" panose="02030600000101010101" pitchFamily="18" charset="-127"/>
              <a:sym typeface="Tahoma" panose="020B0604030504040204" pitchFamily="34" charset="0"/>
            </a:endParaRPr>
          </a:p>
        </p:txBody>
      </p:sp>
      <p:pic>
        <p:nvPicPr>
          <p:cNvPr id="58" name="Picture 20" descr="ììê³¨ ì¬ê±´ì ëí ì´ë¯¸ì§ ê²ìê²°ê³¼"/>
          <p:cNvPicPr preferRelativeResize="0">
            <a:picLocks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95" r="10001" b="20755"/>
          <a:stretch/>
        </p:blipFill>
        <p:spPr bwMode="auto">
          <a:xfrm>
            <a:off x="5249335" y="5105399"/>
            <a:ext cx="2088000" cy="123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그림 58"/>
          <p:cNvPicPr preferRelativeResize="0"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199" y="5105399"/>
            <a:ext cx="2088000" cy="1234800"/>
          </a:xfrm>
          <a:prstGeom prst="rect">
            <a:avLst/>
          </a:prstGeom>
        </p:spPr>
      </p:pic>
      <p:sp>
        <p:nvSpPr>
          <p:cNvPr id="60" name="직사각형 59"/>
          <p:cNvSpPr/>
          <p:nvPr/>
        </p:nvSpPr>
        <p:spPr>
          <a:xfrm>
            <a:off x="2801050" y="3844702"/>
            <a:ext cx="1980000" cy="911394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72000" tIns="36000" rIns="72000" bIns="36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7800" indent="-177800" algn="l" defTabSz="540000" eaLnBrk="0" fontAlgn="auto" hangingPunct="0">
              <a:spcBef>
                <a:spcPts val="600"/>
              </a:spcBef>
              <a:buFont typeface="Wingdings" pitchFamily="2" charset="2"/>
              <a:buChar char="v"/>
            </a:pPr>
            <a:r>
              <a:rPr lang="ko-KR" altLang="en-US" sz="16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 인공치아 </a:t>
            </a:r>
            <a:r>
              <a:rPr lang="ko-KR" altLang="en-US" sz="1600" b="0" dirty="0" err="1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코팅재</a:t>
            </a:r>
            <a:endParaRPr lang="ko-KR" altLang="en-US" sz="1600" b="0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 panose="020B0604030504040204" pitchFamily="34" charset="0"/>
            </a:endParaRPr>
          </a:p>
          <a:p>
            <a:pPr marL="351450" lvl="1" indent="-171450" algn="l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치아와 같은 성분으로 부작용이 없고 매끄러운 표면 형성</a:t>
            </a:r>
            <a:endParaRPr lang="en-US" altLang="ko-KR" b="0" dirty="0">
              <a:latin typeface="HY동녘B" panose="02030600000101010101" pitchFamily="18" charset="-127"/>
              <a:ea typeface="HY동녘B" panose="02030600000101010101" pitchFamily="18" charset="-127"/>
              <a:sym typeface="Tahoma" panose="020B0604030504040204" pitchFamily="34" charset="0"/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7344804" y="3844702"/>
            <a:ext cx="1980000" cy="726728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72000" tIns="36000" rIns="72000" bIns="36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7800" indent="-177800" algn="l" defTabSz="540000" eaLnBrk="0" fontAlgn="auto" hangingPunct="0">
              <a:spcBef>
                <a:spcPts val="600"/>
              </a:spcBef>
              <a:buFont typeface="Wingdings" pitchFamily="2" charset="2"/>
              <a:buChar char="v"/>
            </a:pPr>
            <a:r>
              <a:rPr lang="ko-KR" altLang="en-US" sz="16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 척추 </a:t>
            </a:r>
            <a:r>
              <a:rPr lang="ko-KR" altLang="en-US" sz="1600" b="0" dirty="0" err="1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임플란트</a:t>
            </a:r>
            <a:endParaRPr lang="ko-KR" altLang="en-US" sz="1600" b="0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 panose="020B0604030504040204" pitchFamily="34" charset="0"/>
            </a:endParaRPr>
          </a:p>
          <a:p>
            <a:pPr marL="351450" lvl="1" indent="-171450" algn="l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신체적 부담을 줄이고 </a:t>
            </a:r>
            <a:r>
              <a:rPr lang="ko-KR" altLang="en-US" b="0" dirty="0" err="1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골유합률을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 증대</a:t>
            </a:r>
            <a:endParaRPr lang="en-US" altLang="ko-KR" b="0" dirty="0">
              <a:latin typeface="HY동녘B" panose="02030600000101010101" pitchFamily="18" charset="-127"/>
              <a:ea typeface="HY동녘B" panose="02030600000101010101" pitchFamily="18" charset="-127"/>
              <a:sym typeface="Tahoma" panose="020B0604030504040204" pitchFamily="34" charset="0"/>
            </a:endParaRPr>
          </a:p>
        </p:txBody>
      </p:sp>
      <p:pic>
        <p:nvPicPr>
          <p:cNvPr id="62" name="Picture 8" descr="spine implantì ëí ì´ë¯¸ì§ ê²ìê²°ê³¼"/>
          <p:cNvPicPr preferRelativeResize="0">
            <a:picLocks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9335" y="3682999"/>
            <a:ext cx="2088000" cy="123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6" descr="ì¸ê³µì¹ìì ëí ì´ë¯¸ì§ ê²ìê²°ê³¼"/>
          <p:cNvPicPr preferRelativeResize="0">
            <a:picLocks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48" t="24285" r="14561" b="22038"/>
          <a:stretch/>
        </p:blipFill>
        <p:spPr bwMode="auto">
          <a:xfrm>
            <a:off x="711199" y="3682999"/>
            <a:ext cx="2088000" cy="123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4" name="텍스트 개체 틀 8"/>
          <p:cNvSpPr>
            <a:spLocks noGrp="1"/>
          </p:cNvSpPr>
          <p:nvPr>
            <p:ph type="body" sz="quarter" idx="13"/>
          </p:nvPr>
        </p:nvSpPr>
        <p:spPr>
          <a:xfrm>
            <a:off x="596900" y="6598459"/>
            <a:ext cx="8712000" cy="153888"/>
          </a:xfrm>
        </p:spPr>
        <p:txBody>
          <a:bodyPr/>
          <a:lstStyle/>
          <a:p>
            <a:r>
              <a:rPr lang="en-US" altLang="ko-KR" dirty="0">
                <a:latin typeface="HY동녘B" panose="02030600000101010101" pitchFamily="18" charset="-127"/>
                <a:ea typeface="HY동녘B" panose="02030600000101010101" pitchFamily="18" charset="-127"/>
              </a:rPr>
              <a:t>Source: Press Research</a:t>
            </a:r>
            <a:endParaRPr lang="ko-KR" altLang="en-US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78306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title"/>
          </p:nvPr>
        </p:nvSpPr>
        <p:spPr>
          <a:xfrm>
            <a:off x="596901" y="549388"/>
            <a:ext cx="8712200" cy="900000"/>
          </a:xfrm>
        </p:spPr>
        <p:txBody>
          <a:bodyPr/>
          <a:lstStyle/>
          <a:p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고순도 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Apatite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의 경우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,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기능성 원료의 효과를 극대화하고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노화를 방지하며 자외선 차단 효과가 있는 특성으로 인해 다양한 기능성 미</a:t>
            </a:r>
            <a:r>
              <a:rPr lang="ko-KR" altLang="en-US" b="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용</a:t>
            </a:r>
            <a:r>
              <a:rPr lang="en-US" altLang="ko-KR" b="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·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생활용품의 원료로 활용됨</a:t>
            </a:r>
          </a:p>
        </p:txBody>
      </p:sp>
      <p:sp>
        <p:nvSpPr>
          <p:cNvPr id="7" name="텍스트 개체 틀 6"/>
          <p:cNvSpPr>
            <a:spLocks noGrp="1"/>
          </p:cNvSpPr>
          <p:nvPr>
            <p:ph type="body" sz="quarter" idx="10"/>
          </p:nvPr>
        </p:nvSpPr>
        <p:spPr>
          <a:xfrm>
            <a:off x="7730561" y="292722"/>
            <a:ext cx="1578541" cy="184666"/>
          </a:xfrm>
        </p:spPr>
        <p:txBody>
          <a:bodyPr/>
          <a:lstStyle/>
          <a:p>
            <a:pPr lvl="0"/>
            <a:r>
              <a:rPr lang="en-US" altLang="ko-KR" b="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(2) </a:t>
            </a:r>
            <a:r>
              <a:rPr lang="ko-KR" altLang="en-US" b="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미용</a:t>
            </a:r>
            <a:r>
              <a:rPr lang="en-US" altLang="ko-KR" b="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·</a:t>
            </a:r>
            <a:r>
              <a:rPr lang="ko-KR" altLang="en-US" b="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생활용품</a:t>
            </a:r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2"/>
          </p:nvPr>
        </p:nvSpPr>
        <p:spPr>
          <a:xfrm>
            <a:off x="596903" y="292722"/>
            <a:ext cx="1389804" cy="184666"/>
          </a:xfrm>
        </p:spPr>
        <p:txBody>
          <a:bodyPr/>
          <a:lstStyle/>
          <a:p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2. Apatite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응용분야</a:t>
            </a:r>
          </a:p>
        </p:txBody>
      </p:sp>
      <p:sp>
        <p:nvSpPr>
          <p:cNvPr id="49" name="텍스트 개체 틀 8"/>
          <p:cNvSpPr>
            <a:spLocks noGrp="1"/>
          </p:cNvSpPr>
          <p:nvPr>
            <p:ph type="body" sz="quarter" idx="13"/>
          </p:nvPr>
        </p:nvSpPr>
        <p:spPr>
          <a:xfrm>
            <a:off x="596900" y="6579409"/>
            <a:ext cx="8712000" cy="153888"/>
          </a:xfrm>
        </p:spPr>
        <p:txBody>
          <a:bodyPr/>
          <a:lstStyle/>
          <a:p>
            <a:r>
              <a:rPr lang="en-US" altLang="ko-KR" dirty="0">
                <a:latin typeface="HY동녘B" panose="02030600000101010101" pitchFamily="18" charset="-127"/>
                <a:ea typeface="HY동녘B" panose="02030600000101010101" pitchFamily="18" charset="-127"/>
              </a:rPr>
              <a:t>Source: Press Research</a:t>
            </a:r>
            <a:endParaRPr lang="ko-KR" altLang="en-US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grpSp>
        <p:nvGrpSpPr>
          <p:cNvPr id="50" name="그룹 49">
            <a:extLst>
              <a:ext uri="{FF2B5EF4-FFF2-40B4-BE49-F238E27FC236}">
                <a16:creationId xmlns:a16="http://schemas.microsoft.com/office/drawing/2014/main" id="{4ACB52C7-323D-4E5A-A942-3A76BD0C58FA}"/>
              </a:ext>
            </a:extLst>
          </p:cNvPr>
          <p:cNvGrpSpPr/>
          <p:nvPr/>
        </p:nvGrpSpPr>
        <p:grpSpPr>
          <a:xfrm>
            <a:off x="2072900" y="1449388"/>
            <a:ext cx="5760000" cy="288000"/>
            <a:chOff x="2072900" y="1449388"/>
            <a:chExt cx="5760000" cy="288000"/>
          </a:xfrm>
        </p:grpSpPr>
        <p:sp>
          <p:nvSpPr>
            <p:cNvPr id="51" name="직사각형 50">
              <a:extLst>
                <a:ext uri="{FF2B5EF4-FFF2-40B4-BE49-F238E27FC236}">
                  <a16:creationId xmlns:a16="http://schemas.microsoft.com/office/drawing/2014/main" id="{4F0BAB0E-F1D7-403A-8BCD-2E13B4C047F5}"/>
                </a:ext>
              </a:extLst>
            </p:cNvPr>
            <p:cNvSpPr/>
            <p:nvPr/>
          </p:nvSpPr>
          <p:spPr>
            <a:xfrm>
              <a:off x="2072900" y="1449388"/>
              <a:ext cx="5760000" cy="288000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tx1"/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>
              <a:noAutofit/>
            </a:bodyPr>
            <a:lstStyle/>
            <a:p>
              <a:pPr lvl="0">
                <a:lnSpc>
                  <a:spcPct val="95000"/>
                </a:lnSpc>
                <a:spcBef>
                  <a:spcPct val="0"/>
                </a:spcBef>
                <a:defRPr/>
              </a:pPr>
              <a:r>
                <a:rPr lang="en-US" altLang="ko-KR" sz="1400" b="0" dirty="0">
                  <a:solidFill>
                    <a:srgbClr val="000000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(2) </a:t>
              </a:r>
              <a:r>
                <a:rPr lang="ko-KR" altLang="en-US" sz="1400" b="0" dirty="0">
                  <a:solidFill>
                    <a:srgbClr val="000000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미용</a:t>
              </a:r>
              <a:r>
                <a:rPr lang="en-US" altLang="ko-KR" sz="1400" b="0" dirty="0">
                  <a:solidFill>
                    <a:srgbClr val="000000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·</a:t>
              </a:r>
              <a:r>
                <a:rPr lang="ko-KR" altLang="en-US" sz="1400" b="0" dirty="0">
                  <a:solidFill>
                    <a:srgbClr val="000000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생활용품</a:t>
              </a:r>
            </a:p>
          </p:txBody>
        </p:sp>
        <p:cxnSp>
          <p:nvCxnSpPr>
            <p:cNvPr id="52" name="직선 연결선 51">
              <a:extLst>
                <a:ext uri="{FF2B5EF4-FFF2-40B4-BE49-F238E27FC236}">
                  <a16:creationId xmlns:a16="http://schemas.microsoft.com/office/drawing/2014/main" id="{8A316129-C115-4CD9-B3C5-4BC07CCED144}"/>
                </a:ext>
              </a:extLst>
            </p:cNvPr>
            <p:cNvCxnSpPr/>
            <p:nvPr/>
          </p:nvCxnSpPr>
          <p:spPr>
            <a:xfrm>
              <a:off x="2072900" y="1737388"/>
              <a:ext cx="5760000" cy="0"/>
            </a:xfrm>
            <a:prstGeom prst="line">
              <a:avLst/>
            </a:prstGeom>
            <a:ln w="19050">
              <a:solidFill>
                <a:schemeClr val="tx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3" name="직사각형 52"/>
          <p:cNvSpPr/>
          <p:nvPr/>
        </p:nvSpPr>
        <p:spPr>
          <a:xfrm>
            <a:off x="596900" y="1844675"/>
            <a:ext cx="2808000" cy="464343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596900" y="1844675"/>
            <a:ext cx="2808000" cy="28800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600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ⓐ 기능성 화장품</a:t>
            </a:r>
            <a:endParaRPr lang="ko-KR" altLang="en-US" b="0" dirty="0">
              <a:solidFill>
                <a:schemeClr val="bg1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3549001" y="1844675"/>
            <a:ext cx="2808000" cy="464343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3549001" y="1844675"/>
            <a:ext cx="2808000" cy="28800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600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ⓑ 세정용품</a:t>
            </a:r>
            <a:endParaRPr lang="ko-KR" altLang="en-US" b="0" dirty="0">
              <a:solidFill>
                <a:schemeClr val="bg1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6500900" y="1844675"/>
            <a:ext cx="2808000" cy="464343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58" name="직사각형 57"/>
          <p:cNvSpPr/>
          <p:nvPr/>
        </p:nvSpPr>
        <p:spPr>
          <a:xfrm>
            <a:off x="6500900" y="1844675"/>
            <a:ext cx="2808000" cy="28800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600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ⓒ 필터</a:t>
            </a:r>
            <a:r>
              <a:rPr lang="en-US" altLang="ko-KR" sz="1600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·</a:t>
            </a:r>
            <a:r>
              <a:rPr lang="ko-KR" altLang="en-US" sz="1600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탈취용품</a:t>
            </a:r>
            <a:endParaRPr lang="ko-KR" altLang="en-US" b="0" dirty="0">
              <a:solidFill>
                <a:schemeClr val="bg1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686900" y="3591205"/>
            <a:ext cx="2628000" cy="726728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72000" tIns="36000" rIns="72000" bIns="36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7800" indent="-177800" algn="l" defTabSz="540000" eaLnBrk="0" fontAlgn="auto" hangingPunct="0">
              <a:spcBef>
                <a:spcPts val="600"/>
              </a:spcBef>
              <a:buFont typeface="Wingdings" pitchFamily="2" charset="2"/>
              <a:buChar char="v"/>
            </a:pPr>
            <a:r>
              <a:rPr lang="en-US" altLang="ko-KR" sz="16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 UV </a:t>
            </a:r>
            <a:r>
              <a:rPr lang="ko-KR" altLang="en-US" sz="1600" b="0" dirty="0" err="1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선크림</a:t>
            </a:r>
            <a:endParaRPr lang="ko-KR" altLang="en-US" sz="1600" b="0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 panose="020B0604030504040204" pitchFamily="34" charset="0"/>
            </a:endParaRPr>
          </a:p>
          <a:p>
            <a:pPr marL="351450" lvl="1" indent="-171450" algn="l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피부에 도포 시 </a:t>
            </a:r>
            <a:r>
              <a:rPr lang="ko-KR" altLang="en-US" b="0" dirty="0" err="1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백탁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 현상 없이 자외선을 차단</a:t>
            </a:r>
          </a:p>
        </p:txBody>
      </p:sp>
      <p:sp>
        <p:nvSpPr>
          <p:cNvPr id="60" name="직사각형 59"/>
          <p:cNvSpPr/>
          <p:nvPr/>
        </p:nvSpPr>
        <p:spPr>
          <a:xfrm>
            <a:off x="686900" y="5717725"/>
            <a:ext cx="2628000" cy="726728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72000" tIns="36000" rIns="72000" bIns="36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7800" indent="-177800" algn="l" defTabSz="540000" eaLnBrk="0" fontAlgn="auto" hangingPunct="0">
              <a:spcBef>
                <a:spcPts val="600"/>
              </a:spcBef>
              <a:buFont typeface="Wingdings" pitchFamily="2" charset="2"/>
              <a:buChar char="v"/>
            </a:pPr>
            <a:r>
              <a:rPr lang="ko-KR" altLang="en-US" sz="16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 마스크 팩</a:t>
            </a:r>
          </a:p>
          <a:p>
            <a:pPr marL="351450" lvl="1" indent="-171450" algn="l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피부의 중금속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,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과산화지질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,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여드름 제거 및 미백효과 기능 </a:t>
            </a:r>
          </a:p>
        </p:txBody>
      </p:sp>
      <p:sp>
        <p:nvSpPr>
          <p:cNvPr id="61" name="직사각형 60"/>
          <p:cNvSpPr/>
          <p:nvPr/>
        </p:nvSpPr>
        <p:spPr>
          <a:xfrm>
            <a:off x="3639001" y="3591205"/>
            <a:ext cx="2628000" cy="726728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72000" tIns="36000" rIns="72000" bIns="36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7800" indent="-177800" algn="l" defTabSz="540000" eaLnBrk="0" fontAlgn="auto" hangingPunct="0">
              <a:spcBef>
                <a:spcPts val="600"/>
              </a:spcBef>
              <a:buFont typeface="Wingdings" pitchFamily="2" charset="2"/>
              <a:buChar char="v"/>
            </a:pPr>
            <a:r>
              <a:rPr lang="ko-KR" altLang="en-US" sz="16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 </a:t>
            </a:r>
            <a:r>
              <a:rPr lang="ko-KR" altLang="en-US" sz="1600" b="0" dirty="0" err="1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치아재</a:t>
            </a:r>
            <a:r>
              <a:rPr lang="ko-KR" altLang="en-US" sz="16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 강화 치약</a:t>
            </a:r>
          </a:p>
          <a:p>
            <a:pPr marL="351450" lvl="1" indent="-171450" algn="l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미세결손을 수복하고 및 색소침투에 대한 내성 향상</a:t>
            </a:r>
          </a:p>
        </p:txBody>
      </p:sp>
      <p:sp>
        <p:nvSpPr>
          <p:cNvPr id="62" name="직사각형 61"/>
          <p:cNvSpPr/>
          <p:nvPr/>
        </p:nvSpPr>
        <p:spPr>
          <a:xfrm>
            <a:off x="3639001" y="5717725"/>
            <a:ext cx="2628000" cy="726728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72000" tIns="36000" rIns="72000" bIns="36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7800" indent="-177800" algn="l" defTabSz="540000" eaLnBrk="0" fontAlgn="auto" hangingPunct="0">
              <a:spcBef>
                <a:spcPts val="600"/>
              </a:spcBef>
              <a:buFont typeface="Wingdings" pitchFamily="2" charset="2"/>
              <a:buChar char="v"/>
            </a:pPr>
            <a:r>
              <a:rPr lang="ko-KR" altLang="en-US" sz="16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 비누</a:t>
            </a:r>
          </a:p>
          <a:p>
            <a:pPr marL="351450" lvl="1" indent="-171450" algn="l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b="0" dirty="0" err="1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세균류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 유기화합물에 흡착하여 분해 작용을 통해 질병 예방</a:t>
            </a:r>
            <a:endParaRPr lang="en-US" altLang="ko-KR" b="0" dirty="0">
              <a:latin typeface="HY동녘B" panose="02030600000101010101" pitchFamily="18" charset="-127"/>
              <a:ea typeface="HY동녘B" panose="02030600000101010101" pitchFamily="18" charset="-127"/>
              <a:sym typeface="Tahoma" panose="020B0604030504040204" pitchFamily="34" charset="0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6590900" y="3591205"/>
            <a:ext cx="2628000" cy="726728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72000" tIns="36000" rIns="72000" bIns="36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7800" indent="-177800" algn="l" defTabSz="540000" eaLnBrk="0" fontAlgn="auto" hangingPunct="0">
              <a:spcBef>
                <a:spcPts val="600"/>
              </a:spcBef>
              <a:buFont typeface="Wingdings" pitchFamily="2" charset="2"/>
              <a:buChar char="v"/>
            </a:pPr>
            <a:r>
              <a:rPr lang="ko-KR" altLang="en-US" sz="16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 공기청정기 필터</a:t>
            </a:r>
          </a:p>
          <a:p>
            <a:pPr marL="351450" lvl="1" indent="-171450" algn="l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공기 중 흡착 기능을 통해 유해물질 정화 </a:t>
            </a:r>
          </a:p>
        </p:txBody>
      </p:sp>
      <p:sp>
        <p:nvSpPr>
          <p:cNvPr id="64" name="직사각형 63"/>
          <p:cNvSpPr/>
          <p:nvPr/>
        </p:nvSpPr>
        <p:spPr>
          <a:xfrm>
            <a:off x="6590900" y="5717725"/>
            <a:ext cx="2628000" cy="726728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72000" tIns="36000" rIns="72000" bIns="36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7800" indent="-177800" algn="l" defTabSz="540000" eaLnBrk="0" fontAlgn="auto" hangingPunct="0">
              <a:spcBef>
                <a:spcPts val="600"/>
              </a:spcBef>
              <a:buFont typeface="Wingdings" pitchFamily="2" charset="2"/>
              <a:buChar char="v"/>
            </a:pPr>
            <a:r>
              <a:rPr lang="ko-KR" altLang="en-US" sz="16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 기능성 마스크</a:t>
            </a:r>
          </a:p>
          <a:p>
            <a:pPr marL="351450" lvl="1" indent="-171450" algn="l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공기 중 유해물질에 흡착하여 인체 내부로의 진입을 차단</a:t>
            </a:r>
          </a:p>
        </p:txBody>
      </p:sp>
      <p:pic>
        <p:nvPicPr>
          <p:cNvPr id="65" name="Picture 18" descr="ìííì´í¸ ë¹ëì ëí ì´ë¯¸ì§ ê²ìê²°ê³¼"/>
          <p:cNvPicPr>
            <a:picLocks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63"/>
          <a:stretch/>
        </p:blipFill>
        <p:spPr bwMode="auto">
          <a:xfrm>
            <a:off x="3711001" y="4404871"/>
            <a:ext cx="2484000" cy="11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24" descr="jma ceramics spray maskì ëí ì´ë¯¸ì§ ê²ìê²°ê³¼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900" y="4404871"/>
            <a:ext cx="2484000" cy="11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7" name="그룹 66"/>
          <p:cNvGrpSpPr>
            <a:grpSpLocks/>
          </p:cNvGrpSpPr>
          <p:nvPr/>
        </p:nvGrpSpPr>
        <p:grpSpPr>
          <a:xfrm>
            <a:off x="758900" y="2299612"/>
            <a:ext cx="2484000" cy="1188000"/>
            <a:chOff x="898518" y="2160960"/>
            <a:chExt cx="2348763" cy="1530000"/>
          </a:xfrm>
        </p:grpSpPr>
        <p:pic>
          <p:nvPicPr>
            <p:cNvPr id="68" name="Picture 2" descr="UV Sun Cream product pngì ëí ì´ë¯¸ì§ ê²ìê²°ê³¼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8518" y="2160960"/>
              <a:ext cx="1253241" cy="153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9" name="Picture 4" descr="UV Sun Cream product pngì ëí ì´ë¯¸ì§ ê²ìê²°ê³¼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2280" y="2160960"/>
              <a:ext cx="1275001" cy="153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0" name="그룹 69"/>
          <p:cNvGrpSpPr/>
          <p:nvPr/>
        </p:nvGrpSpPr>
        <p:grpSpPr>
          <a:xfrm>
            <a:off x="3711001" y="2299612"/>
            <a:ext cx="2484000" cy="1188000"/>
            <a:chOff x="3710900" y="2409683"/>
            <a:chExt cx="2484000" cy="1188000"/>
          </a:xfrm>
        </p:grpSpPr>
        <p:pic>
          <p:nvPicPr>
            <p:cNvPr id="71" name="Picture 14" descr="apatite toothpasteì ëí ì´ë¯¸ì§ ê²ìê²°ê³¼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0900" y="2617521"/>
              <a:ext cx="1474170" cy="7723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2" name="Picture 8" descr="apatite toothpaste pngì ëí ì´ë¯¸ì§ ê²ìê²°ê³¼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12044" y="2409683"/>
              <a:ext cx="1182856" cy="118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3" name="Picture 20" descr="ê³µê¸°ì²­ì ê¸° íí°ì ëí ì´ë¯¸ì§ ê²ìê²°ê³¼"/>
          <p:cNvPicPr>
            <a:picLocks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900" y="2299612"/>
            <a:ext cx="2484000" cy="11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12" descr="face pack pngì ëí ì´ë¯¸ì§ ê²ìê²°ê³¼"/>
          <p:cNvPicPr>
            <a:picLocks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00" y="4404871"/>
            <a:ext cx="2484000" cy="11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16695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title"/>
          </p:nvPr>
        </p:nvSpPr>
        <p:spPr>
          <a:xfrm>
            <a:off x="596902" y="549388"/>
            <a:ext cx="8861424" cy="900000"/>
          </a:xfrm>
        </p:spPr>
        <p:txBody>
          <a:bodyPr/>
          <a:lstStyle/>
          <a:p>
            <a:r>
              <a:rPr lang="ko-KR" altLang="en-US" b="0" dirty="0" err="1">
                <a:latin typeface="HY동녘B" panose="02030600000101010101" pitchFamily="18" charset="-127"/>
                <a:ea typeface="HY동녘B" panose="02030600000101010101" pitchFamily="18" charset="-127"/>
              </a:rPr>
              <a:t>음용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 가능한 칼슘과 인의 원료로서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,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 식품이나 각종 질병 예방목적의 </a:t>
            </a:r>
            <a:r>
              <a:rPr lang="ko-KR" altLang="en-US" b="0" dirty="0" err="1">
                <a:latin typeface="HY동녘B" panose="02030600000101010101" pitchFamily="18" charset="-127"/>
                <a:ea typeface="HY동녘B" panose="02030600000101010101" pitchFamily="18" charset="-127"/>
              </a:rPr>
              <a:t>건강보조제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 등의 첨가제로도 활용되고 있음 </a:t>
            </a:r>
          </a:p>
        </p:txBody>
      </p:sp>
      <p:sp>
        <p:nvSpPr>
          <p:cNvPr id="7" name="텍스트 개체 틀 6"/>
          <p:cNvSpPr>
            <a:spLocks noGrp="1"/>
          </p:cNvSpPr>
          <p:nvPr>
            <p:ph type="body" sz="quarter" idx="10"/>
          </p:nvPr>
        </p:nvSpPr>
        <p:spPr>
          <a:xfrm>
            <a:off x="7576670" y="292722"/>
            <a:ext cx="1732430" cy="184666"/>
          </a:xfrm>
        </p:spPr>
        <p:txBody>
          <a:bodyPr/>
          <a:lstStyle/>
          <a:p>
            <a:pPr lvl="0"/>
            <a:r>
              <a:rPr lang="en-US" altLang="ko-KR" b="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(3) </a:t>
            </a:r>
            <a:r>
              <a:rPr lang="ko-KR" altLang="en-US" b="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식품</a:t>
            </a:r>
            <a:r>
              <a:rPr lang="en-US" altLang="ko-KR" b="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·</a:t>
            </a:r>
            <a:r>
              <a:rPr lang="ko-KR" altLang="en-US" b="0" dirty="0" err="1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건강보조제</a:t>
            </a:r>
            <a:endParaRPr lang="ko-KR" altLang="en-US" b="0" dirty="0">
              <a:solidFill>
                <a:srgbClr val="00000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2"/>
          </p:nvPr>
        </p:nvSpPr>
        <p:spPr>
          <a:xfrm>
            <a:off x="596903" y="292722"/>
            <a:ext cx="1389804" cy="184666"/>
          </a:xfrm>
        </p:spPr>
        <p:txBody>
          <a:bodyPr/>
          <a:lstStyle/>
          <a:p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2. Apatite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응용분야</a:t>
            </a:r>
          </a:p>
        </p:txBody>
      </p:sp>
      <p:sp>
        <p:nvSpPr>
          <p:cNvPr id="31" name="텍스트 개체 틀 8"/>
          <p:cNvSpPr>
            <a:spLocks noGrp="1"/>
          </p:cNvSpPr>
          <p:nvPr>
            <p:ph type="body" sz="quarter" idx="13"/>
          </p:nvPr>
        </p:nvSpPr>
        <p:spPr>
          <a:xfrm>
            <a:off x="596900" y="6588934"/>
            <a:ext cx="8712000" cy="153888"/>
          </a:xfrm>
        </p:spPr>
        <p:txBody>
          <a:bodyPr/>
          <a:lstStyle/>
          <a:p>
            <a:r>
              <a:rPr lang="en-US" altLang="ko-KR" dirty="0">
                <a:latin typeface="HY동녘B" panose="02030600000101010101" pitchFamily="18" charset="-127"/>
                <a:ea typeface="HY동녘B" panose="02030600000101010101" pitchFamily="18" charset="-127"/>
              </a:rPr>
              <a:t>Source: Press Research</a:t>
            </a:r>
            <a:endParaRPr lang="ko-KR" altLang="en-US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4ACB52C7-323D-4E5A-A942-3A76BD0C58FA}"/>
              </a:ext>
            </a:extLst>
          </p:cNvPr>
          <p:cNvGrpSpPr/>
          <p:nvPr/>
        </p:nvGrpSpPr>
        <p:grpSpPr>
          <a:xfrm>
            <a:off x="2072900" y="1449388"/>
            <a:ext cx="5760000" cy="288000"/>
            <a:chOff x="2072900" y="1449388"/>
            <a:chExt cx="5760000" cy="288000"/>
          </a:xfrm>
        </p:grpSpPr>
        <p:sp>
          <p:nvSpPr>
            <p:cNvPr id="33" name="직사각형 32">
              <a:extLst>
                <a:ext uri="{FF2B5EF4-FFF2-40B4-BE49-F238E27FC236}">
                  <a16:creationId xmlns:a16="http://schemas.microsoft.com/office/drawing/2014/main" id="{4F0BAB0E-F1D7-403A-8BCD-2E13B4C047F5}"/>
                </a:ext>
              </a:extLst>
            </p:cNvPr>
            <p:cNvSpPr/>
            <p:nvPr/>
          </p:nvSpPr>
          <p:spPr>
            <a:xfrm>
              <a:off x="2072900" y="1449388"/>
              <a:ext cx="5760000" cy="288000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tx1"/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>
              <a:noAutofit/>
            </a:bodyPr>
            <a:lstStyle/>
            <a:p>
              <a:pPr lvl="0">
                <a:lnSpc>
                  <a:spcPct val="95000"/>
                </a:lnSpc>
                <a:spcBef>
                  <a:spcPct val="0"/>
                </a:spcBef>
                <a:defRPr/>
              </a:pPr>
              <a:r>
                <a:rPr lang="en-US" altLang="ko-KR" sz="1400" b="0" dirty="0">
                  <a:solidFill>
                    <a:srgbClr val="000000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(3) </a:t>
              </a:r>
              <a:r>
                <a:rPr lang="ko-KR" altLang="en-US" sz="1400" b="0" dirty="0">
                  <a:solidFill>
                    <a:srgbClr val="000000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식품</a:t>
              </a:r>
              <a:r>
                <a:rPr lang="en-US" altLang="ko-KR" sz="1400" b="0" dirty="0">
                  <a:solidFill>
                    <a:srgbClr val="000000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·</a:t>
              </a:r>
              <a:r>
                <a:rPr lang="ko-KR" altLang="en-US" sz="1400" b="0" dirty="0" err="1">
                  <a:solidFill>
                    <a:srgbClr val="000000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건강보조제</a:t>
              </a:r>
              <a:endParaRPr lang="ko-KR" altLang="en-US" sz="1400" b="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endParaRPr>
            </a:p>
          </p:txBody>
        </p:sp>
        <p:cxnSp>
          <p:nvCxnSpPr>
            <p:cNvPr id="34" name="직선 연결선 33">
              <a:extLst>
                <a:ext uri="{FF2B5EF4-FFF2-40B4-BE49-F238E27FC236}">
                  <a16:creationId xmlns:a16="http://schemas.microsoft.com/office/drawing/2014/main" id="{8A316129-C115-4CD9-B3C5-4BC07CCED144}"/>
                </a:ext>
              </a:extLst>
            </p:cNvPr>
            <p:cNvCxnSpPr/>
            <p:nvPr/>
          </p:nvCxnSpPr>
          <p:spPr>
            <a:xfrm>
              <a:off x="2072900" y="1737388"/>
              <a:ext cx="5760000" cy="0"/>
            </a:xfrm>
            <a:prstGeom prst="line">
              <a:avLst/>
            </a:prstGeom>
            <a:ln w="19050">
              <a:solidFill>
                <a:schemeClr val="tx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직사각형 34"/>
          <p:cNvSpPr/>
          <p:nvPr/>
        </p:nvSpPr>
        <p:spPr>
          <a:xfrm>
            <a:off x="596902" y="1844675"/>
            <a:ext cx="4176713" cy="464343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5133978" y="1844675"/>
            <a:ext cx="4176713" cy="464343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596902" y="1844675"/>
            <a:ext cx="4176713" cy="28800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600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ⓐ 식품</a:t>
            </a:r>
            <a:r>
              <a:rPr lang="en-US" altLang="ko-KR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 </a:t>
            </a:r>
            <a:endParaRPr lang="ko-KR" altLang="en-US" b="0" dirty="0">
              <a:solidFill>
                <a:schemeClr val="bg1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133978" y="1844675"/>
            <a:ext cx="4176713" cy="28800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600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ⓑ 건강 </a:t>
            </a:r>
            <a:r>
              <a:rPr lang="ko-KR" altLang="en-US" sz="1600" b="0" dirty="0" err="1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보조제</a:t>
            </a:r>
            <a:endParaRPr lang="ko-KR" altLang="en-US" b="0" dirty="0">
              <a:solidFill>
                <a:schemeClr val="bg1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633256" y="3625073"/>
            <a:ext cx="4104000" cy="726728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72000" tIns="36000" rIns="72000" bIns="36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7800" indent="-177800" algn="l" defTabSz="540000" eaLnBrk="0" fontAlgn="auto" hangingPunct="0">
              <a:spcBef>
                <a:spcPts val="600"/>
              </a:spcBef>
              <a:buFont typeface="Wingdings" pitchFamily="2" charset="2"/>
              <a:buChar char="v"/>
            </a:pPr>
            <a:r>
              <a:rPr lang="ko-KR" altLang="en-US" sz="16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 </a:t>
            </a:r>
            <a:r>
              <a:rPr lang="ko-KR" altLang="en-US" sz="1600" b="0" dirty="0" err="1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치아재</a:t>
            </a:r>
            <a:r>
              <a:rPr lang="ko-KR" altLang="en-US" sz="16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 강화 </a:t>
            </a:r>
            <a:r>
              <a:rPr lang="ko-KR" altLang="en-US" sz="1600" b="0" dirty="0" err="1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츄잉껌</a:t>
            </a:r>
            <a:endParaRPr lang="ko-KR" altLang="en-US" sz="1600" b="0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 panose="020B0604030504040204" pitchFamily="34" charset="0"/>
            </a:endParaRPr>
          </a:p>
          <a:p>
            <a:pPr marL="351450" lvl="1" indent="-171450" algn="l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기존 불소와 동일한 치아재강화 및 미백 효과가 있으며 독성이 없다는 점에서 식품 안전성이 높음</a:t>
            </a:r>
          </a:p>
        </p:txBody>
      </p:sp>
      <p:sp>
        <p:nvSpPr>
          <p:cNvPr id="40" name="직사각형 39"/>
          <p:cNvSpPr/>
          <p:nvPr/>
        </p:nvSpPr>
        <p:spPr>
          <a:xfrm>
            <a:off x="633256" y="5709258"/>
            <a:ext cx="4104000" cy="726728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72000" tIns="36000" rIns="72000" bIns="36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7800" indent="-177800" algn="l" defTabSz="540000" eaLnBrk="0" fontAlgn="auto" hangingPunct="0">
              <a:spcBef>
                <a:spcPts val="600"/>
              </a:spcBef>
              <a:buFont typeface="Wingdings" pitchFamily="2" charset="2"/>
              <a:buChar char="v"/>
            </a:pPr>
            <a:r>
              <a:rPr lang="ko-KR" altLang="en-US" sz="16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 반려동물 구강 관리 식품</a:t>
            </a:r>
            <a:endParaRPr lang="en-US" altLang="ko-KR" sz="1600" b="0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 panose="020B0604030504040204" pitchFamily="34" charset="0"/>
            </a:endParaRPr>
          </a:p>
          <a:p>
            <a:pPr marL="351450" lvl="1" indent="-171450" algn="l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반려동물 치아를 강화시키고 </a:t>
            </a:r>
            <a:r>
              <a:rPr lang="ko-KR" altLang="en-US" b="0" dirty="0" err="1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플라그와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 구강 세균을 제거하는 효과</a:t>
            </a:r>
          </a:p>
        </p:txBody>
      </p:sp>
      <p:sp>
        <p:nvSpPr>
          <p:cNvPr id="41" name="직사각형 40"/>
          <p:cNvSpPr/>
          <p:nvPr/>
        </p:nvSpPr>
        <p:spPr>
          <a:xfrm>
            <a:off x="5170331" y="3625073"/>
            <a:ext cx="4104000" cy="726728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72000" tIns="36000" rIns="72000" bIns="36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7800" indent="-177800" algn="l" defTabSz="540000" eaLnBrk="0" fontAlgn="auto" hangingPunct="0">
              <a:spcBef>
                <a:spcPts val="600"/>
              </a:spcBef>
              <a:buFont typeface="Wingdings" pitchFamily="2" charset="2"/>
              <a:buChar char="v"/>
            </a:pPr>
            <a:r>
              <a:rPr lang="ko-KR" altLang="en-US" sz="16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 칼슘 </a:t>
            </a:r>
            <a:r>
              <a:rPr lang="ko-KR" altLang="en-US" sz="1600" b="0" dirty="0" err="1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보조제</a:t>
            </a:r>
            <a:endParaRPr lang="ko-KR" altLang="en-US" sz="1600" b="0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 panose="020B0604030504040204" pitchFamily="34" charset="0"/>
            </a:endParaRPr>
          </a:p>
          <a:p>
            <a:pPr marL="351450" lvl="1" indent="-171450" algn="l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뼈 법랑질 성분이 골다공증 예방 및 혈액 내 칼슘을 유지</a:t>
            </a:r>
          </a:p>
        </p:txBody>
      </p:sp>
      <p:sp>
        <p:nvSpPr>
          <p:cNvPr id="42" name="직사각형 41"/>
          <p:cNvSpPr/>
          <p:nvPr/>
        </p:nvSpPr>
        <p:spPr>
          <a:xfrm>
            <a:off x="5170331" y="5709258"/>
            <a:ext cx="4104000" cy="726728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72000" tIns="36000" rIns="72000" bIns="36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7800" indent="-177800" algn="l" defTabSz="540000" eaLnBrk="0" fontAlgn="auto" hangingPunct="0">
              <a:spcBef>
                <a:spcPts val="600"/>
              </a:spcBef>
              <a:buFont typeface="Wingdings" pitchFamily="2" charset="2"/>
              <a:buChar char="v"/>
            </a:pPr>
            <a:r>
              <a:rPr lang="ko-KR" altLang="en-US" sz="16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 치아 </a:t>
            </a:r>
            <a:r>
              <a:rPr lang="ko-KR" altLang="en-US" sz="1600" b="0" dirty="0" err="1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도포재</a:t>
            </a:r>
            <a:endParaRPr lang="ko-KR" altLang="en-US" sz="1600" b="0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 panose="020B0604030504040204" pitchFamily="34" charset="0"/>
            </a:endParaRPr>
          </a:p>
          <a:p>
            <a:pPr marL="351450" lvl="1" indent="-171450" algn="l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b="0" dirty="0" err="1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나노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 크기의 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Apatite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입자가 치아에 직접적으로 칼슘과 인을 공급하여 연마 작용 및 미백 효과가 있음</a:t>
            </a:r>
          </a:p>
        </p:txBody>
      </p:sp>
      <p:pic>
        <p:nvPicPr>
          <p:cNvPr id="43" name="Picture 6" descr="xylitol gum pngì ëí ì´ë¯¸ì§ ê²ìê²°ê³¼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256" y="2230254"/>
            <a:ext cx="2088000" cy="123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12" descr="calcium ë³´ì¡°ì ì ëí ì´ë¯¸ì§ ê²ìê²°ê³¼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8333" y="2230254"/>
            <a:ext cx="2088000" cy="123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5" name="그룹 44"/>
          <p:cNvGrpSpPr/>
          <p:nvPr/>
        </p:nvGrpSpPr>
        <p:grpSpPr>
          <a:xfrm>
            <a:off x="1641256" y="4409849"/>
            <a:ext cx="2088000" cy="1234800"/>
            <a:chOff x="1281543" y="4447157"/>
            <a:chExt cx="2564696" cy="1212631"/>
          </a:xfrm>
        </p:grpSpPr>
        <p:pic>
          <p:nvPicPr>
            <p:cNvPr id="46" name="Picture 14" descr="dog tooth dog chewì ëí ì´ë¯¸ì§ ê²ìê²°ê³¼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1969" y="4452049"/>
              <a:ext cx="1804270" cy="12028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7" name="Picture 16" descr="dog chewì ëí ì´ë¯¸ì§ ê²ìê²°ê³¼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1543" y="4447157"/>
              <a:ext cx="1212631" cy="12126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8" name="그룹 47"/>
          <p:cNvGrpSpPr/>
          <p:nvPr/>
        </p:nvGrpSpPr>
        <p:grpSpPr>
          <a:xfrm>
            <a:off x="6178333" y="4409849"/>
            <a:ext cx="2088000" cy="1234800"/>
            <a:chOff x="6178331" y="4528509"/>
            <a:chExt cx="1993348" cy="1049930"/>
          </a:xfrm>
        </p:grpSpPr>
        <p:pic>
          <p:nvPicPr>
            <p:cNvPr id="49" name="Picture 2" descr="ê´ë ¨ ì´ë¯¸ì§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78331" y="4528509"/>
              <a:ext cx="1149190" cy="10499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0" name="Picture 22" descr="dentis lab shieldì ëí ì´ë¯¸ì§ ê²ìê²°ê³¼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36984" y="4586127"/>
              <a:ext cx="934695" cy="9346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882436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Hydroxyapatite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의 경우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,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 미세먼지 또는 전염병균을 효과적으로 차단할 수 있어 </a:t>
            </a:r>
            <a:r>
              <a:rPr lang="ko-KR" altLang="en-US" b="0" dirty="0" err="1">
                <a:latin typeface="HY동녘B" panose="02030600000101010101" pitchFamily="18" charset="-127"/>
                <a:ea typeface="HY동녘B" panose="02030600000101010101" pitchFamily="18" charset="-127"/>
              </a:rPr>
              <a:t>분사형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 환경제품에 활용되며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,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향후 중금속 제거 및 </a:t>
            </a:r>
            <a:r>
              <a:rPr lang="ko-KR" altLang="en-US" b="0" dirty="0" err="1">
                <a:latin typeface="HY동녘B" panose="02030600000101010101" pitchFamily="18" charset="-127"/>
                <a:ea typeface="HY동녘B" panose="02030600000101010101" pitchFamily="18" charset="-127"/>
              </a:rPr>
              <a:t>광촉매용으로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 개발 가능성이</a:t>
            </a:r>
            <a:b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</a:b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높음</a:t>
            </a:r>
          </a:p>
        </p:txBody>
      </p:sp>
      <p:sp>
        <p:nvSpPr>
          <p:cNvPr id="7" name="텍스트 개체 틀 6"/>
          <p:cNvSpPr>
            <a:spLocks noGrp="1"/>
          </p:cNvSpPr>
          <p:nvPr>
            <p:ph type="body" sz="quarter" idx="10"/>
          </p:nvPr>
        </p:nvSpPr>
        <p:spPr>
          <a:xfrm>
            <a:off x="8192225" y="292722"/>
            <a:ext cx="1116877" cy="184666"/>
          </a:xfrm>
        </p:spPr>
        <p:txBody>
          <a:bodyPr/>
          <a:lstStyle/>
          <a:p>
            <a:pPr lvl="0"/>
            <a:r>
              <a:rPr lang="en-US" altLang="ko-KR" b="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(4) </a:t>
            </a:r>
            <a:r>
              <a:rPr lang="ko-KR" altLang="en-US" b="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환경산업</a:t>
            </a:r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2"/>
          </p:nvPr>
        </p:nvSpPr>
        <p:spPr>
          <a:xfrm>
            <a:off x="596903" y="292722"/>
            <a:ext cx="1389804" cy="184666"/>
          </a:xfrm>
        </p:spPr>
        <p:txBody>
          <a:bodyPr/>
          <a:lstStyle/>
          <a:p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2. Apatite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응용분야</a:t>
            </a:r>
          </a:p>
        </p:txBody>
      </p:sp>
      <p:sp>
        <p:nvSpPr>
          <p:cNvPr id="20" name="텍스트 개체 틀 8"/>
          <p:cNvSpPr>
            <a:spLocks noGrp="1"/>
          </p:cNvSpPr>
          <p:nvPr>
            <p:ph type="body" sz="quarter" idx="13"/>
          </p:nvPr>
        </p:nvSpPr>
        <p:spPr>
          <a:xfrm>
            <a:off x="596900" y="6598459"/>
            <a:ext cx="8712000" cy="153888"/>
          </a:xfrm>
        </p:spPr>
        <p:txBody>
          <a:bodyPr/>
          <a:lstStyle/>
          <a:p>
            <a:r>
              <a:rPr lang="en-US" altLang="ko-KR" dirty="0">
                <a:latin typeface="HY동녘B" panose="02030600000101010101" pitchFamily="18" charset="-127"/>
                <a:ea typeface="HY동녘B" panose="02030600000101010101" pitchFamily="18" charset="-127"/>
              </a:rPr>
              <a:t>1) Apatite</a:t>
            </a:r>
            <a:r>
              <a:rPr lang="ko-KR" altLang="en-US" dirty="0">
                <a:latin typeface="HY동녘B" panose="02030600000101010101" pitchFamily="18" charset="-127"/>
                <a:ea typeface="HY동녘B" panose="02030600000101010101" pitchFamily="18" charset="-127"/>
              </a:rPr>
              <a:t>와 </a:t>
            </a:r>
            <a:r>
              <a:rPr lang="ko-KR" altLang="en-US" dirty="0" err="1">
                <a:latin typeface="HY동녘B" panose="02030600000101010101" pitchFamily="18" charset="-127"/>
                <a:ea typeface="HY동녘B" panose="02030600000101010101" pitchFamily="18" charset="-127"/>
              </a:rPr>
              <a:t>광촉매를</a:t>
            </a:r>
            <a:r>
              <a:rPr lang="ko-KR" altLang="en-US" dirty="0">
                <a:latin typeface="HY동녘B" panose="02030600000101010101" pitchFamily="18" charset="-127"/>
                <a:ea typeface="HY동녘B" panose="02030600000101010101" pitchFamily="18" charset="-127"/>
              </a:rPr>
              <a:t> 섞은 재료   </a:t>
            </a:r>
            <a:r>
              <a:rPr lang="en-US" altLang="ko-KR" dirty="0">
                <a:latin typeface="HY동녘B" panose="02030600000101010101" pitchFamily="18" charset="-127"/>
                <a:ea typeface="HY동녘B" panose="02030600000101010101" pitchFamily="18" charset="-127"/>
              </a:rPr>
              <a:t>Source: Press Research</a:t>
            </a:r>
            <a:endParaRPr lang="ko-KR" altLang="en-US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4ACB52C7-323D-4E5A-A942-3A76BD0C58FA}"/>
              </a:ext>
            </a:extLst>
          </p:cNvPr>
          <p:cNvGrpSpPr/>
          <p:nvPr/>
        </p:nvGrpSpPr>
        <p:grpSpPr>
          <a:xfrm>
            <a:off x="2072900" y="1449388"/>
            <a:ext cx="5760000" cy="288000"/>
            <a:chOff x="2072900" y="1449388"/>
            <a:chExt cx="5760000" cy="288000"/>
          </a:xfrm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4F0BAB0E-F1D7-403A-8BCD-2E13B4C047F5}"/>
                </a:ext>
              </a:extLst>
            </p:cNvPr>
            <p:cNvSpPr/>
            <p:nvPr/>
          </p:nvSpPr>
          <p:spPr>
            <a:xfrm>
              <a:off x="2072900" y="1449388"/>
              <a:ext cx="5760000" cy="288000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tx1"/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>
              <a:noAutofit/>
            </a:bodyPr>
            <a:lstStyle/>
            <a:p>
              <a:pPr lvl="0">
                <a:lnSpc>
                  <a:spcPct val="95000"/>
                </a:lnSpc>
                <a:spcBef>
                  <a:spcPct val="0"/>
                </a:spcBef>
                <a:defRPr/>
              </a:pPr>
              <a:r>
                <a:rPr lang="en-US" altLang="ko-KR" sz="1400" b="0" dirty="0">
                  <a:solidFill>
                    <a:srgbClr val="000000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(4) </a:t>
              </a:r>
              <a:r>
                <a:rPr lang="ko-KR" altLang="en-US" sz="1400" b="0" dirty="0">
                  <a:solidFill>
                    <a:srgbClr val="000000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환경 산업</a:t>
              </a:r>
            </a:p>
          </p:txBody>
        </p:sp>
        <p:cxnSp>
          <p:nvCxnSpPr>
            <p:cNvPr id="23" name="직선 연결선 22">
              <a:extLst>
                <a:ext uri="{FF2B5EF4-FFF2-40B4-BE49-F238E27FC236}">
                  <a16:creationId xmlns:a16="http://schemas.microsoft.com/office/drawing/2014/main" id="{8A316129-C115-4CD9-B3C5-4BC07CCED144}"/>
                </a:ext>
              </a:extLst>
            </p:cNvPr>
            <p:cNvCxnSpPr/>
            <p:nvPr/>
          </p:nvCxnSpPr>
          <p:spPr>
            <a:xfrm>
              <a:off x="2072900" y="1737388"/>
              <a:ext cx="5760000" cy="0"/>
            </a:xfrm>
            <a:prstGeom prst="line">
              <a:avLst/>
            </a:prstGeom>
            <a:ln w="19050">
              <a:solidFill>
                <a:schemeClr val="tx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직사각형 23"/>
          <p:cNvSpPr/>
          <p:nvPr/>
        </p:nvSpPr>
        <p:spPr>
          <a:xfrm>
            <a:off x="596900" y="1844675"/>
            <a:ext cx="2808000" cy="464343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596900" y="1844675"/>
            <a:ext cx="2808000" cy="28800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600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ⓐ 환경관련 제품</a:t>
            </a:r>
            <a:endParaRPr lang="ko-KR" altLang="en-US" b="0" dirty="0">
              <a:solidFill>
                <a:schemeClr val="bg1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3549001" y="1844675"/>
            <a:ext cx="2808000" cy="464343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3549001" y="1844675"/>
            <a:ext cx="2808000" cy="28800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600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ⓑ 중금속 제거</a:t>
            </a:r>
            <a:endParaRPr lang="ko-KR" altLang="en-US" b="0" dirty="0">
              <a:solidFill>
                <a:schemeClr val="bg1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6500900" y="1844675"/>
            <a:ext cx="2808000" cy="464343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6500900" y="1844675"/>
            <a:ext cx="2808000" cy="28800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600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ⓒ </a:t>
            </a:r>
            <a:r>
              <a:rPr lang="ko-KR" altLang="en-US" sz="1600" b="0" dirty="0" err="1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광촉매</a:t>
            </a:r>
            <a:endParaRPr lang="ko-KR" altLang="en-US" b="0" dirty="0">
              <a:solidFill>
                <a:schemeClr val="bg1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pic>
        <p:nvPicPr>
          <p:cNvPr id="30" name="Picture 2" descr="ì ë° ë°°ê¸°ê°ì¤ íí°ì ëí ì´ë¯¸ì§ ê²ìê²°ê³¼"/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001" y="2299612"/>
            <a:ext cx="2484000" cy="11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직사각형 30"/>
          <p:cNvSpPr/>
          <p:nvPr/>
        </p:nvSpPr>
        <p:spPr>
          <a:xfrm>
            <a:off x="3562800" y="3625073"/>
            <a:ext cx="2861899" cy="726728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72000" tIns="36000" rIns="72000" bIns="36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7800" indent="-177800" algn="l" defTabSz="540000" eaLnBrk="0" fontAlgn="auto" hangingPunct="0">
              <a:spcBef>
                <a:spcPts val="600"/>
              </a:spcBef>
              <a:buFont typeface="Wingdings" pitchFamily="2" charset="2"/>
              <a:buChar char="v"/>
            </a:pPr>
            <a:r>
              <a:rPr lang="ko-KR" altLang="en-US" sz="16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 선박 정화시설</a:t>
            </a:r>
          </a:p>
          <a:p>
            <a:pPr marL="351450" lvl="1" indent="-171450" algn="l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유기화합물 흡착 특성을 활용하여 중금속 유해물질 제거</a:t>
            </a:r>
          </a:p>
        </p:txBody>
      </p:sp>
      <p:grpSp>
        <p:nvGrpSpPr>
          <p:cNvPr id="32" name="그룹 31"/>
          <p:cNvGrpSpPr/>
          <p:nvPr/>
        </p:nvGrpSpPr>
        <p:grpSpPr>
          <a:xfrm>
            <a:off x="6662900" y="2299612"/>
            <a:ext cx="2484000" cy="1188000"/>
            <a:chOff x="6995832" y="2448968"/>
            <a:chExt cx="1760178" cy="1396281"/>
          </a:xfrm>
        </p:grpSpPr>
        <p:pic>
          <p:nvPicPr>
            <p:cNvPr id="33" name="Picture 4" descr="ì¬ì ì í¡ì°©ë ë°ì´ë¬ì¤.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56459" y="2452457"/>
              <a:ext cx="699551" cy="6587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6" descr="ìííì´í¸ ë³µí© ì¬ì ì ëí ì´ë¯¸ì§ ê²ìê²°ê³¼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455"/>
            <a:stretch/>
          </p:blipFill>
          <p:spPr bwMode="auto">
            <a:xfrm>
              <a:off x="7979457" y="3115701"/>
              <a:ext cx="776553" cy="7186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" name="그림 3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95832" y="3104811"/>
              <a:ext cx="980581" cy="740438"/>
            </a:xfrm>
            <a:prstGeom prst="rect">
              <a:avLst/>
            </a:prstGeom>
          </p:spPr>
        </p:pic>
        <p:pic>
          <p:nvPicPr>
            <p:cNvPr id="36" name="Picture 12" descr="ë³µí© ì¬ì ì ëí ì´ë¯¸ì§ ê²ìê²°ê³¼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95832" y="2448968"/>
              <a:ext cx="1091298" cy="6656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7" name="직사각형 36"/>
          <p:cNvSpPr/>
          <p:nvPr/>
        </p:nvSpPr>
        <p:spPr>
          <a:xfrm>
            <a:off x="6590900" y="3625073"/>
            <a:ext cx="2628000" cy="726728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72000" tIns="36000" rIns="72000" bIns="36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7800" indent="-177800" algn="l" defTabSz="540000" eaLnBrk="0" fontAlgn="auto" hangingPunct="0">
              <a:spcBef>
                <a:spcPts val="600"/>
              </a:spcBef>
              <a:buFont typeface="Wingdings" pitchFamily="2" charset="2"/>
              <a:buChar char="v"/>
            </a:pPr>
            <a:r>
              <a:rPr lang="ko-KR" altLang="en-US" sz="16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 </a:t>
            </a:r>
            <a:r>
              <a:rPr lang="ko-KR" altLang="en-US" sz="1600" b="0" dirty="0" err="1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광촉매</a:t>
            </a:r>
            <a:r>
              <a:rPr lang="ko-KR" altLang="en-US" sz="16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 함유섬유</a:t>
            </a:r>
          </a:p>
          <a:p>
            <a:pPr marL="351450" lvl="1" indent="-171450" algn="l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섬유손상 최소화로 바이러스 흡착 및 살균 효과</a:t>
            </a:r>
            <a:endParaRPr lang="en-US" altLang="ko-KR" b="0" dirty="0">
              <a:latin typeface="HY동녘B" panose="02030600000101010101" pitchFamily="18" charset="-127"/>
              <a:ea typeface="HY동녘B" panose="02030600000101010101" pitchFamily="18" charset="-127"/>
              <a:sym typeface="Tahoma" panose="020B0604030504040204" pitchFamily="34" charset="0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3639002" y="5717725"/>
            <a:ext cx="2861899" cy="726728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72000" tIns="36000" rIns="72000" bIns="36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7800" indent="-177800" algn="l" defTabSz="540000" eaLnBrk="0" fontAlgn="auto" hangingPunct="0">
              <a:spcBef>
                <a:spcPts val="600"/>
              </a:spcBef>
              <a:buFont typeface="Wingdings" pitchFamily="2" charset="2"/>
              <a:buChar char="v"/>
            </a:pPr>
            <a:r>
              <a:rPr lang="ko-KR" altLang="en-US" sz="16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 광산폐기물 처리 공법</a:t>
            </a:r>
          </a:p>
          <a:p>
            <a:pPr marL="351450" lvl="1" indent="-171450" algn="l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납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,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카드뮴에 대한 높은 이온 </a:t>
            </a:r>
            <a:r>
              <a:rPr lang="ko-KR" altLang="en-US" b="0" dirty="0" err="1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교환성으로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 </a:t>
            </a:r>
            <a:r>
              <a:rPr lang="ko-KR" altLang="en-US" b="0" dirty="0" err="1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오염물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 제거에 활용</a:t>
            </a:r>
          </a:p>
        </p:txBody>
      </p:sp>
      <p:pic>
        <p:nvPicPr>
          <p:cNvPr id="39" name="Picture 2" descr="mining wasteì ëí ì´ë¯¸ì§ ê²ìê²°ê³¼"/>
          <p:cNvPicPr preferRelativeResize="0"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001" y="4452496"/>
            <a:ext cx="2484000" cy="11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직사각형 39"/>
          <p:cNvSpPr/>
          <p:nvPr/>
        </p:nvSpPr>
        <p:spPr>
          <a:xfrm>
            <a:off x="6590900" y="5717725"/>
            <a:ext cx="2628000" cy="726728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72000" tIns="36000" rIns="72000" bIns="36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7800" indent="-177800" algn="l" defTabSz="540000" eaLnBrk="0" fontAlgn="auto" hangingPunct="0">
              <a:spcBef>
                <a:spcPts val="600"/>
              </a:spcBef>
              <a:buFont typeface="Wingdings" pitchFamily="2" charset="2"/>
              <a:buChar char="v"/>
            </a:pPr>
            <a:r>
              <a:rPr lang="ko-KR" altLang="en-US" sz="16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 산화티탄 </a:t>
            </a:r>
            <a:r>
              <a:rPr lang="ko-KR" altLang="en-US" sz="1600" b="0" dirty="0" err="1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광촉매</a:t>
            </a:r>
            <a:r>
              <a:rPr lang="en-US" altLang="ko-KR" sz="1600" b="0" baseline="3000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1)</a:t>
            </a:r>
            <a:endParaRPr lang="ko-KR" altLang="en-US" sz="1600" b="0" baseline="30000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 panose="020B0604030504040204" pitchFamily="34" charset="0"/>
            </a:endParaRPr>
          </a:p>
          <a:p>
            <a:pPr marL="351450" lvl="1" indent="-171450" algn="l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빚을 받지 않을 시 유해물질을 흡착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,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 받을 시 유해물질을 분해</a:t>
            </a:r>
          </a:p>
        </p:txBody>
      </p:sp>
      <p:pic>
        <p:nvPicPr>
          <p:cNvPr id="41" name="Picture 16" descr="catalyst molecular structure png fileì ëí ì´ë¯¸ì§ ê²ìê²°ê³¼"/>
          <p:cNvPicPr preferRelativeResize="0">
            <a:picLocks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900" y="4404871"/>
            <a:ext cx="2484000" cy="11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직사각형 41"/>
          <p:cNvSpPr/>
          <p:nvPr/>
        </p:nvSpPr>
        <p:spPr>
          <a:xfrm>
            <a:off x="686900" y="3625073"/>
            <a:ext cx="2628000" cy="726728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72000" tIns="36000" rIns="72000" bIns="36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7800" indent="-177800" algn="l" defTabSz="540000" eaLnBrk="0" fontAlgn="auto" hangingPunct="0">
              <a:spcBef>
                <a:spcPts val="600"/>
              </a:spcBef>
              <a:buFont typeface="Wingdings" pitchFamily="2" charset="2"/>
              <a:buChar char="v"/>
            </a:pPr>
            <a:r>
              <a:rPr lang="ko-KR" altLang="en-US" sz="16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 미세먼지 차단 마스크</a:t>
            </a:r>
          </a:p>
          <a:p>
            <a:pPr marL="351450" lvl="1" indent="-171450" algn="l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필터 내 유기화합물 분해 작용을 통해 미세먼지 차단</a:t>
            </a:r>
          </a:p>
        </p:txBody>
      </p:sp>
      <p:sp>
        <p:nvSpPr>
          <p:cNvPr id="43" name="직사각형 42"/>
          <p:cNvSpPr/>
          <p:nvPr/>
        </p:nvSpPr>
        <p:spPr>
          <a:xfrm>
            <a:off x="686900" y="5679625"/>
            <a:ext cx="2628000" cy="726728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72000" tIns="36000" rIns="72000" bIns="360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7800" indent="-177800" algn="l" defTabSz="540000" eaLnBrk="0" fontAlgn="auto" hangingPunct="0">
              <a:spcBef>
                <a:spcPts val="600"/>
              </a:spcBef>
              <a:buFont typeface="Wingdings" pitchFamily="2" charset="2"/>
              <a:buChar char="v"/>
            </a:pPr>
            <a:r>
              <a:rPr lang="ko-KR" altLang="en-US" sz="16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 panose="020B0604030504040204" pitchFamily="34" charset="0"/>
              </a:rPr>
              <a:t> 에어컨 공기 정화 필터</a:t>
            </a:r>
          </a:p>
          <a:p>
            <a:pPr marL="351450" lvl="1" indent="-171450" algn="l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  <a:sym typeface="Tahoma" panose="020B0604030504040204" pitchFamily="34" charset="0"/>
              </a:rPr>
              <a:t>특정 입자 표면과 결합 시 공기 중 정화 작용이 일어남 </a:t>
            </a:r>
          </a:p>
        </p:txBody>
      </p:sp>
      <p:pic>
        <p:nvPicPr>
          <p:cNvPr id="44" name="Picture 18" descr="titanium apatite photocatalytic air-purifying filterì ëí ì´ë¯¸ì§ ê²ìê²°ê³¼"/>
          <p:cNvPicPr preferRelativeResize="0">
            <a:picLocks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00" y="4404871"/>
            <a:ext cx="2484000" cy="11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20" descr="íí° êµì²´í ë§ì¤í¬ pngì ëí ì´ë¯¸ì§ ê²ìê²°ê³¼"/>
          <p:cNvPicPr preferRelativeResize="0">
            <a:picLocks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00" y="2299612"/>
            <a:ext cx="2484000" cy="11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81531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gray">
          <a:xfrm>
            <a:off x="4156686" y="831423"/>
            <a:ext cx="2475889" cy="537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4186" tIns="52091" rIns="104186" bIns="52091" numCol="1" anchor="ctr" anchorCtr="0" compatLnSpc="1">
            <a:prstTxWarp prst="textNoShape">
              <a:avLst/>
            </a:prstTxWarp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5pPr>
            <a:lvl6pPr marL="520936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6pPr>
            <a:lvl7pPr marL="1041868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7pPr>
            <a:lvl8pPr marL="1562804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8pPr>
            <a:lvl9pPr marL="2083738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kumimoji="0" lang="en-US" altLang="ko-KR" kern="0">
                <a:solidFill>
                  <a:srgbClr val="8B1111"/>
                </a:solidFill>
                <a:latin typeface="Arial"/>
                <a:ea typeface="굴림" charset="-127"/>
              </a:rPr>
              <a:t>Contents</a:t>
            </a:r>
            <a:endParaRPr kumimoji="0" lang="en-US" altLang="ko-KR" kern="0" dirty="0">
              <a:solidFill>
                <a:srgbClr val="A0C6F8"/>
              </a:solidFill>
              <a:latin typeface="Arial"/>
              <a:ea typeface="굴림" charset="-127"/>
            </a:endParaRPr>
          </a:p>
        </p:txBody>
      </p:sp>
      <p:sp>
        <p:nvSpPr>
          <p:cNvPr id="4" name="텍스트 개체 틀 3"/>
          <p:cNvSpPr txBox="1">
            <a:spLocks/>
          </p:cNvSpPr>
          <p:nvPr/>
        </p:nvSpPr>
        <p:spPr bwMode="auto">
          <a:xfrm>
            <a:off x="3555552" y="1770960"/>
            <a:ext cx="5416997" cy="2953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72000" tIns="36000" rIns="72000" bIns="36000" numCol="1" anchor="t" anchorCtr="0" compatLnSpc="1">
            <a:prstTxWarp prst="textNoShape">
              <a:avLst/>
            </a:prstTxWarp>
          </a:bodyPr>
          <a:lstStyle>
            <a:lvl1pPr marL="452438" indent="-452438" algn="l" rtl="0" eaLnBrk="0" fontAlgn="base" hangingPunct="0">
              <a:spcBef>
                <a:spcPts val="2500"/>
              </a:spcBef>
              <a:spcAft>
                <a:spcPct val="0"/>
              </a:spcAft>
              <a:buFont typeface="Arial" charset="0"/>
              <a:buAutoNum type="romanUcPeriod"/>
              <a:defRPr sz="2200" b="1" kern="1200" baseline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1pPr>
            <a:lvl2pPr marL="715963" indent="-350838" algn="l" rtl="0" eaLnBrk="0" fontAlgn="base" hangingPunct="0">
              <a:spcBef>
                <a:spcPts val="800"/>
              </a:spcBef>
              <a:spcAft>
                <a:spcPct val="0"/>
              </a:spcAft>
              <a:buFont typeface="Arial" charset="0"/>
              <a:buAutoNum type="alphaUcPeriod"/>
              <a:defRPr sz="1800" b="1" kern="1200" baseline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2pPr>
            <a:lvl3pPr marL="803275" indent="-153988" algn="l" rtl="0" eaLnBrk="0" fontAlgn="base" hangingPunct="0">
              <a:spcBef>
                <a:spcPts val="400"/>
              </a:spcBef>
              <a:spcAft>
                <a:spcPct val="0"/>
              </a:spcAft>
              <a:buFont typeface="Arial" pitchFamily="34" charset="0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+mj-lt"/>
              <a:buAutoNum type="arabicPeriod"/>
            </a:pPr>
            <a:r>
              <a:rPr kumimoji="0" lang="en-US" altLang="ko-KR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Apatite </a:t>
            </a:r>
            <a:r>
              <a:rPr kumimoji="0" lang="ko-KR" altLang="en-US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개요</a:t>
            </a:r>
            <a:endParaRPr kumimoji="0" lang="en-US" altLang="ko-KR" sz="2400" dirty="0">
              <a:solidFill>
                <a:srgbClr val="00000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pPr>
              <a:buFont typeface="+mj-lt"/>
              <a:buAutoNum type="arabicPeriod"/>
            </a:pPr>
            <a:r>
              <a:rPr kumimoji="0" lang="en-US" altLang="ko-KR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Apatite </a:t>
            </a:r>
            <a:r>
              <a:rPr kumimoji="0" lang="ko-KR" altLang="en-US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응용분야</a:t>
            </a:r>
            <a:endParaRPr kumimoji="0" lang="en-US" altLang="ko-KR" sz="2400" dirty="0">
              <a:solidFill>
                <a:srgbClr val="00000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pPr>
              <a:buFont typeface="+mj-lt"/>
              <a:buAutoNum type="arabicPeriod"/>
            </a:pPr>
            <a:r>
              <a:rPr kumimoji="0" lang="en-US" altLang="ko-KR" sz="2400" dirty="0">
                <a:solidFill>
                  <a:srgbClr val="7030A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Apatite </a:t>
            </a:r>
            <a:r>
              <a:rPr kumimoji="0" lang="ko-KR" altLang="en-US" sz="2400" dirty="0">
                <a:solidFill>
                  <a:srgbClr val="7030A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가치평가 </a:t>
            </a:r>
            <a:r>
              <a:rPr kumimoji="0" lang="en-US" altLang="ko-KR" sz="2400" dirty="0">
                <a:solidFill>
                  <a:srgbClr val="7030A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(</a:t>
            </a:r>
            <a:r>
              <a:rPr kumimoji="0" lang="ko-KR" altLang="en-US" sz="2400" dirty="0">
                <a:solidFill>
                  <a:srgbClr val="7030A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보유재고</a:t>
            </a:r>
            <a:r>
              <a:rPr kumimoji="0" lang="en-US" altLang="ko-KR" sz="2400" dirty="0">
                <a:solidFill>
                  <a:srgbClr val="7030A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)</a:t>
            </a:r>
          </a:p>
          <a:p>
            <a:pPr>
              <a:buFont typeface="+mj-lt"/>
              <a:buAutoNum type="arabicPeriod"/>
            </a:pPr>
            <a:r>
              <a:rPr kumimoji="0" lang="en-US" altLang="ko-KR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Apatite R&amp;D </a:t>
            </a:r>
            <a:r>
              <a:rPr kumimoji="0" lang="ko-KR" altLang="en-US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사업 구도</a:t>
            </a:r>
            <a:r>
              <a:rPr kumimoji="0" lang="ko-KR" altLang="en-US" sz="2400" dirty="0">
                <a:solidFill>
                  <a:srgbClr val="7030A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 </a:t>
            </a:r>
            <a:endParaRPr kumimoji="0" lang="en-US" altLang="ko-KR" sz="2400" dirty="0">
              <a:solidFill>
                <a:srgbClr val="7030A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pPr>
              <a:buFont typeface="+mj-lt"/>
              <a:buAutoNum type="arabicPeriod"/>
            </a:pPr>
            <a:r>
              <a:rPr kumimoji="0" lang="ko-KR" altLang="en-US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제조공장 및 </a:t>
            </a:r>
            <a:r>
              <a:rPr kumimoji="0" lang="en-US" altLang="ko-KR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R&amp;D </a:t>
            </a:r>
            <a:r>
              <a:rPr kumimoji="0" lang="ko-KR" altLang="en-US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센터 설립 계획</a:t>
            </a:r>
            <a:endParaRPr kumimoji="0" lang="en-US" altLang="ko-KR" sz="240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pPr>
              <a:buFont typeface="+mj-lt"/>
              <a:buAutoNum type="arabicPeriod"/>
            </a:pPr>
            <a:r>
              <a:rPr kumimoji="0" lang="ko-KR" altLang="en-US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사회적 성과 </a:t>
            </a:r>
            <a:r>
              <a:rPr kumimoji="0" lang="en-US" altLang="ko-KR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(</a:t>
            </a:r>
            <a:r>
              <a:rPr kumimoji="0" lang="ko-KR" altLang="en-US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일자리 창출</a:t>
            </a:r>
            <a:r>
              <a:rPr kumimoji="0" lang="en-US" altLang="ko-KR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)</a:t>
            </a:r>
          </a:p>
          <a:p>
            <a:pPr>
              <a:buFont typeface="+mj-lt"/>
              <a:buAutoNum type="arabicPeriod"/>
            </a:pPr>
            <a:endParaRPr kumimoji="0" lang="en-US" altLang="ko-KR" sz="240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073258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596901" y="547800"/>
            <a:ext cx="8712200" cy="900000"/>
          </a:xfrm>
        </p:spPr>
        <p:txBody>
          <a:bodyPr/>
          <a:lstStyle/>
          <a:p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회사가 보유중인 천연광물 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Hydroxyapatite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는 조개 껍질 및 동물의 뼈로부터 채취한 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apatite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 대비 안전성 및 제조 편의성이 높은 것으로 평가됨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 </a:t>
            </a:r>
            <a:endParaRPr lang="ko-KR" altLang="en-US" b="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10" name="텍스트 개체 틀 2"/>
          <p:cNvSpPr>
            <a:spLocks noGrp="1"/>
          </p:cNvSpPr>
          <p:nvPr>
            <p:ph type="body" sz="quarter" idx="10"/>
          </p:nvPr>
        </p:nvSpPr>
        <p:spPr>
          <a:xfrm>
            <a:off x="7068521" y="292722"/>
            <a:ext cx="2240581" cy="184666"/>
          </a:xfrm>
        </p:spPr>
        <p:txBody>
          <a:bodyPr/>
          <a:lstStyle/>
          <a:p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천연 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Hydroxyapatite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의 장점</a:t>
            </a:r>
          </a:p>
        </p:txBody>
      </p:sp>
      <p:sp>
        <p:nvSpPr>
          <p:cNvPr id="11" name="텍스트 개체 틀 3"/>
          <p:cNvSpPr>
            <a:spLocks noGrp="1"/>
          </p:cNvSpPr>
          <p:nvPr>
            <p:ph type="body" sz="quarter" idx="12"/>
          </p:nvPr>
        </p:nvSpPr>
        <p:spPr>
          <a:xfrm>
            <a:off x="596902" y="292722"/>
            <a:ext cx="1441100" cy="184666"/>
          </a:xfrm>
        </p:spPr>
        <p:txBody>
          <a:bodyPr/>
          <a:lstStyle/>
          <a:p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3. Apatite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가치평가 </a:t>
            </a:r>
          </a:p>
        </p:txBody>
      </p:sp>
      <p:sp>
        <p:nvSpPr>
          <p:cNvPr id="22" name="직사각형 21"/>
          <p:cNvSpPr/>
          <p:nvPr/>
        </p:nvSpPr>
        <p:spPr>
          <a:xfrm>
            <a:off x="524936" y="2728343"/>
            <a:ext cx="4248000" cy="1512000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5132388" y="1447801"/>
            <a:ext cx="4176512" cy="50403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24" name="텍스트 개체 틀 7"/>
          <p:cNvSpPr>
            <a:spLocks noGrp="1"/>
          </p:cNvSpPr>
          <p:nvPr>
            <p:ph type="body" sz="quarter" idx="13"/>
          </p:nvPr>
        </p:nvSpPr>
        <p:spPr>
          <a:xfrm>
            <a:off x="596900" y="6550834"/>
            <a:ext cx="8712000" cy="153888"/>
          </a:xfrm>
        </p:spPr>
        <p:txBody>
          <a:bodyPr/>
          <a:lstStyle/>
          <a:p>
            <a:pPr marL="228600" indent="-228600">
              <a:buAutoNum type="arabicParenR"/>
            </a:pPr>
            <a:r>
              <a:rPr lang="ko-KR" altLang="en-US" dirty="0">
                <a:latin typeface="HY동녘B" panose="02030600000101010101" pitchFamily="18" charset="-127"/>
                <a:ea typeface="HY동녘B" panose="02030600000101010101" pitchFamily="18" charset="-127"/>
              </a:rPr>
              <a:t>습식분석 및 기기 분석 활용 </a:t>
            </a:r>
            <a:r>
              <a:rPr lang="en-US" altLang="ko-KR" dirty="0">
                <a:latin typeface="HY동녘B" panose="02030600000101010101" pitchFamily="18" charset="-127"/>
                <a:ea typeface="HY동녘B" panose="02030600000101010101" pitchFamily="18" charset="-127"/>
              </a:rPr>
              <a:t>(ICP-OES)  Source: </a:t>
            </a:r>
            <a:r>
              <a:rPr lang="ko-KR" altLang="en-US" dirty="0">
                <a:latin typeface="HY동녘B" panose="02030600000101010101" pitchFamily="18" charset="-127"/>
                <a:ea typeface="HY동녘B" panose="02030600000101010101" pitchFamily="18" charset="-127"/>
              </a:rPr>
              <a:t>한국세라믹기술원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5132388" y="1447800"/>
            <a:ext cx="4176512" cy="288000"/>
          </a:xfrm>
          <a:prstGeom prst="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600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보유 </a:t>
            </a:r>
            <a:r>
              <a:rPr lang="en-US" altLang="ko-KR" sz="1600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Apatite </a:t>
            </a:r>
            <a:r>
              <a:rPr lang="ko-KR" altLang="en-US" sz="1600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품질분석 결과</a:t>
            </a:r>
            <a:r>
              <a:rPr lang="en-US" altLang="ko-KR" sz="1600" b="0" baseline="3000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1)</a:t>
            </a:r>
            <a:endParaRPr lang="ko-KR" altLang="en-US" sz="1600" b="0" baseline="30000" dirty="0">
              <a:solidFill>
                <a:schemeClr val="bg1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4ACB52C7-323D-4E5A-A942-3A76BD0C58FA}"/>
              </a:ext>
            </a:extLst>
          </p:cNvPr>
          <p:cNvGrpSpPr/>
          <p:nvPr/>
        </p:nvGrpSpPr>
        <p:grpSpPr>
          <a:xfrm>
            <a:off x="596903" y="1449388"/>
            <a:ext cx="4176710" cy="288000"/>
            <a:chOff x="2072900" y="1449388"/>
            <a:chExt cx="5760000" cy="288000"/>
          </a:xfrm>
        </p:grpSpPr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4F0BAB0E-F1D7-403A-8BCD-2E13B4C047F5}"/>
                </a:ext>
              </a:extLst>
            </p:cNvPr>
            <p:cNvSpPr/>
            <p:nvPr/>
          </p:nvSpPr>
          <p:spPr>
            <a:xfrm>
              <a:off x="2072900" y="1449388"/>
              <a:ext cx="5760000" cy="288000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tx1"/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>
              <a:noAutofit/>
            </a:bodyPr>
            <a:lstStyle/>
            <a:p>
              <a:pPr lvl="0">
                <a:lnSpc>
                  <a:spcPct val="95000"/>
                </a:lnSpc>
                <a:spcBef>
                  <a:spcPct val="0"/>
                </a:spcBef>
                <a:defRPr/>
              </a:pPr>
              <a:r>
                <a:rPr lang="ko-KR" altLang="en-US" sz="1400" b="0" dirty="0">
                  <a:solidFill>
                    <a:srgbClr val="000000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천연 </a:t>
              </a:r>
              <a:r>
                <a:rPr lang="en-US" altLang="ko-KR" sz="1400" b="0" dirty="0">
                  <a:solidFill>
                    <a:srgbClr val="000000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Hydroxyapatite</a:t>
              </a:r>
              <a:r>
                <a:rPr lang="ko-KR" altLang="en-US" sz="1400" b="0" dirty="0">
                  <a:solidFill>
                    <a:srgbClr val="000000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의 장점</a:t>
              </a:r>
            </a:p>
          </p:txBody>
        </p:sp>
        <p:cxnSp>
          <p:nvCxnSpPr>
            <p:cNvPr id="28" name="직선 연결선 27">
              <a:extLst>
                <a:ext uri="{FF2B5EF4-FFF2-40B4-BE49-F238E27FC236}">
                  <a16:creationId xmlns:a16="http://schemas.microsoft.com/office/drawing/2014/main" id="{8A316129-C115-4CD9-B3C5-4BC07CCED144}"/>
                </a:ext>
              </a:extLst>
            </p:cNvPr>
            <p:cNvCxnSpPr/>
            <p:nvPr/>
          </p:nvCxnSpPr>
          <p:spPr>
            <a:xfrm>
              <a:off x="2072900" y="1737388"/>
              <a:ext cx="5760000" cy="0"/>
            </a:xfrm>
            <a:prstGeom prst="line">
              <a:avLst/>
            </a:prstGeom>
            <a:ln w="19050">
              <a:solidFill>
                <a:schemeClr val="tx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직사각형 28"/>
          <p:cNvSpPr/>
          <p:nvPr/>
        </p:nvSpPr>
        <p:spPr>
          <a:xfrm>
            <a:off x="596903" y="3106074"/>
            <a:ext cx="4176710" cy="1134532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t">
            <a:spAutoFit/>
          </a:bodyPr>
          <a:lstStyle/>
          <a:p>
            <a:pPr marL="179388" indent="-179388" algn="l" defTabSz="540000" eaLnBrk="0" fontAlgn="auto" hangingPunct="0">
              <a:spcBef>
                <a:spcPts val="600"/>
              </a:spcBef>
              <a:buFont typeface="Wingdings" pitchFamily="2" charset="2"/>
              <a:buChar char="v"/>
            </a:pPr>
            <a:r>
              <a:rPr lang="ko-KR" altLang="en-US" sz="1600" b="0" u="sng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천연 광물에서 유래하여 안전성 高</a:t>
            </a:r>
          </a:p>
          <a:p>
            <a:pPr marL="351450" lvl="1" indent="-171450" algn="l" defTabSz="540000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천연 </a:t>
            </a:r>
            <a:r>
              <a:rPr lang="en-US" altLang="ko-KR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Apatite</a:t>
            </a:r>
            <a:r>
              <a:rPr lang="ko-KR" altLang="en-US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는 칼슘과 인으로 구성</a:t>
            </a:r>
            <a:r>
              <a:rPr lang="en-US" altLang="ko-KR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,</a:t>
            </a:r>
            <a:r>
              <a:rPr lang="ko-KR" altLang="en-US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사람의 뼈나 치아의 성분과 같은 천연 광물로서 생체친화적 특성 </a:t>
            </a:r>
            <a:endParaRPr lang="en-US" altLang="ko-KR" b="0" dirty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/>
            </a:endParaRPr>
          </a:p>
          <a:p>
            <a:pPr marL="351450" lvl="1" indent="-171450" algn="l" defTabSz="540000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식물 성장촉진</a:t>
            </a:r>
            <a:r>
              <a:rPr lang="en-US" altLang="ko-KR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, </a:t>
            </a:r>
            <a:r>
              <a:rPr lang="ko-KR" altLang="en-US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인공 골재</a:t>
            </a:r>
            <a:r>
              <a:rPr lang="en-US" altLang="ko-KR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, </a:t>
            </a:r>
            <a:r>
              <a:rPr lang="ko-KR" altLang="en-US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화장품 원료</a:t>
            </a:r>
            <a:r>
              <a:rPr lang="en-US" altLang="ko-KR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, </a:t>
            </a:r>
            <a:r>
              <a:rPr lang="ko-KR" altLang="en-US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의약품 원료</a:t>
            </a:r>
            <a:r>
              <a:rPr lang="en-US" altLang="ko-KR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, </a:t>
            </a:r>
            <a:r>
              <a:rPr lang="ko-KR" altLang="en-US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침구 등에 다양하게 활용</a:t>
            </a:r>
          </a:p>
        </p:txBody>
      </p:sp>
      <p:sp>
        <p:nvSpPr>
          <p:cNvPr id="30" name="오각형 29"/>
          <p:cNvSpPr/>
          <p:nvPr/>
        </p:nvSpPr>
        <p:spPr>
          <a:xfrm>
            <a:off x="596903" y="1844675"/>
            <a:ext cx="3096000" cy="288000"/>
          </a:xfrm>
          <a:prstGeom prst="homePlate">
            <a:avLst>
              <a:gd name="adj" fmla="val 26978"/>
            </a:avLst>
          </a:prstGeom>
          <a:solidFill>
            <a:srgbClr val="00206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l"/>
            <a:r>
              <a:rPr lang="ko-KR" altLang="en-US" sz="1400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보유 물질 현황</a:t>
            </a:r>
          </a:p>
        </p:txBody>
      </p:sp>
      <p:sp>
        <p:nvSpPr>
          <p:cNvPr id="31" name="오각형 30"/>
          <p:cNvSpPr/>
          <p:nvPr/>
        </p:nvSpPr>
        <p:spPr>
          <a:xfrm>
            <a:off x="596903" y="2784206"/>
            <a:ext cx="3096000" cy="288000"/>
          </a:xfrm>
          <a:prstGeom prst="homePlate">
            <a:avLst>
              <a:gd name="adj" fmla="val 26978"/>
            </a:avLst>
          </a:prstGeom>
          <a:solidFill>
            <a:srgbClr val="00206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l"/>
            <a:r>
              <a:rPr lang="ko-KR" altLang="en-US" sz="1400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주요 특성 및 장점</a:t>
            </a:r>
          </a:p>
        </p:txBody>
      </p:sp>
      <p:sp>
        <p:nvSpPr>
          <p:cNvPr id="32" name="오각형 31"/>
          <p:cNvSpPr/>
          <p:nvPr/>
        </p:nvSpPr>
        <p:spPr>
          <a:xfrm>
            <a:off x="596903" y="4351809"/>
            <a:ext cx="3096000" cy="288000"/>
          </a:xfrm>
          <a:prstGeom prst="homePlate">
            <a:avLst>
              <a:gd name="adj" fmla="val 26978"/>
            </a:avLst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l"/>
            <a:r>
              <a:rPr lang="en-US" altLang="ko-KR" sz="1400" b="0" dirty="0">
                <a:latin typeface="HY동녘B" panose="02030600000101010101" pitchFamily="18" charset="-127"/>
                <a:ea typeface="HY동녘B" panose="02030600000101010101" pitchFamily="18" charset="-127"/>
              </a:rPr>
              <a:t>vs. </a:t>
            </a:r>
            <a:r>
              <a:rPr lang="ko-KR" altLang="en-US" sz="1400" b="0" dirty="0">
                <a:latin typeface="HY동녘B" panose="02030600000101010101" pitchFamily="18" charset="-127"/>
                <a:ea typeface="HY동녘B" panose="02030600000101010101" pitchFamily="18" charset="-127"/>
              </a:rPr>
              <a:t>어패류</a:t>
            </a:r>
            <a:r>
              <a:rPr lang="en-US" altLang="ko-KR" sz="1400" b="0" dirty="0">
                <a:latin typeface="HY동녘B" panose="02030600000101010101" pitchFamily="18" charset="-127"/>
                <a:ea typeface="HY동녘B" panose="02030600000101010101" pitchFamily="18" charset="-127"/>
              </a:rPr>
              <a:t>·</a:t>
            </a:r>
            <a:r>
              <a:rPr lang="ko-KR" altLang="en-US" sz="1400" b="0" dirty="0">
                <a:latin typeface="HY동녘B" panose="02030600000101010101" pitchFamily="18" charset="-127"/>
                <a:ea typeface="HY동녘B" panose="02030600000101010101" pitchFamily="18" charset="-127"/>
              </a:rPr>
              <a:t>동물 뼈 등 원료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596900" y="2165484"/>
            <a:ext cx="4176710" cy="50359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t">
            <a:spAutoFit/>
          </a:bodyPr>
          <a:lstStyle/>
          <a:p>
            <a:pPr marL="179388" indent="-179388" algn="l" defTabSz="540000" eaLnBrk="0" fontAlgn="auto" hangingPunct="0">
              <a:spcBef>
                <a:spcPts val="600"/>
              </a:spcBef>
              <a:buFont typeface="Wingdings" pitchFamily="2" charset="2"/>
              <a:buChar char="v"/>
            </a:pPr>
            <a:r>
              <a:rPr lang="ko-KR" altLang="en-US" sz="14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마다가스카르에서 수입한 천연 </a:t>
            </a:r>
            <a:r>
              <a:rPr lang="en-US" altLang="ko-KR" sz="14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Apatite</a:t>
            </a:r>
            <a:r>
              <a:rPr lang="ko-KR" altLang="en-US" sz="14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광석을 약 </a:t>
            </a:r>
            <a:r>
              <a:rPr lang="en-US" altLang="ko-KR" sz="14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240mesh </a:t>
            </a:r>
            <a:r>
              <a:rPr lang="ko-KR" altLang="en-US" sz="14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분말로 가공하여 </a:t>
            </a:r>
            <a:r>
              <a:rPr lang="en-US" altLang="ko-KR" sz="14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160</a:t>
            </a:r>
            <a:r>
              <a:rPr lang="ko-KR" altLang="en-US" sz="14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톤 보유</a:t>
            </a:r>
          </a:p>
        </p:txBody>
      </p:sp>
      <p:sp>
        <p:nvSpPr>
          <p:cNvPr id="47" name="직사각형 46"/>
          <p:cNvSpPr/>
          <p:nvPr/>
        </p:nvSpPr>
        <p:spPr>
          <a:xfrm>
            <a:off x="596903" y="4673413"/>
            <a:ext cx="4176710" cy="1803946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t">
            <a:spAutoFit/>
          </a:bodyPr>
          <a:lstStyle/>
          <a:p>
            <a:pPr marL="179388" indent="-179388" algn="l" defTabSz="540000" eaLnBrk="0" fontAlgn="auto" hangingPunct="0">
              <a:spcBef>
                <a:spcPts val="600"/>
              </a:spcBef>
              <a:buFont typeface="Wingdings" pitchFamily="2" charset="2"/>
              <a:buChar char="v"/>
            </a:pPr>
            <a:r>
              <a:rPr lang="ko-KR" altLang="en-US" sz="14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인체 </a:t>
            </a:r>
            <a:r>
              <a:rPr lang="ko-KR" altLang="en-US" sz="1400" b="0" dirty="0" err="1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무해성</a:t>
            </a:r>
            <a:r>
              <a:rPr lang="ko-KR" altLang="en-US" sz="14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검증 한계</a:t>
            </a:r>
          </a:p>
          <a:p>
            <a:pPr marL="351450" lvl="1" indent="-171450" algn="l" defTabSz="540000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폐기물로 버려지는 어패류의 중금속 오염</a:t>
            </a:r>
            <a:r>
              <a:rPr lang="en-US" altLang="ko-KR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, </a:t>
            </a:r>
            <a:r>
              <a:rPr lang="ko-KR" altLang="en-US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동물</a:t>
            </a:r>
            <a:r>
              <a:rPr lang="en-US" altLang="ko-KR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(</a:t>
            </a:r>
            <a:r>
              <a:rPr lang="ko-KR" altLang="en-US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뼈</a:t>
            </a:r>
            <a:r>
              <a:rPr lang="en-US" altLang="ko-KR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)</a:t>
            </a:r>
            <a:r>
              <a:rPr lang="ko-KR" altLang="en-US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사체의 질병 노출 가능성</a:t>
            </a:r>
            <a:endParaRPr lang="en-US" altLang="ko-KR" b="0" dirty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/>
            </a:endParaRPr>
          </a:p>
          <a:p>
            <a:pPr marL="351450" lvl="1" indent="-171450" algn="l" defTabSz="540000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제조과정에서 첨가되는 고농도 질산 등 독성 화학물질의 잔류 가능성</a:t>
            </a:r>
            <a:endParaRPr lang="en-US" altLang="ko-KR" b="0" dirty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/>
            </a:endParaRPr>
          </a:p>
          <a:p>
            <a:pPr marL="179388" indent="-179388" algn="l" defTabSz="540000" eaLnBrk="0" fontAlgn="auto" hangingPunct="0">
              <a:spcBef>
                <a:spcPts val="600"/>
              </a:spcBef>
              <a:buFont typeface="Wingdings" pitchFamily="2" charset="2"/>
              <a:buChar char="v"/>
            </a:pPr>
            <a:r>
              <a:rPr lang="ko-KR" altLang="en-US" sz="1400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제조과정의 복잡성</a:t>
            </a:r>
          </a:p>
          <a:p>
            <a:pPr marL="351450" lvl="1" indent="-171450" algn="l" defTabSz="540000" eaLnBrk="0" fontAlgn="auto" hangingPunct="0">
              <a:spcBef>
                <a:spcPts val="300"/>
              </a:spcBef>
              <a:buFont typeface="Wingdings" pitchFamily="2" charset="2"/>
              <a:buChar char="ü"/>
            </a:pPr>
            <a:r>
              <a:rPr lang="ko-KR" altLang="en-US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건조 </a:t>
            </a:r>
            <a:r>
              <a:rPr lang="en-US" altLang="ko-KR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Wingdings" pitchFamily="2" charset="2"/>
              </a:rPr>
              <a:t></a:t>
            </a:r>
            <a:r>
              <a:rPr lang="en-US" altLang="ko-KR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</a:t>
            </a:r>
            <a:r>
              <a:rPr lang="ko-KR" altLang="en-US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분쇄</a:t>
            </a:r>
            <a:r>
              <a:rPr lang="en-US" altLang="ko-KR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</a:t>
            </a:r>
            <a:r>
              <a:rPr lang="en-US" altLang="ko-KR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Wingdings" pitchFamily="2" charset="2"/>
              </a:rPr>
              <a:t> </a:t>
            </a:r>
            <a:r>
              <a:rPr lang="ko-KR" altLang="en-US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가열</a:t>
            </a:r>
            <a:r>
              <a:rPr lang="en-US" altLang="ko-KR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</a:t>
            </a:r>
            <a:r>
              <a:rPr lang="en-US" altLang="ko-KR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Wingdings" pitchFamily="2" charset="2"/>
              </a:rPr>
              <a:t> </a:t>
            </a:r>
            <a:r>
              <a:rPr lang="ko-KR" altLang="en-US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Wingdings" pitchFamily="2" charset="2"/>
              </a:rPr>
              <a:t>정제 </a:t>
            </a:r>
            <a:r>
              <a:rPr lang="en-US" altLang="ko-KR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Wingdings" pitchFamily="2" charset="2"/>
              </a:rPr>
              <a:t></a:t>
            </a:r>
            <a:r>
              <a:rPr lang="en-US" altLang="ko-KR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</a:t>
            </a:r>
            <a:r>
              <a:rPr lang="ko-KR" altLang="en-US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합성 </a:t>
            </a:r>
            <a:r>
              <a:rPr lang="en-US" altLang="ko-KR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Wingdings" pitchFamily="2" charset="2"/>
              </a:rPr>
              <a:t></a:t>
            </a:r>
            <a:r>
              <a:rPr lang="ko-KR" altLang="en-US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Wingdings" pitchFamily="2" charset="2"/>
              </a:rPr>
              <a:t> 가열</a:t>
            </a:r>
            <a:r>
              <a:rPr lang="en-US" altLang="ko-KR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 </a:t>
            </a:r>
            <a:r>
              <a:rPr lang="ko-KR" altLang="en-US" b="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Tahoma"/>
              </a:rPr>
              <a:t>등 통제된 환경에서의 반복적 작업 요구</a:t>
            </a:r>
            <a:endParaRPr lang="en-US" altLang="ko-KR" b="0" dirty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Tahoma"/>
            </a:endParaRPr>
          </a:p>
        </p:txBody>
      </p:sp>
      <p:cxnSp>
        <p:nvCxnSpPr>
          <p:cNvPr id="49" name="직선 연결선 48"/>
          <p:cNvCxnSpPr/>
          <p:nvPr/>
        </p:nvCxnSpPr>
        <p:spPr>
          <a:xfrm flipV="1">
            <a:off x="4773615" y="1447804"/>
            <a:ext cx="358775" cy="1263609"/>
          </a:xfrm>
          <a:prstGeom prst="line">
            <a:avLst/>
          </a:prstGeom>
          <a:ln w="63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직선 연결선 49"/>
          <p:cNvCxnSpPr/>
          <p:nvPr/>
        </p:nvCxnSpPr>
        <p:spPr>
          <a:xfrm>
            <a:off x="4773615" y="4223409"/>
            <a:ext cx="358775" cy="2264704"/>
          </a:xfrm>
          <a:prstGeom prst="line">
            <a:avLst/>
          </a:prstGeom>
          <a:ln w="63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1" name="표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4233654"/>
              </p:ext>
            </p:extLst>
          </p:nvPr>
        </p:nvGraphicFramePr>
        <p:xfrm>
          <a:off x="5369004" y="1946703"/>
          <a:ext cx="3703280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16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16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47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시험 분석 항목</a:t>
                      </a: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시험분석결과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(</a:t>
                      </a:r>
                      <a:r>
                        <a:rPr lang="en-US" altLang="ko-KR" sz="1000" b="0" dirty="0" err="1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wt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%)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36000" marR="360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47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이산화규소 </a:t>
                      </a: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3.21</a:t>
                      </a:r>
                    </a:p>
                  </a:txBody>
                  <a:tcPr marL="36000" marR="360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47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알루미늄</a:t>
                      </a: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0.03</a:t>
                      </a:r>
                      <a:endParaRPr lang="ko-KR" altLang="en-US" sz="1000" b="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36000" marR="360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47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칼슘</a:t>
                      </a: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50.9</a:t>
                      </a:r>
                      <a:endParaRPr lang="ko-KR" altLang="en-US" sz="1000" b="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36000" marR="360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47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마그네슘</a:t>
                      </a:r>
                      <a:endParaRPr lang="en-US" altLang="ko-KR" sz="1000" b="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0.04</a:t>
                      </a:r>
                      <a:endParaRPr lang="ko-KR" altLang="en-US" sz="1000" b="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36000" marR="360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47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철</a:t>
                      </a: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0.23</a:t>
                      </a:r>
                      <a:endParaRPr lang="ko-KR" altLang="en-US" sz="1000" b="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36000" marR="360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47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칼륨</a:t>
                      </a: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0.07</a:t>
                      </a:r>
                      <a:endParaRPr lang="ko-KR" altLang="en-US" sz="1000" b="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36000" marR="360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347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나트륨</a:t>
                      </a: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0.05</a:t>
                      </a:r>
                      <a:endParaRPr lang="ko-KR" altLang="en-US" sz="1000" b="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36000" marR="360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347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망가니즈</a:t>
                      </a:r>
                      <a:endParaRPr lang="ko-KR" altLang="en-US" sz="1000" b="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0.03</a:t>
                      </a:r>
                      <a:endParaRPr lang="ko-KR" altLang="en-US" sz="1000" b="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36000" marR="360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347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구리</a:t>
                      </a: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0.02</a:t>
                      </a:r>
                      <a:endParaRPr lang="ko-KR" altLang="en-US" sz="1000" b="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36000" marR="360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347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지르코늄</a:t>
                      </a: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0.01</a:t>
                      </a:r>
                      <a:endParaRPr lang="ko-KR" altLang="en-US" sz="1000" b="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36000" marR="360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347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아연</a:t>
                      </a: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&lt;0.01</a:t>
                      </a:r>
                      <a:endParaRPr lang="ko-KR" altLang="en-US" sz="1000" b="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36000" marR="360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347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베릴늄</a:t>
                      </a:r>
                      <a:endParaRPr lang="ko-KR" altLang="en-US" sz="1000" b="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불검출</a:t>
                      </a:r>
                    </a:p>
                  </a:txBody>
                  <a:tcPr marL="36000" marR="360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347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코발트</a:t>
                      </a: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불검출</a:t>
                      </a:r>
                    </a:p>
                  </a:txBody>
                  <a:tcPr marL="36000" marR="360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347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바륨</a:t>
                      </a: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0.01</a:t>
                      </a:r>
                      <a:endParaRPr lang="ko-KR" altLang="en-US" sz="1000" b="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36000" marR="360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347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세륨</a:t>
                      </a:r>
                      <a:endParaRPr lang="ko-KR" altLang="en-US" sz="1000" b="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0.53</a:t>
                      </a:r>
                      <a:endParaRPr lang="ko-KR" altLang="en-US" sz="1000" b="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36000" marR="360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347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비스므스</a:t>
                      </a:r>
                      <a:endParaRPr lang="ko-KR" altLang="en-US" sz="1000" b="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불검출</a:t>
                      </a:r>
                    </a:p>
                  </a:txBody>
                  <a:tcPr marL="36000" marR="360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347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인</a:t>
                      </a: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39.4</a:t>
                      </a:r>
                      <a:endParaRPr lang="ko-KR" altLang="en-US" sz="1000" b="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36000" marR="360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347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스트론튬</a:t>
                      </a:r>
                      <a:endParaRPr lang="ko-KR" altLang="en-US" sz="1000" b="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0.08</a:t>
                      </a:r>
                      <a:endParaRPr lang="ko-KR" altLang="en-US" sz="1000" b="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36000" marR="360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347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이트비움</a:t>
                      </a:r>
                      <a:endParaRPr lang="ko-KR" altLang="en-US" sz="1000" b="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&lt;0.01</a:t>
                      </a:r>
                      <a:endParaRPr lang="ko-KR" altLang="en-US" sz="1000" b="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36000" marR="360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347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란탄늄</a:t>
                      </a:r>
                      <a:endParaRPr lang="ko-KR" altLang="en-US" sz="1000" b="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0.24</a:t>
                      </a:r>
                      <a:endParaRPr lang="ko-KR" altLang="en-US" sz="1000" b="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36000" marR="360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347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칼리움</a:t>
                      </a:r>
                      <a:endParaRPr lang="ko-KR" altLang="en-US" sz="1000" b="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&lt;0.01</a:t>
                      </a:r>
                      <a:endParaRPr lang="ko-KR" altLang="en-US" sz="1000" b="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36000" marR="360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347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이트리움</a:t>
                      </a:r>
                      <a:endParaRPr lang="ko-KR" altLang="en-US" sz="1000" b="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0.04</a:t>
                      </a:r>
                      <a:endParaRPr lang="ko-KR" altLang="en-US" sz="1000" b="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36000" marR="360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347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네오디뮴</a:t>
                      </a:r>
                      <a:endParaRPr lang="ko-KR" altLang="en-US" sz="1000" b="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1.57</a:t>
                      </a:r>
                      <a:endParaRPr lang="ko-KR" altLang="en-US" sz="1000" b="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36000" marR="360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347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우라늄</a:t>
                      </a: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불검출</a:t>
                      </a:r>
                    </a:p>
                  </a:txBody>
                  <a:tcPr marL="36000" marR="360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347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토륨</a:t>
                      </a:r>
                      <a:endParaRPr lang="ko-KR" altLang="en-US" sz="1000" b="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2.10</a:t>
                      </a:r>
                      <a:endParaRPr lang="ko-KR" altLang="en-US" sz="1000" b="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36000" marR="360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347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리튬</a:t>
                      </a:r>
                      <a:endParaRPr lang="ko-KR" altLang="en-US" sz="1000" b="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0.01</a:t>
                      </a:r>
                      <a:endParaRPr lang="ko-KR" altLang="en-US" sz="1000" b="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36000" marR="360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347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납</a:t>
                      </a: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0.01</a:t>
                      </a:r>
                      <a:endParaRPr lang="ko-KR" altLang="en-US" sz="1000" b="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36000" marR="360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  <a:tr h="1347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카드뮴</a:t>
                      </a: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불검출</a:t>
                      </a:r>
                    </a:p>
                  </a:txBody>
                  <a:tcPr marL="36000" marR="360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8"/>
                  </a:ext>
                </a:extLst>
              </a:tr>
            </a:tbl>
          </a:graphicData>
        </a:graphic>
      </p:graphicFrame>
      <p:grpSp>
        <p:nvGrpSpPr>
          <p:cNvPr id="52" name="그룹 51"/>
          <p:cNvGrpSpPr/>
          <p:nvPr/>
        </p:nvGrpSpPr>
        <p:grpSpPr>
          <a:xfrm>
            <a:off x="8015087" y="1727023"/>
            <a:ext cx="1191004" cy="226591"/>
            <a:chOff x="8313333" y="6371682"/>
            <a:chExt cx="944670" cy="226591"/>
          </a:xfrm>
        </p:grpSpPr>
        <p:sp>
          <p:nvSpPr>
            <p:cNvPr id="53" name="직사각형 52"/>
            <p:cNvSpPr/>
            <p:nvPr/>
          </p:nvSpPr>
          <p:spPr>
            <a:xfrm>
              <a:off x="8313333" y="6431334"/>
              <a:ext cx="171326" cy="107287"/>
            </a:xfrm>
            <a:prstGeom prst="rect">
              <a:avLst/>
            </a:prstGeom>
            <a:solidFill>
              <a:schemeClr val="accent5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b="0">
                <a:latin typeface="HY동녘B" panose="02030600000101010101" pitchFamily="18" charset="-127"/>
                <a:ea typeface="HY동녘B" panose="02030600000101010101" pitchFamily="18" charset="-127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8503920" y="6371682"/>
              <a:ext cx="754083" cy="226591"/>
            </a:xfrm>
            <a:prstGeom prst="rect">
              <a:avLst/>
            </a:prstGeom>
          </p:spPr>
          <p:txBody>
            <a:bodyPr wrap="square" lIns="36000" tIns="36000" rIns="36000" bIns="36000" rtlCol="0">
              <a:spAutoFit/>
            </a:bodyPr>
            <a:lstStyle/>
            <a:p>
              <a:pPr algn="l" defTabSz="540000" eaLnBrk="0" fontAlgn="auto" hangingPunct="0">
                <a:spcBef>
                  <a:spcPts val="600"/>
                </a:spcBef>
              </a:pPr>
              <a:r>
                <a:rPr lang="ko-KR" altLang="en-US" sz="1000" b="0" dirty="0">
                  <a:latin typeface="HY동녘B" panose="02030600000101010101" pitchFamily="18" charset="-127"/>
                  <a:ea typeface="HY동녘B" panose="02030600000101010101" pitchFamily="18" charset="-127"/>
                  <a:cs typeface="Arial" pitchFamily="34" charset="0"/>
                  <a:sym typeface="Arial"/>
                </a:rPr>
                <a:t>인체유해물질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159945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title"/>
          </p:nvPr>
        </p:nvSpPr>
        <p:spPr>
          <a:xfrm>
            <a:off x="596900" y="549275"/>
            <a:ext cx="8712835" cy="900430"/>
          </a:xfrm>
        </p:spPr>
        <p:txBody>
          <a:bodyPr wrap="square" lIns="71755" tIns="36195" rIns="71755" bIns="36195" numCol="1" vert="horz" anchor="t">
            <a:noAutofit/>
          </a:bodyPr>
          <a:lstStyle/>
          <a:p>
            <a:pPr marL="0" indent="0" algn="l" fontAlgn="base" defTabSz="508000" ea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1800" b="0">
                <a:latin typeface="HY동녘B" charset="0"/>
                <a:ea typeface="HY동녘B" charset="0"/>
              </a:rPr>
              <a:t>현재</a:t>
            </a:r>
            <a:r>
              <a:rPr lang="en-US" altLang="ko-KR" sz="1800" b="0">
                <a:latin typeface="HY동녘B" charset="0"/>
                <a:ea typeface="HY동녘B" charset="0"/>
              </a:rPr>
              <a:t> </a:t>
            </a:r>
            <a:r>
              <a:rPr lang="en-US" altLang="ko-KR" sz="1800" b="0">
                <a:latin typeface="HY동녘B" charset="0"/>
                <a:ea typeface="HY동녘B" charset="0"/>
              </a:rPr>
              <a:t>보유상태의 Apatite를 Nano-meter 수준으로 추가 가공할 경우, 총 가치는 1,</a:t>
            </a:r>
            <a:r>
              <a:rPr lang="en-US" altLang="ko-KR" sz="1800" b="0">
                <a:latin typeface="HY동녘B" charset="0"/>
                <a:ea typeface="HY동녘B" charset="0"/>
              </a:rPr>
              <a:t>181</a:t>
            </a:r>
            <a:r>
              <a:rPr lang="en-US" altLang="ko-KR" sz="1800" b="0">
                <a:latin typeface="HY동녘B" charset="0"/>
                <a:ea typeface="HY동녘B" charset="0"/>
              </a:rPr>
              <a:t>억 원 수준에서 1조 3,000억 원 수준으로 증가할 것으로 예상됨</a:t>
            </a:r>
            <a:endParaRPr lang="ko-KR" altLang="en-US" sz="1800" b="0">
              <a:latin typeface="HY동녘B" charset="0"/>
              <a:ea typeface="HY동녘B" charset="0"/>
            </a:endParaRPr>
          </a:p>
        </p:txBody>
      </p:sp>
      <p:sp>
        <p:nvSpPr>
          <p:cNvPr id="7" name="텍스트 개체 틀 6"/>
          <p:cNvSpPr>
            <a:spLocks noGrp="1"/>
          </p:cNvSpPr>
          <p:nvPr>
            <p:ph type="body" sz="quarter" idx="10"/>
          </p:nvPr>
        </p:nvSpPr>
        <p:spPr>
          <a:xfrm>
            <a:off x="8131175" y="292735"/>
            <a:ext cx="1177925" cy="184785"/>
          </a:xfrm>
        </p:spPr>
        <p:txBody>
          <a:bodyPr/>
          <a:lstStyle/>
          <a:p>
            <a:pPr lvl="0"/>
            <a:r>
              <a:rPr lang="ko-KR" altLang="en-US" b="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가치평가결과</a:t>
            </a:r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2"/>
          </p:nvPr>
        </p:nvSpPr>
        <p:spPr>
          <a:xfrm>
            <a:off x="596900" y="292735"/>
            <a:ext cx="1440815" cy="184785"/>
          </a:xfrm>
        </p:spPr>
        <p:txBody>
          <a:bodyPr/>
          <a:lstStyle/>
          <a:p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3. Apatite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가치평가 </a:t>
            </a:r>
          </a:p>
        </p:txBody>
      </p:sp>
      <p:sp>
        <p:nvSpPr>
          <p:cNvPr id="9" name="텍스트 개체 틀 8"/>
          <p:cNvSpPr>
            <a:spLocks noGrp="1"/>
          </p:cNvSpPr>
          <p:nvPr>
            <p:ph type="body" sz="quarter" idx="13"/>
          </p:nvPr>
        </p:nvSpPr>
        <p:spPr>
          <a:xfrm>
            <a:off x="596900" y="6636385"/>
            <a:ext cx="8712200" cy="153670"/>
          </a:xfrm>
        </p:spPr>
        <p:txBody>
          <a:bodyPr/>
          <a:lstStyle/>
          <a:p>
            <a:r>
              <a:rPr lang="en-US" altLang="ko-KR" dirty="0">
                <a:latin typeface="HY동녘B" panose="02030600000101010101" pitchFamily="18" charset="-127"/>
                <a:ea typeface="HY동녘B" panose="02030600000101010101" pitchFamily="18" charset="-127"/>
              </a:rPr>
              <a:t>Source: </a:t>
            </a:r>
            <a:endParaRPr lang="ko-KR" altLang="en-US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2" name="오각형 1"/>
          <p:cNvSpPr/>
          <p:nvPr/>
        </p:nvSpPr>
        <p:spPr>
          <a:xfrm>
            <a:off x="1727200" y="1954530"/>
            <a:ext cx="3347720" cy="467995"/>
          </a:xfrm>
          <a:prstGeom prst="homePlate">
            <a:avLst>
              <a:gd name="adj" fmla="val 13529"/>
            </a:avLst>
          </a:prstGeom>
          <a:solidFill>
            <a:srgbClr val="92D05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800" b="0" dirty="0">
                <a:latin typeface="HY동녘B" panose="02030600000101010101" pitchFamily="18" charset="-127"/>
                <a:ea typeface="HY동녘B" panose="02030600000101010101" pitchFamily="18" charset="-127"/>
              </a:rPr>
              <a:t>현재 보유상태</a:t>
            </a:r>
          </a:p>
        </p:txBody>
      </p:sp>
      <p:sp>
        <p:nvSpPr>
          <p:cNvPr id="10" name="오각형 9"/>
          <p:cNvSpPr/>
          <p:nvPr/>
        </p:nvSpPr>
        <p:spPr>
          <a:xfrm>
            <a:off x="5768340" y="1954530"/>
            <a:ext cx="3347720" cy="467995"/>
          </a:xfrm>
          <a:prstGeom prst="homePlate">
            <a:avLst>
              <a:gd name="adj" fmla="val 13529"/>
            </a:avLst>
          </a:prstGeom>
          <a:solidFill>
            <a:srgbClr val="00206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800" b="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추가가공 후</a:t>
            </a:r>
          </a:p>
        </p:txBody>
      </p:sp>
      <p:sp>
        <p:nvSpPr>
          <p:cNvPr id="3" name="타원 2"/>
          <p:cNvSpPr/>
          <p:nvPr/>
        </p:nvSpPr>
        <p:spPr>
          <a:xfrm>
            <a:off x="706755" y="2540000"/>
            <a:ext cx="787400" cy="7874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600" b="0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HY동녘B" panose="02030600000101010101" pitchFamily="18" charset="-127"/>
                <a:ea typeface="HY동녘B" panose="02030600000101010101" pitchFamily="18" charset="-127"/>
              </a:rPr>
              <a:t>중량</a:t>
            </a:r>
          </a:p>
        </p:txBody>
      </p:sp>
      <p:sp>
        <p:nvSpPr>
          <p:cNvPr id="11" name="타원 10"/>
          <p:cNvSpPr/>
          <p:nvPr/>
        </p:nvSpPr>
        <p:spPr>
          <a:xfrm>
            <a:off x="706755" y="3554095"/>
            <a:ext cx="787400" cy="7874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600" b="0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HY동녘B" panose="02030600000101010101" pitchFamily="18" charset="-127"/>
                <a:ea typeface="HY동녘B" panose="02030600000101010101" pitchFamily="18" charset="-127"/>
              </a:rPr>
              <a:t>크기</a:t>
            </a:r>
          </a:p>
        </p:txBody>
      </p:sp>
      <p:sp>
        <p:nvSpPr>
          <p:cNvPr id="12" name="타원 11"/>
          <p:cNvSpPr/>
          <p:nvPr/>
        </p:nvSpPr>
        <p:spPr>
          <a:xfrm>
            <a:off x="706755" y="4568190"/>
            <a:ext cx="787400" cy="7874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600" b="0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HY동녘B" panose="02030600000101010101" pitchFamily="18" charset="-127"/>
                <a:ea typeface="HY동녘B" panose="02030600000101010101" pitchFamily="18" charset="-127"/>
              </a:rPr>
              <a:t>순도</a:t>
            </a:r>
          </a:p>
        </p:txBody>
      </p:sp>
      <p:sp>
        <p:nvSpPr>
          <p:cNvPr id="13" name="타원 12"/>
          <p:cNvSpPr/>
          <p:nvPr/>
        </p:nvSpPr>
        <p:spPr>
          <a:xfrm>
            <a:off x="706755" y="5582285"/>
            <a:ext cx="787400" cy="7874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600" b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HY동녘B" panose="02030600000101010101" pitchFamily="18" charset="-127"/>
                <a:ea typeface="HY동녘B" panose="02030600000101010101" pitchFamily="18" charset="-127"/>
              </a:rPr>
              <a:t>총 가치</a:t>
            </a:r>
            <a:endParaRPr lang="ko-KR" altLang="en-US" sz="1600" b="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4ACB52C7-323D-4E5A-A942-3A76BD0C58FA}"/>
              </a:ext>
            </a:extLst>
          </p:cNvPr>
          <p:cNvGrpSpPr/>
          <p:nvPr/>
        </p:nvGrpSpPr>
        <p:grpSpPr>
          <a:xfrm>
            <a:off x="2072640" y="1449705"/>
            <a:ext cx="5760085" cy="288290"/>
            <a:chOff x="2072640" y="1449705"/>
            <a:chExt cx="5760085" cy="288290"/>
          </a:xfrm>
        </p:grpSpPr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4F0BAB0E-F1D7-403A-8BCD-2E13B4C047F5}"/>
                </a:ext>
              </a:extLst>
            </p:cNvPr>
            <p:cNvSpPr/>
            <p:nvPr/>
          </p:nvSpPr>
          <p:spPr>
            <a:xfrm>
              <a:off x="2072640" y="1449705"/>
              <a:ext cx="5760085" cy="288290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tx1"/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>
              <a:noAutofit/>
            </a:bodyPr>
            <a:lstStyle/>
            <a:p>
              <a:pPr lvl="0">
                <a:lnSpc>
                  <a:spcPct val="95000"/>
                </a:lnSpc>
                <a:spcBef>
                  <a:spcPct val="0"/>
                </a:spcBef>
                <a:defRPr/>
              </a:pPr>
              <a:r>
                <a:rPr lang="ko-KR" altLang="en-US" sz="1400" b="0" dirty="0">
                  <a:solidFill>
                    <a:srgbClr val="000000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가공 전 후 가치평가결과 요약</a:t>
              </a:r>
            </a:p>
          </p:txBody>
        </p:sp>
        <p:cxnSp>
          <p:nvCxnSpPr>
            <p:cNvPr id="16" name="직선 연결선 15">
              <a:extLst>
                <a:ext uri="{FF2B5EF4-FFF2-40B4-BE49-F238E27FC236}">
                  <a16:creationId xmlns:a16="http://schemas.microsoft.com/office/drawing/2014/main" id="{8A316129-C115-4CD9-B3C5-4BC07CCED144}"/>
                </a:ext>
              </a:extLst>
            </p:cNvPr>
            <p:cNvCxnSpPr/>
            <p:nvPr/>
          </p:nvCxnSpPr>
          <p:spPr>
            <a:xfrm>
              <a:off x="2072640" y="1737360"/>
              <a:ext cx="5760085" cy="0"/>
            </a:xfrm>
            <a:prstGeom prst="line">
              <a:avLst/>
            </a:prstGeom>
            <a:ln w="19050">
              <a:solidFill>
                <a:schemeClr val="tx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/>
          <p:cNvSpPr txBox="1"/>
          <p:nvPr/>
        </p:nvSpPr>
        <p:spPr>
          <a:xfrm>
            <a:off x="2320925" y="2759075"/>
            <a:ext cx="2160905" cy="349885"/>
          </a:xfrm>
          <a:prstGeom prst="rect">
            <a:avLst/>
          </a:prstGeom>
        </p:spPr>
        <p:txBody>
          <a:bodyPr wrap="square" lIns="36195" tIns="36195" rIns="36195" bIns="36195" numCol="1" vert="horz" anchor="t">
            <a:spAutoFit/>
          </a:bodyPr>
          <a:lstStyle/>
          <a:p>
            <a:pPr marL="0" indent="0" algn="ctr" fontAlgn="auto" defTabSz="539750" eaLnBrk="0" hangingPunct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FontTx/>
              <a:buNone/>
            </a:pPr>
            <a:r>
              <a:rPr lang="en-US" altLang="ko-KR" sz="1800" b="0">
                <a:latin typeface="HY동녘B" charset="0"/>
                <a:ea typeface="HY동녘B" charset="0"/>
              </a:rPr>
              <a:t>1</a:t>
            </a:r>
            <a:r>
              <a:rPr lang="en-US" altLang="ko-KR" sz="1800" b="0">
                <a:latin typeface="HY동녘B" charset="0"/>
                <a:ea typeface="HY동녘B" charset="0"/>
              </a:rPr>
              <a:t>5</a:t>
            </a:r>
            <a:r>
              <a:rPr lang="en-US" altLang="ko-KR" sz="1800" b="0">
                <a:latin typeface="HY동녘B" charset="0"/>
                <a:ea typeface="HY동녘B" charset="0"/>
              </a:rPr>
              <a:t>8</a:t>
            </a:r>
            <a:r>
              <a:rPr lang="en-US" altLang="ko-KR" sz="1800" b="0">
                <a:latin typeface="HY동녘B" charset="0"/>
                <a:ea typeface="HY동녘B" charset="0"/>
              </a:rPr>
              <a:t>t</a:t>
            </a:r>
            <a:endParaRPr lang="ko-KR" altLang="en-US" sz="1800" b="0">
              <a:latin typeface="HY동녘B" charset="0"/>
              <a:ea typeface="HY동녘B" charset="0"/>
            </a:endParaRPr>
          </a:p>
        </p:txBody>
      </p:sp>
      <p:grpSp>
        <p:nvGrpSpPr>
          <p:cNvPr id="34" name="그룹 33"/>
          <p:cNvGrpSpPr/>
          <p:nvPr/>
        </p:nvGrpSpPr>
        <p:grpSpPr>
          <a:xfrm>
            <a:off x="1727200" y="3440430"/>
            <a:ext cx="7272020" cy="2028190"/>
            <a:chOff x="1727200" y="3440430"/>
            <a:chExt cx="7272020" cy="2028190"/>
          </a:xfrm>
        </p:grpSpPr>
        <p:cxnSp>
          <p:nvCxnSpPr>
            <p:cNvPr id="17" name="직선 연결선 16"/>
            <p:cNvCxnSpPr/>
            <p:nvPr/>
          </p:nvCxnSpPr>
          <p:spPr>
            <a:xfrm>
              <a:off x="1727200" y="3440430"/>
              <a:ext cx="7272020" cy="0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직선 연결선 17"/>
            <p:cNvCxnSpPr/>
            <p:nvPr/>
          </p:nvCxnSpPr>
          <p:spPr>
            <a:xfrm>
              <a:off x="1727200" y="4454525"/>
              <a:ext cx="7272020" cy="0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직선 연결선 18"/>
            <p:cNvCxnSpPr/>
            <p:nvPr/>
          </p:nvCxnSpPr>
          <p:spPr>
            <a:xfrm>
              <a:off x="1727200" y="5468620"/>
              <a:ext cx="7272020" cy="0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TextBox 21"/>
          <p:cNvSpPr txBox="1"/>
          <p:nvPr/>
        </p:nvSpPr>
        <p:spPr>
          <a:xfrm>
            <a:off x="6362065" y="2759075"/>
            <a:ext cx="2160270" cy="349885"/>
          </a:xfrm>
          <a:prstGeom prst="rect">
            <a:avLst/>
          </a:prstGeom>
        </p:spPr>
        <p:txBody>
          <a:bodyPr wrap="square" lIns="36000" tIns="36000" rIns="36000" bIns="36000" rtlCol="0">
            <a:spAutoFit/>
          </a:bodyPr>
          <a:lstStyle/>
          <a:p>
            <a:pPr defTabSz="540000" eaLnBrk="0" fontAlgn="auto" hangingPunct="0">
              <a:spcBef>
                <a:spcPts val="600"/>
              </a:spcBef>
            </a:pPr>
            <a:r>
              <a:rPr lang="en-US" altLang="ko-KR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Arial"/>
              </a:rPr>
              <a:t>135t</a:t>
            </a:r>
            <a:endParaRPr lang="ko-KR" altLang="en-US" sz="1800" b="0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Arial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320925" y="3773170"/>
            <a:ext cx="2160270" cy="349885"/>
          </a:xfrm>
          <a:prstGeom prst="rect">
            <a:avLst/>
          </a:prstGeom>
        </p:spPr>
        <p:txBody>
          <a:bodyPr wrap="square" lIns="36000" tIns="36000" rIns="36000" bIns="36000" rtlCol="0">
            <a:spAutoFit/>
          </a:bodyPr>
          <a:lstStyle/>
          <a:p>
            <a:pPr defTabSz="540000" eaLnBrk="0" fontAlgn="auto" hangingPunct="0">
              <a:spcBef>
                <a:spcPts val="600"/>
              </a:spcBef>
            </a:pPr>
            <a:r>
              <a:rPr lang="en-US" altLang="ko-KR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Arial"/>
              </a:rPr>
              <a:t>240</a:t>
            </a:r>
            <a:r>
              <a:rPr lang="ko-KR" altLang="en-US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Arial"/>
              </a:rPr>
              <a:t> </a:t>
            </a:r>
            <a:r>
              <a:rPr lang="en-US" altLang="ko-KR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Arial"/>
              </a:rPr>
              <a:t>mesh</a:t>
            </a:r>
            <a:endParaRPr lang="ko-KR" altLang="en-US" sz="1800" b="0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Arial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362065" y="3773170"/>
            <a:ext cx="2160270" cy="349885"/>
          </a:xfrm>
          <a:prstGeom prst="rect">
            <a:avLst/>
          </a:prstGeom>
        </p:spPr>
        <p:txBody>
          <a:bodyPr wrap="square" lIns="36000" tIns="36000" rIns="36000" bIns="36000" rtlCol="0">
            <a:spAutoFit/>
          </a:bodyPr>
          <a:lstStyle/>
          <a:p>
            <a:pPr defTabSz="540000" eaLnBrk="0" fontAlgn="auto" hangingPunct="0">
              <a:spcBef>
                <a:spcPts val="600"/>
              </a:spcBef>
            </a:pPr>
            <a:r>
              <a:rPr lang="en-US" altLang="ko-KR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Arial"/>
              </a:rPr>
              <a:t>Nano-meter</a:t>
            </a:r>
            <a:endParaRPr lang="ko-KR" altLang="en-US" sz="1800" b="0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Arial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320925" y="4787265"/>
            <a:ext cx="2160270" cy="349885"/>
          </a:xfrm>
          <a:prstGeom prst="rect">
            <a:avLst/>
          </a:prstGeom>
        </p:spPr>
        <p:txBody>
          <a:bodyPr wrap="square" lIns="36000" tIns="36000" rIns="36000" bIns="36000" rtlCol="0">
            <a:spAutoFit/>
          </a:bodyPr>
          <a:lstStyle/>
          <a:p>
            <a:pPr defTabSz="540000" eaLnBrk="0" fontAlgn="auto" hangingPunct="0">
              <a:spcBef>
                <a:spcPts val="600"/>
              </a:spcBef>
            </a:pPr>
            <a:r>
              <a:rPr lang="en-US" altLang="ko-KR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Arial"/>
              </a:rPr>
              <a:t>96.4%</a:t>
            </a:r>
            <a:endParaRPr lang="ko-KR" altLang="en-US" sz="1800" b="0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Arial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362065" y="4787265"/>
            <a:ext cx="2160270" cy="349885"/>
          </a:xfrm>
          <a:prstGeom prst="rect">
            <a:avLst/>
          </a:prstGeom>
        </p:spPr>
        <p:txBody>
          <a:bodyPr wrap="square" lIns="36000" tIns="36000" rIns="36000" bIns="36000" rtlCol="0">
            <a:spAutoFit/>
          </a:bodyPr>
          <a:lstStyle/>
          <a:p>
            <a:pPr defTabSz="540000" eaLnBrk="0" fontAlgn="auto" hangingPunct="0">
              <a:spcBef>
                <a:spcPts val="600"/>
              </a:spcBef>
            </a:pPr>
            <a:r>
              <a:rPr lang="en-US" altLang="ko-KR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Arial"/>
              </a:rPr>
              <a:t>99.8%</a:t>
            </a:r>
            <a:r>
              <a:rPr lang="en-US" altLang="ko-KR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Wingdings 3"/>
              </a:rPr>
              <a:t></a:t>
            </a:r>
            <a:endParaRPr lang="ko-KR" altLang="en-US" sz="1800" b="0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Arial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320925" y="5800725"/>
            <a:ext cx="2160905" cy="349885"/>
          </a:xfrm>
          <a:prstGeom prst="rect">
            <a:avLst/>
          </a:prstGeom>
        </p:spPr>
        <p:txBody>
          <a:bodyPr wrap="square" lIns="36195" tIns="36195" rIns="36195" bIns="36195" numCol="1" vert="horz" anchor="t">
            <a:spAutoFit/>
          </a:bodyPr>
          <a:lstStyle/>
          <a:p>
            <a:pPr marL="0" indent="0" algn="ctr" fontAlgn="auto" defTabSz="539750" eaLnBrk="0" hangingPunct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FontTx/>
              <a:buNone/>
            </a:pPr>
            <a:r>
              <a:rPr lang="en-US" altLang="ko-KR" sz="1800" b="0">
                <a:latin typeface="HY동녘B" charset="0"/>
                <a:ea typeface="HY동녘B" charset="0"/>
              </a:rPr>
              <a:t>약 1,</a:t>
            </a:r>
            <a:r>
              <a:rPr lang="en-US" altLang="ko-KR" sz="1800" b="0">
                <a:latin typeface="HY동녘B" charset="0"/>
                <a:ea typeface="HY동녘B" charset="0"/>
              </a:rPr>
              <a:t>181</a:t>
            </a:r>
            <a:r>
              <a:rPr lang="en-US" altLang="ko-KR" sz="1800" b="0">
                <a:latin typeface="HY동녘B" charset="0"/>
                <a:ea typeface="HY동녘B" charset="0"/>
              </a:rPr>
              <a:t>억 원</a:t>
            </a:r>
            <a:endParaRPr lang="ko-KR" altLang="en-US" sz="1800" b="0">
              <a:latin typeface="HY동녘B" charset="0"/>
              <a:ea typeface="HY동녘B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362065" y="5800725"/>
            <a:ext cx="2160270" cy="349885"/>
          </a:xfrm>
          <a:prstGeom prst="rect">
            <a:avLst/>
          </a:prstGeom>
          <a:solidFill>
            <a:schemeClr val="accent5"/>
          </a:solidFill>
        </p:spPr>
        <p:txBody>
          <a:bodyPr wrap="square" lIns="36000" tIns="36000" rIns="36000" bIns="36000" rtlCol="0">
            <a:spAutoFit/>
          </a:bodyPr>
          <a:lstStyle/>
          <a:p>
            <a:pPr defTabSz="540000" eaLnBrk="0" fontAlgn="auto" hangingPunct="0">
              <a:spcBef>
                <a:spcPts val="600"/>
              </a:spcBef>
            </a:pPr>
            <a:r>
              <a:rPr lang="ko-KR" altLang="en-US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Arial"/>
              </a:rPr>
              <a:t>약 </a:t>
            </a:r>
            <a:r>
              <a:rPr lang="en-US" altLang="ko-KR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Arial"/>
              </a:rPr>
              <a:t>13,000</a:t>
            </a:r>
            <a:r>
              <a:rPr lang="ko-KR" altLang="en-US" sz="1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Arial"/>
              </a:rPr>
              <a:t>억 원</a:t>
            </a:r>
          </a:p>
        </p:txBody>
      </p:sp>
      <p:sp>
        <p:nvSpPr>
          <p:cNvPr id="29" name="직사각형 28"/>
          <p:cNvSpPr/>
          <p:nvPr/>
        </p:nvSpPr>
        <p:spPr>
          <a:xfrm>
            <a:off x="5645785" y="1844675"/>
            <a:ext cx="3540125" cy="4643755"/>
          </a:xfrm>
          <a:prstGeom prst="rect">
            <a:avLst/>
          </a:prstGeom>
          <a:noFill/>
          <a:ln w="5715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074920" y="2681605"/>
            <a:ext cx="570865" cy="503555"/>
          </a:xfrm>
          <a:prstGeom prst="rect">
            <a:avLst/>
          </a:prstGeom>
        </p:spPr>
        <p:txBody>
          <a:bodyPr wrap="square" lIns="36000" tIns="36000" rIns="36000" bIns="36000" rtlCol="0">
            <a:spAutoFit/>
          </a:bodyPr>
          <a:lstStyle/>
          <a:p>
            <a:pPr defTabSz="540000" eaLnBrk="0" fontAlgn="auto" hangingPunct="0">
              <a:spcBef>
                <a:spcPts val="600"/>
              </a:spcBef>
            </a:pPr>
            <a:r>
              <a:rPr lang="en-US" altLang="ko-KR" sz="2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Wingdings 3"/>
              </a:rPr>
              <a:t></a:t>
            </a:r>
            <a:endParaRPr lang="ko-KR" altLang="en-US" sz="2800" b="0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Arial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074920" y="3695700"/>
            <a:ext cx="570865" cy="503555"/>
          </a:xfrm>
          <a:prstGeom prst="rect">
            <a:avLst/>
          </a:prstGeom>
        </p:spPr>
        <p:txBody>
          <a:bodyPr wrap="square" lIns="36000" tIns="36000" rIns="36000" bIns="36000" rtlCol="0">
            <a:spAutoFit/>
          </a:bodyPr>
          <a:lstStyle/>
          <a:p>
            <a:pPr defTabSz="540000" eaLnBrk="0" fontAlgn="auto" hangingPunct="0">
              <a:spcBef>
                <a:spcPts val="600"/>
              </a:spcBef>
            </a:pPr>
            <a:r>
              <a:rPr lang="en-US" altLang="ko-KR" sz="2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Wingdings 3"/>
              </a:rPr>
              <a:t></a:t>
            </a:r>
            <a:endParaRPr lang="ko-KR" altLang="en-US" sz="2800" b="0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Arial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074920" y="4709795"/>
            <a:ext cx="570865" cy="503555"/>
          </a:xfrm>
          <a:prstGeom prst="rect">
            <a:avLst/>
          </a:prstGeom>
        </p:spPr>
        <p:txBody>
          <a:bodyPr wrap="square" lIns="36000" tIns="36000" rIns="36000" bIns="36000" rtlCol="0">
            <a:spAutoFit/>
          </a:bodyPr>
          <a:lstStyle/>
          <a:p>
            <a:pPr defTabSz="540000" eaLnBrk="0" fontAlgn="auto" hangingPunct="0">
              <a:spcBef>
                <a:spcPts val="600"/>
              </a:spcBef>
            </a:pPr>
            <a:r>
              <a:rPr lang="en-US" altLang="ko-KR" sz="2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Wingdings 3"/>
              </a:rPr>
              <a:t></a:t>
            </a:r>
            <a:endParaRPr lang="ko-KR" altLang="en-US" sz="2800" b="0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Arial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074920" y="5723890"/>
            <a:ext cx="570865" cy="503555"/>
          </a:xfrm>
          <a:prstGeom prst="rect">
            <a:avLst/>
          </a:prstGeom>
        </p:spPr>
        <p:txBody>
          <a:bodyPr wrap="square" lIns="36000" tIns="36000" rIns="36000" bIns="36000" rtlCol="0">
            <a:spAutoFit/>
          </a:bodyPr>
          <a:lstStyle/>
          <a:p>
            <a:pPr defTabSz="540000" eaLnBrk="0" fontAlgn="auto" hangingPunct="0">
              <a:spcBef>
                <a:spcPts val="600"/>
              </a:spcBef>
            </a:pPr>
            <a:r>
              <a:rPr lang="en-US" altLang="ko-KR" sz="2800" b="0" dirty="0"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  <a:sym typeface="Wingdings 3"/>
              </a:rPr>
              <a:t></a:t>
            </a:r>
            <a:endParaRPr lang="ko-KR" altLang="en-US" sz="2800" b="0" dirty="0">
              <a:latin typeface="HY동녘B" panose="02030600000101010101" pitchFamily="18" charset="-127"/>
              <a:ea typeface="HY동녘B" panose="02030600000101010101" pitchFamily="18" charset="-127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61799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[Back-up] Apatite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를 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Nano-meter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단위로 가공할 경우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,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국제 거래가격은 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kg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당 </a:t>
            </a:r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960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만 원 수준으로 책정됨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>
          <a:xfrm>
            <a:off x="6672579" y="292722"/>
            <a:ext cx="2636523" cy="184666"/>
          </a:xfrm>
        </p:spPr>
        <p:txBody>
          <a:bodyPr/>
          <a:lstStyle/>
          <a:p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[Back-up] Apatite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국제 거래가격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2"/>
          </p:nvPr>
        </p:nvSpPr>
        <p:spPr>
          <a:xfrm>
            <a:off x="596902" y="292722"/>
            <a:ext cx="1441100" cy="184666"/>
          </a:xfrm>
        </p:spPr>
        <p:txBody>
          <a:bodyPr/>
          <a:lstStyle/>
          <a:p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3. Apatite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가치평가 </a:t>
            </a:r>
          </a:p>
        </p:txBody>
      </p:sp>
      <p:sp>
        <p:nvSpPr>
          <p:cNvPr id="13" name="텍스트 개체 틀 4"/>
          <p:cNvSpPr>
            <a:spLocks noGrp="1"/>
          </p:cNvSpPr>
          <p:nvPr>
            <p:ph type="body" sz="quarter" idx="13"/>
          </p:nvPr>
        </p:nvSpPr>
        <p:spPr>
          <a:xfrm>
            <a:off x="596900" y="6455584"/>
            <a:ext cx="8712000" cy="153888"/>
          </a:xfrm>
        </p:spPr>
        <p:txBody>
          <a:bodyPr/>
          <a:lstStyle/>
          <a:p>
            <a:pPr marL="228600" indent="-228600">
              <a:buAutoNum type="arabicParenR"/>
            </a:pPr>
            <a:r>
              <a:rPr lang="ko-KR" altLang="en-US" dirty="0">
                <a:latin typeface="HY동녘B" panose="02030600000101010101" pitchFamily="18" charset="-127"/>
                <a:ea typeface="HY동녘B" panose="02030600000101010101" pitchFamily="18" charset="-127"/>
              </a:rPr>
              <a:t>환율 </a:t>
            </a:r>
            <a:r>
              <a:rPr lang="en-US" altLang="ko-KR" dirty="0">
                <a:latin typeface="HY동녘B" panose="02030600000101010101" pitchFamily="18" charset="-127"/>
                <a:ea typeface="HY동녘B" panose="02030600000101010101" pitchFamily="18" charset="-127"/>
              </a:rPr>
              <a:t>1USD = 1,210</a:t>
            </a:r>
            <a:r>
              <a:rPr lang="ko-KR" altLang="en-US" dirty="0">
                <a:latin typeface="HY동녘B" panose="02030600000101010101" pitchFamily="18" charset="-127"/>
                <a:ea typeface="HY동녘B" panose="02030600000101010101" pitchFamily="18" charset="-127"/>
              </a:rPr>
              <a:t>원</a:t>
            </a:r>
            <a:r>
              <a:rPr lang="en-US" altLang="ko-KR" dirty="0">
                <a:latin typeface="HY동녘B" panose="02030600000101010101" pitchFamily="18" charset="-127"/>
                <a:ea typeface="HY동녘B" panose="02030600000101010101" pitchFamily="18" charset="-127"/>
              </a:rPr>
              <a:t> / 1EURO = 1,340</a:t>
            </a:r>
            <a:r>
              <a:rPr lang="ko-KR" altLang="en-US" dirty="0">
                <a:latin typeface="HY동녘B" panose="02030600000101010101" pitchFamily="18" charset="-127"/>
                <a:ea typeface="HY동녘B" panose="02030600000101010101" pitchFamily="18" charset="-127"/>
              </a:rPr>
              <a:t>원 적용  </a:t>
            </a:r>
            <a:r>
              <a:rPr lang="en-US" altLang="ko-KR" dirty="0">
                <a:latin typeface="HY동녘B" panose="02030600000101010101" pitchFamily="18" charset="-127"/>
                <a:ea typeface="HY동녘B" panose="02030600000101010101" pitchFamily="18" charset="-127"/>
              </a:rPr>
              <a:t>Source: </a:t>
            </a:r>
            <a:r>
              <a:rPr lang="ko-KR" altLang="en-US" dirty="0">
                <a:latin typeface="HY동녘B" panose="02030600000101010101" pitchFamily="18" charset="-127"/>
                <a:ea typeface="HY동녘B" panose="02030600000101010101" pitchFamily="18" charset="-127"/>
              </a:rPr>
              <a:t>각 사 </a:t>
            </a:r>
            <a:r>
              <a:rPr lang="en-US" altLang="ko-KR" dirty="0">
                <a:latin typeface="HY동녘B" panose="02030600000101010101" pitchFamily="18" charset="-127"/>
                <a:ea typeface="HY동녘B" panose="02030600000101010101" pitchFamily="18" charset="-127"/>
              </a:rPr>
              <a:t>Homepage</a:t>
            </a:r>
            <a:endParaRPr lang="ko-KR" altLang="en-US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4ACB52C7-323D-4E5A-A942-3A76BD0C58FA}"/>
              </a:ext>
            </a:extLst>
          </p:cNvPr>
          <p:cNvGrpSpPr/>
          <p:nvPr/>
        </p:nvGrpSpPr>
        <p:grpSpPr>
          <a:xfrm>
            <a:off x="2072900" y="1316038"/>
            <a:ext cx="5760000" cy="288000"/>
            <a:chOff x="2072900" y="1449388"/>
            <a:chExt cx="5760000" cy="288000"/>
          </a:xfrm>
        </p:grpSpPr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4F0BAB0E-F1D7-403A-8BCD-2E13B4C047F5}"/>
                </a:ext>
              </a:extLst>
            </p:cNvPr>
            <p:cNvSpPr/>
            <p:nvPr/>
          </p:nvSpPr>
          <p:spPr>
            <a:xfrm>
              <a:off x="2072900" y="1449388"/>
              <a:ext cx="5760000" cy="288000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tx1"/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>
              <a:noAutofit/>
            </a:bodyPr>
            <a:lstStyle/>
            <a:p>
              <a:pPr lvl="0">
                <a:lnSpc>
                  <a:spcPct val="95000"/>
                </a:lnSpc>
                <a:spcBef>
                  <a:spcPct val="0"/>
                </a:spcBef>
                <a:defRPr/>
              </a:pPr>
              <a:r>
                <a:rPr lang="en-US" altLang="ko-KR" sz="1400" b="0" dirty="0">
                  <a:solidFill>
                    <a:schemeClr val="tx1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Grade</a:t>
              </a:r>
              <a:r>
                <a:rPr lang="ko-KR" altLang="en-US" sz="1400" b="0" dirty="0">
                  <a:solidFill>
                    <a:schemeClr val="tx1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별 </a:t>
              </a:r>
              <a:r>
                <a:rPr lang="en-US" altLang="ko-KR" sz="1400" b="0" dirty="0">
                  <a:solidFill>
                    <a:schemeClr val="tx1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Apatite </a:t>
              </a:r>
              <a:r>
                <a:rPr lang="ko-KR" altLang="en-US" sz="1400" b="0" dirty="0">
                  <a:solidFill>
                    <a:schemeClr val="tx1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국제 거래가격</a:t>
              </a:r>
              <a:r>
                <a:rPr lang="en-US" altLang="ko-KR" sz="1400" b="0" baseline="30000" dirty="0">
                  <a:solidFill>
                    <a:schemeClr val="tx1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1)</a:t>
              </a:r>
              <a:endParaRPr lang="ko-KR" altLang="en-US" sz="1400" b="0" baseline="30000" dirty="0">
                <a:solidFill>
                  <a:schemeClr val="tx1"/>
                </a:solidFill>
                <a:latin typeface="HY동녘B" panose="02030600000101010101" pitchFamily="18" charset="-127"/>
                <a:ea typeface="HY동녘B" panose="02030600000101010101" pitchFamily="18" charset="-127"/>
              </a:endParaRPr>
            </a:p>
          </p:txBody>
        </p:sp>
        <p:cxnSp>
          <p:nvCxnSpPr>
            <p:cNvPr id="16" name="직선 연결선 15">
              <a:extLst>
                <a:ext uri="{FF2B5EF4-FFF2-40B4-BE49-F238E27FC236}">
                  <a16:creationId xmlns:a16="http://schemas.microsoft.com/office/drawing/2014/main" id="{8A316129-C115-4CD9-B3C5-4BC07CCED144}"/>
                </a:ext>
              </a:extLst>
            </p:cNvPr>
            <p:cNvCxnSpPr/>
            <p:nvPr/>
          </p:nvCxnSpPr>
          <p:spPr>
            <a:xfrm>
              <a:off x="2072900" y="1737388"/>
              <a:ext cx="5760000" cy="0"/>
            </a:xfrm>
            <a:prstGeom prst="line">
              <a:avLst/>
            </a:prstGeom>
            <a:ln w="19050">
              <a:solidFill>
                <a:schemeClr val="tx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8326471"/>
              </p:ext>
            </p:extLst>
          </p:nvPr>
        </p:nvGraphicFramePr>
        <p:xfrm>
          <a:off x="596902" y="1711323"/>
          <a:ext cx="8711999" cy="39295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70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083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0832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0832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2425">
                <a:tc>
                  <a:txBody>
                    <a:bodyPr/>
                    <a:lstStyle/>
                    <a:p>
                      <a:pPr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dirty="0">
                          <a:solidFill>
                            <a:schemeClr val="bg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240mesh/kg</a:t>
                      </a:r>
                      <a:endParaRPr lang="ko-KR" altLang="en-US" sz="1600" b="0" dirty="0">
                        <a:solidFill>
                          <a:schemeClr val="bg1"/>
                        </a:solidFill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Micro-size/kg</a:t>
                      </a:r>
                      <a:endParaRPr lang="ko-KR" altLang="en-US" sz="1600" b="0" dirty="0">
                        <a:solidFill>
                          <a:schemeClr val="tx1"/>
                        </a:solidFill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dirty="0">
                          <a:solidFill>
                            <a:schemeClr val="bg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Nano-size/kg</a:t>
                      </a:r>
                      <a:endParaRPr lang="ko-KR" altLang="en-US" sz="1600" b="0" dirty="0">
                        <a:solidFill>
                          <a:schemeClr val="bg1"/>
                        </a:solidFill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871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Merck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608,200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원</a:t>
                      </a:r>
                    </a:p>
                  </a:txBody>
                  <a:tcPr marR="21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6,410,000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원</a:t>
                      </a:r>
                    </a:p>
                  </a:txBody>
                  <a:tcPr marR="21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10,960,000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원</a:t>
                      </a:r>
                    </a:p>
                  </a:txBody>
                  <a:tcPr marR="21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871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Premier</a:t>
                      </a:r>
                      <a:r>
                        <a:rPr lang="en-US" altLang="ko-KR" sz="1400" b="0" baseline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 Biomaterial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321,600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원</a:t>
                      </a:r>
                    </a:p>
                  </a:txBody>
                  <a:tcPr marR="21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4,737,528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원</a:t>
                      </a:r>
                    </a:p>
                  </a:txBody>
                  <a:tcPr marR="21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R="21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871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ALB Technology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R="21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2,550,030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원</a:t>
                      </a:r>
                    </a:p>
                  </a:txBody>
                  <a:tcPr marR="21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R="21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871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 err="1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Plasmabiotal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490,227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원</a:t>
                      </a:r>
                    </a:p>
                  </a:txBody>
                  <a:tcPr marR="21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R="21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R="21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871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한국원자력연구원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600,000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원</a:t>
                      </a:r>
                    </a:p>
                  </a:txBody>
                  <a:tcPr marR="21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7,000,000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원</a:t>
                      </a:r>
                    </a:p>
                  </a:txBody>
                  <a:tcPr marR="21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R="21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871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Thomas Scientific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R="21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9,165,990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원</a:t>
                      </a:r>
                    </a:p>
                  </a:txBody>
                  <a:tcPr marR="21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R="21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871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 err="1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Hitemco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 Medical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907,500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원</a:t>
                      </a:r>
                    </a:p>
                  </a:txBody>
                  <a:tcPr marR="21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R="21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R="21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871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FLUIDINOVA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750,400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원</a:t>
                      </a:r>
                    </a:p>
                  </a:txBody>
                  <a:tcPr marR="21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R="21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R="21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871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MK NANO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871,200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원</a:t>
                      </a:r>
                    </a:p>
                  </a:txBody>
                  <a:tcPr marR="21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R="21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8,243,730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원</a:t>
                      </a:r>
                    </a:p>
                  </a:txBody>
                  <a:tcPr marR="21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871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Average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649,875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원</a:t>
                      </a:r>
                    </a:p>
                  </a:txBody>
                  <a:tcPr marR="21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5,972,710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원</a:t>
                      </a:r>
                    </a:p>
                  </a:txBody>
                  <a:tcPr marR="21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9,601,865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원</a:t>
                      </a:r>
                    </a:p>
                  </a:txBody>
                  <a:tcPr marR="21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8" name="직사각형 17"/>
          <p:cNvSpPr/>
          <p:nvPr/>
        </p:nvSpPr>
        <p:spPr>
          <a:xfrm>
            <a:off x="596900" y="5317441"/>
            <a:ext cx="8712000" cy="288000"/>
          </a:xfrm>
          <a:prstGeom prst="rect">
            <a:avLst/>
          </a:prstGeom>
          <a:noFill/>
          <a:ln w="5715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596902" y="5759454"/>
            <a:ext cx="8711999" cy="5760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400" b="0" dirty="0">
                <a:latin typeface="HY동녘B" panose="02030600000101010101" pitchFamily="18" charset="-127"/>
                <a:ea typeface="HY동녘B" panose="02030600000101010101" pitchFamily="18" charset="-127"/>
              </a:rPr>
              <a:t>가공 전</a:t>
            </a:r>
            <a:r>
              <a:rPr lang="en-US" altLang="ko-KR" sz="1400" b="0" dirty="0">
                <a:latin typeface="HY동녘B" panose="02030600000101010101" pitchFamily="18" charset="-127"/>
                <a:ea typeface="HY동녘B" panose="02030600000101010101" pitchFamily="18" charset="-127"/>
              </a:rPr>
              <a:t>, Micro, Nano </a:t>
            </a:r>
            <a:r>
              <a:rPr lang="ko-KR" altLang="en-US" sz="1400" b="0" dirty="0">
                <a:latin typeface="HY동녘B" panose="02030600000101010101" pitchFamily="18" charset="-127"/>
                <a:ea typeface="HY동녘B" panose="02030600000101010101" pitchFamily="18" charset="-127"/>
              </a:rPr>
              <a:t>등 크게 </a:t>
            </a:r>
            <a:r>
              <a:rPr lang="en-US" altLang="ko-KR" sz="1400" b="0" dirty="0">
                <a:latin typeface="HY동녘B" panose="02030600000101010101" pitchFamily="18" charset="-127"/>
                <a:ea typeface="HY동녘B" panose="02030600000101010101" pitchFamily="18" charset="-127"/>
              </a:rPr>
              <a:t>3</a:t>
            </a:r>
            <a:r>
              <a:rPr lang="ko-KR" altLang="en-US" sz="1400" b="0" dirty="0">
                <a:latin typeface="HY동녘B" panose="02030600000101010101" pitchFamily="18" charset="-127"/>
                <a:ea typeface="HY동녘B" panose="02030600000101010101" pitchFamily="18" charset="-127"/>
              </a:rPr>
              <a:t>개 </a:t>
            </a:r>
            <a:r>
              <a:rPr lang="en-US" altLang="ko-KR" sz="1400" b="0" dirty="0">
                <a:latin typeface="HY동녘B" panose="02030600000101010101" pitchFamily="18" charset="-127"/>
                <a:ea typeface="HY동녘B" panose="02030600000101010101" pitchFamily="18" charset="-127"/>
              </a:rPr>
              <a:t>Grade</a:t>
            </a:r>
            <a:r>
              <a:rPr lang="ko-KR" altLang="en-US" sz="1400" b="0" dirty="0">
                <a:latin typeface="HY동녘B" panose="02030600000101010101" pitchFamily="18" charset="-127"/>
                <a:ea typeface="HY동녘B" panose="02030600000101010101" pitchFamily="18" charset="-127"/>
              </a:rPr>
              <a:t>로 구분될 수 있으나</a:t>
            </a:r>
            <a:br>
              <a:rPr lang="en-US" altLang="ko-KR" sz="1400" b="0" dirty="0">
                <a:latin typeface="HY동녘B" panose="02030600000101010101" pitchFamily="18" charset="-127"/>
                <a:ea typeface="HY동녘B" panose="02030600000101010101" pitchFamily="18" charset="-127"/>
              </a:rPr>
            </a:br>
            <a:r>
              <a:rPr lang="ko-KR" altLang="en-US" sz="1400" b="0" dirty="0">
                <a:latin typeface="HY동녘B" panose="02030600000101010101" pitchFamily="18" charset="-127"/>
                <a:ea typeface="HY동녘B" panose="02030600000101010101" pitchFamily="18" charset="-127"/>
              </a:rPr>
              <a:t>세부적으로는 성분 함량</a:t>
            </a:r>
            <a:r>
              <a:rPr lang="en-US" altLang="ko-KR" sz="1400" b="0" dirty="0">
                <a:latin typeface="HY동녘B" panose="02030600000101010101" pitchFamily="18" charset="-127"/>
                <a:ea typeface="HY동녘B" panose="02030600000101010101" pitchFamily="18" charset="-127"/>
              </a:rPr>
              <a:t>, </a:t>
            </a:r>
            <a:r>
              <a:rPr lang="ko-KR" altLang="en-US" sz="1400" b="0" dirty="0">
                <a:latin typeface="HY동녘B" panose="02030600000101010101" pitchFamily="18" charset="-127"/>
                <a:ea typeface="HY동녘B" panose="02030600000101010101" pitchFamily="18" charset="-127"/>
              </a:rPr>
              <a:t>입자의 크기</a:t>
            </a:r>
            <a:r>
              <a:rPr lang="en-US" altLang="ko-KR" sz="1400" b="0" dirty="0">
                <a:latin typeface="HY동녘B" panose="02030600000101010101" pitchFamily="18" charset="-127"/>
                <a:ea typeface="HY동녘B" panose="02030600000101010101" pitchFamily="18" charset="-127"/>
              </a:rPr>
              <a:t>, </a:t>
            </a:r>
            <a:r>
              <a:rPr lang="ko-KR" altLang="en-US" sz="1400" b="0" dirty="0">
                <a:latin typeface="HY동녘B" panose="02030600000101010101" pitchFamily="18" charset="-127"/>
                <a:ea typeface="HY동녘B" panose="02030600000101010101" pitchFamily="18" charset="-127"/>
              </a:rPr>
              <a:t>순도 등의 요소에 의해 가격의 </a:t>
            </a:r>
            <a:r>
              <a:rPr lang="en-US" altLang="ko-KR" sz="1400" b="0" dirty="0">
                <a:latin typeface="HY동녘B" panose="02030600000101010101" pitchFamily="18" charset="-127"/>
                <a:ea typeface="HY동녘B" panose="02030600000101010101" pitchFamily="18" charset="-127"/>
              </a:rPr>
              <a:t>Gap</a:t>
            </a:r>
            <a:r>
              <a:rPr lang="ko-KR" altLang="en-US" sz="1400" b="0" dirty="0">
                <a:latin typeface="HY동녘B" panose="02030600000101010101" pitchFamily="18" charset="-127"/>
                <a:ea typeface="HY동녘B" panose="02030600000101010101" pitchFamily="18" charset="-127"/>
              </a:rPr>
              <a:t>이 존재함</a:t>
            </a:r>
          </a:p>
        </p:txBody>
      </p:sp>
    </p:spTree>
    <p:extLst>
      <p:ext uri="{BB962C8B-B14F-4D97-AF65-F5344CB8AC3E}">
        <p14:creationId xmlns:p14="http://schemas.microsoft.com/office/powerpoint/2010/main" val="21969094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title"/>
          </p:nvPr>
        </p:nvSpPr>
        <p:spPr>
          <a:xfrm>
            <a:off x="596900" y="549275"/>
            <a:ext cx="8712835" cy="900430"/>
          </a:xfrm>
        </p:spPr>
        <p:txBody>
          <a:bodyPr/>
          <a:lstStyle/>
          <a:p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Grade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별 원가차감 전 후 가치</a:t>
            </a:r>
          </a:p>
        </p:txBody>
      </p:sp>
      <p:sp>
        <p:nvSpPr>
          <p:cNvPr id="7" name="텍스트 개체 틀 6"/>
          <p:cNvSpPr>
            <a:spLocks noGrp="1"/>
          </p:cNvSpPr>
          <p:nvPr>
            <p:ph type="body" sz="quarter" idx="10"/>
          </p:nvPr>
        </p:nvSpPr>
        <p:spPr>
          <a:xfrm>
            <a:off x="7025005" y="292735"/>
            <a:ext cx="2284095" cy="184785"/>
          </a:xfrm>
        </p:spPr>
        <p:txBody>
          <a:bodyPr/>
          <a:lstStyle/>
          <a:p>
            <a:pPr lvl="0"/>
            <a:r>
              <a:rPr lang="en-US" altLang="ko-KR" b="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Grade</a:t>
            </a:r>
            <a:r>
              <a:rPr lang="ko-KR" altLang="en-US" b="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별 원가차감 전 후 가치</a:t>
            </a:r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2"/>
          </p:nvPr>
        </p:nvSpPr>
        <p:spPr>
          <a:xfrm>
            <a:off x="596900" y="292735"/>
            <a:ext cx="1440815" cy="184785"/>
          </a:xfrm>
        </p:spPr>
        <p:txBody>
          <a:bodyPr/>
          <a:lstStyle/>
          <a:p>
            <a:r>
              <a:rPr lang="en-US" altLang="ko-KR" b="0" dirty="0">
                <a:latin typeface="HY동녘B" panose="02030600000101010101" pitchFamily="18" charset="-127"/>
                <a:ea typeface="HY동녘B" panose="02030600000101010101" pitchFamily="18" charset="-127"/>
              </a:rPr>
              <a:t>3. Apatite </a:t>
            </a:r>
            <a:r>
              <a:rPr lang="ko-KR" altLang="en-US" b="0" dirty="0">
                <a:latin typeface="HY동녘B" panose="02030600000101010101" pitchFamily="18" charset="-127"/>
                <a:ea typeface="HY동녘B" panose="02030600000101010101" pitchFamily="18" charset="-127"/>
              </a:rPr>
              <a:t>가치평가 </a:t>
            </a:r>
          </a:p>
        </p:txBody>
      </p:sp>
      <p:sp>
        <p:nvSpPr>
          <p:cNvPr id="9" name="텍스트 개체 틀 8"/>
          <p:cNvSpPr>
            <a:spLocks noGrp="1"/>
          </p:cNvSpPr>
          <p:nvPr>
            <p:ph type="body" sz="quarter" idx="13"/>
          </p:nvPr>
        </p:nvSpPr>
        <p:spPr>
          <a:xfrm>
            <a:off x="596900" y="6398260"/>
            <a:ext cx="8712200" cy="153670"/>
          </a:xfrm>
        </p:spPr>
        <p:txBody>
          <a:bodyPr/>
          <a:lstStyle/>
          <a:p>
            <a:r>
              <a:rPr lang="en-US" altLang="ko-KR" dirty="0">
                <a:latin typeface="HY동녘B" panose="02030600000101010101" pitchFamily="18" charset="-127"/>
                <a:ea typeface="HY동녘B" panose="02030600000101010101" pitchFamily="18" charset="-127"/>
              </a:rPr>
              <a:t>Source: </a:t>
            </a:r>
            <a:endParaRPr lang="ko-KR" altLang="en-US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4ACB52C7-323D-4E5A-A942-3A76BD0C58FA}"/>
              </a:ext>
            </a:extLst>
          </p:cNvPr>
          <p:cNvGrpSpPr/>
          <p:nvPr/>
        </p:nvGrpSpPr>
        <p:grpSpPr>
          <a:xfrm>
            <a:off x="2072640" y="1211580"/>
            <a:ext cx="5760085" cy="288290"/>
            <a:chOff x="2072640" y="1211580"/>
            <a:chExt cx="5760085" cy="288290"/>
          </a:xfrm>
        </p:grpSpPr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4F0BAB0E-F1D7-403A-8BCD-2E13B4C047F5}"/>
                </a:ext>
              </a:extLst>
            </p:cNvPr>
            <p:cNvSpPr/>
            <p:nvPr/>
          </p:nvSpPr>
          <p:spPr>
            <a:xfrm>
              <a:off x="2072640" y="1211580"/>
              <a:ext cx="5760085" cy="288290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tx1"/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>
              <a:noAutofit/>
            </a:bodyPr>
            <a:lstStyle/>
            <a:p>
              <a:pPr lvl="0">
                <a:lnSpc>
                  <a:spcPct val="95000"/>
                </a:lnSpc>
                <a:spcBef>
                  <a:spcPct val="0"/>
                </a:spcBef>
                <a:defRPr/>
              </a:pPr>
              <a:r>
                <a:rPr lang="en-US" altLang="ko-KR" sz="1400" b="0" dirty="0">
                  <a:solidFill>
                    <a:srgbClr val="000000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Grade</a:t>
              </a:r>
              <a:r>
                <a:rPr lang="ko-KR" altLang="en-US" sz="1400" b="0" dirty="0">
                  <a:solidFill>
                    <a:srgbClr val="000000"/>
                  </a:solidFill>
                  <a:latin typeface="HY동녘B" panose="02030600000101010101" pitchFamily="18" charset="-127"/>
                  <a:ea typeface="HY동녘B" panose="02030600000101010101" pitchFamily="18" charset="-127"/>
                </a:rPr>
                <a:t>별 원가차감 전 후 가치</a:t>
              </a:r>
            </a:p>
          </p:txBody>
        </p:sp>
        <p:cxnSp>
          <p:nvCxnSpPr>
            <p:cNvPr id="12" name="직선 연결선 11">
              <a:extLst>
                <a:ext uri="{FF2B5EF4-FFF2-40B4-BE49-F238E27FC236}">
                  <a16:creationId xmlns:a16="http://schemas.microsoft.com/office/drawing/2014/main" id="{8A316129-C115-4CD9-B3C5-4BC07CCED144}"/>
                </a:ext>
              </a:extLst>
            </p:cNvPr>
            <p:cNvCxnSpPr/>
            <p:nvPr/>
          </p:nvCxnSpPr>
          <p:spPr>
            <a:xfrm>
              <a:off x="2072640" y="1499235"/>
              <a:ext cx="5760085" cy="0"/>
            </a:xfrm>
            <a:prstGeom prst="line">
              <a:avLst/>
            </a:prstGeom>
            <a:ln w="19050">
              <a:solidFill>
                <a:schemeClr val="tx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596900" y="1606550"/>
          <a:ext cx="8712200" cy="4644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0845"/>
                <a:gridCol w="2343785"/>
                <a:gridCol w="2343785"/>
                <a:gridCol w="2343785"/>
              </a:tblGrid>
              <a:tr h="427990">
                <a:tc>
                  <a:txBody>
                    <a:bodyPr/>
                    <a:lstStyle/>
                    <a:p>
                      <a:pPr marL="0" indent="0" algn="ctr" fontAlgn="ctr" defTabSz="5080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endParaRPr lang="ko-KR" altLang="en-US" sz="1200" kern="1200" kumimoji="1" b="0">
                        <a:solidFill>
                          <a:schemeClr val="tx1"/>
                        </a:solidFill>
                        <a:latin typeface="HY동녘B" charset="0"/>
                        <a:ea typeface="HY동녘B" charset="0"/>
                      </a:endParaRPr>
                    </a:p>
                  </a:txBody>
                  <a:tcPr marL="91440" marR="91440" marT="45720" marB="45720" anchor="t">
                    <a:lnL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ctr" defTabSz="5080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600" kern="1200" kumimoji="1" b="0">
                          <a:solidFill>
                            <a:schemeClr val="bg1"/>
                          </a:solidFill>
                          <a:latin typeface="HY동녘B" charset="0"/>
                          <a:ea typeface="HY동녘B" charset="0"/>
                        </a:rPr>
                        <a:t>현</a:t>
                      </a:r>
                      <a:r>
                        <a:rPr lang="en-US" altLang="ko-KR" sz="1600" kern="1200" kumimoji="1" b="0">
                          <a:solidFill>
                            <a:schemeClr val="bg1"/>
                          </a:solidFill>
                          <a:latin typeface="HY동녘B" charset="0"/>
                          <a:ea typeface="HY동녘B" charset="0"/>
                        </a:rPr>
                        <a:t>재</a:t>
                      </a:r>
                      <a:r>
                        <a:rPr lang="en-US" altLang="ko-KR" sz="1600" kern="1200" kumimoji="1" b="0">
                          <a:solidFill>
                            <a:schemeClr val="bg1"/>
                          </a:solidFill>
                          <a:latin typeface="HY동녘B" charset="0"/>
                          <a:ea typeface="HY동녘B" charset="0"/>
                        </a:rPr>
                        <a:t> </a:t>
                      </a:r>
                      <a:r>
                        <a:rPr lang="en-US" altLang="ko-KR" sz="1600" kern="1200" kumimoji="1" b="0">
                          <a:solidFill>
                            <a:schemeClr val="bg1"/>
                          </a:solidFill>
                          <a:latin typeface="HY동녘B" charset="0"/>
                          <a:ea typeface="HY동녘B" charset="0"/>
                        </a:rPr>
                        <a:t>보</a:t>
                      </a:r>
                      <a:r>
                        <a:rPr lang="en-US" altLang="ko-KR" sz="1600" kern="1200" kumimoji="1" b="0">
                          <a:solidFill>
                            <a:schemeClr val="bg1"/>
                          </a:solidFill>
                          <a:latin typeface="HY동녘B" charset="0"/>
                          <a:ea typeface="HY동녘B" charset="0"/>
                        </a:rPr>
                        <a:t>유</a:t>
                      </a:r>
                      <a:r>
                        <a:rPr lang="en-US" altLang="ko-KR" sz="1600" kern="1200" kumimoji="1" b="0">
                          <a:solidFill>
                            <a:schemeClr val="bg1"/>
                          </a:solidFill>
                          <a:latin typeface="HY동녘B" charset="0"/>
                          <a:ea typeface="HY동녘B" charset="0"/>
                        </a:rPr>
                        <a:t> </a:t>
                      </a:r>
                      <a:r>
                        <a:rPr lang="en-US" altLang="ko-KR" sz="1600" kern="1200" kumimoji="1" b="0">
                          <a:solidFill>
                            <a:schemeClr val="bg1"/>
                          </a:solidFill>
                          <a:latin typeface="HY동녘B" charset="0"/>
                          <a:ea typeface="HY동녘B" charset="0"/>
                        </a:rPr>
                        <a:t>상</a:t>
                      </a:r>
                      <a:r>
                        <a:rPr lang="en-US" altLang="ko-KR" sz="1600" kern="1200" kumimoji="1" b="0">
                          <a:solidFill>
                            <a:schemeClr val="bg1"/>
                          </a:solidFill>
                          <a:latin typeface="HY동녘B" charset="0"/>
                          <a:ea typeface="HY동녘B" charset="0"/>
                        </a:rPr>
                        <a:t>태</a:t>
                      </a:r>
                      <a:endParaRPr lang="ko-KR" altLang="en-US" sz="1600" kern="1200" kumimoji="1" b="0">
                        <a:solidFill>
                          <a:schemeClr val="bg1"/>
                        </a:solidFill>
                        <a:latin typeface="HY동녘B" charset="0"/>
                        <a:ea typeface="HY동녘B" charset="0"/>
                      </a:endParaRPr>
                    </a:p>
                  </a:txBody>
                  <a:tcPr marL="91440" marR="91440" marT="45720" marB="45720" anchor="ctr">
                    <a:lnL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ctr" defTabSz="5080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6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Micro-size</a:t>
                      </a:r>
                      <a:endParaRPr lang="ko-KR" altLang="en-US" sz="1600" kern="1200" kumimoji="1" b="0">
                        <a:solidFill>
                          <a:schemeClr val="tx1"/>
                        </a:solidFill>
                        <a:latin typeface="HY동녘B" charset="0"/>
                        <a:ea typeface="HY동녘B" charset="0"/>
                      </a:endParaRPr>
                    </a:p>
                  </a:txBody>
                  <a:tcPr marL="91440" marR="91440" marT="45720" marB="45720" anchor="ctr">
                    <a:lnL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ctr" defTabSz="5080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600" kern="1200" kumimoji="1" b="0">
                          <a:solidFill>
                            <a:schemeClr val="bg1"/>
                          </a:solidFill>
                          <a:latin typeface="HY동녘B" charset="0"/>
                          <a:ea typeface="HY동녘B" charset="0"/>
                        </a:rPr>
                        <a:t>N</a:t>
                      </a:r>
                      <a:r>
                        <a:rPr lang="en-US" altLang="ko-KR" sz="1600" kern="1200" kumimoji="1" b="0">
                          <a:solidFill>
                            <a:schemeClr val="bg1"/>
                          </a:solidFill>
                          <a:latin typeface="HY동녘B" charset="0"/>
                          <a:ea typeface="HY동녘B" charset="0"/>
                        </a:rPr>
                        <a:t>ano-size</a:t>
                      </a:r>
                      <a:endParaRPr lang="ko-KR" altLang="en-US" sz="1600" kern="1200" kumimoji="1" b="0">
                        <a:solidFill>
                          <a:schemeClr val="bg1"/>
                        </a:solidFill>
                        <a:latin typeface="HY동녘B" charset="0"/>
                        <a:ea typeface="HY동녘B" charset="0"/>
                      </a:endParaRPr>
                    </a:p>
                  </a:txBody>
                  <a:tcPr marL="91440" marR="91440" marT="45720" marB="45720" anchor="ctr">
                    <a:lnL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843280">
                <a:tc>
                  <a:txBody>
                    <a:bodyPr/>
                    <a:lstStyle/>
                    <a:p>
                      <a:pPr marL="0" indent="0" algn="ctr" fontAlgn="ctr" defTabSz="5080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중량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/>
                      </a:r>
                      <a:b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</a:br>
                      <a:r>
                        <a:rPr lang="en-US" altLang="ko-KR" sz="12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(A)</a:t>
                      </a:r>
                      <a:endParaRPr lang="ko-KR" altLang="en-US" sz="1200" kern="1200" kumimoji="1" b="0">
                        <a:solidFill>
                          <a:schemeClr val="tx1"/>
                        </a:solidFill>
                        <a:latin typeface="HY동녘B" charset="0"/>
                        <a:ea typeface="HY동녘B" charset="0"/>
                      </a:endParaRPr>
                    </a:p>
                  </a:txBody>
                  <a:tcPr marL="91440" marR="91440" marT="45720" marB="45720" anchor="ctr">
                    <a:lnL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 fontAlgn="ctr" defTabSz="5080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1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5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8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,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117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kg</a:t>
                      </a:r>
                      <a:endParaRPr lang="ko-KR" altLang="en-US" sz="1400" kern="1200" kumimoji="1" b="0">
                        <a:solidFill>
                          <a:schemeClr val="tx1"/>
                        </a:solidFill>
                        <a:latin typeface="HY동녘B" charset="0"/>
                        <a:ea typeface="HY동녘B" charset="0"/>
                      </a:endParaRPr>
                    </a:p>
                  </a:txBody>
                  <a:tcPr marL="89535" marR="215900" marT="46355" marB="46355" anchor="ctr">
                    <a:lnL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 fontAlgn="ctr" defTabSz="5080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1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40,000kg</a:t>
                      </a:r>
                      <a:endParaRPr lang="ko-KR" altLang="en-US" sz="1400" kern="1200" kumimoji="1" b="0">
                        <a:solidFill>
                          <a:schemeClr val="tx1"/>
                        </a:solidFill>
                        <a:latin typeface="HY동녘B" charset="0"/>
                        <a:ea typeface="HY동녘B" charset="0"/>
                      </a:endParaRPr>
                    </a:p>
                  </a:txBody>
                  <a:tcPr marL="89535" marR="215900" marT="46355" marB="46355" anchor="ctr">
                    <a:lnL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 fontAlgn="ctr" defTabSz="5080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1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3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5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,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0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0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0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k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g</a:t>
                      </a:r>
                      <a:endParaRPr lang="ko-KR" altLang="en-US" sz="1400" kern="1200" kumimoji="1" b="0">
                        <a:solidFill>
                          <a:schemeClr val="tx1"/>
                        </a:solidFill>
                        <a:latin typeface="HY동녘B" charset="0"/>
                        <a:ea typeface="HY동녘B" charset="0"/>
                      </a:endParaRPr>
                    </a:p>
                  </a:txBody>
                  <a:tcPr marL="89535" marR="215900" marT="46355" marB="46355" anchor="ctr">
                    <a:lnL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43280">
                <a:tc>
                  <a:txBody>
                    <a:bodyPr/>
                    <a:lstStyle/>
                    <a:p>
                      <a:pPr marL="0" indent="0" algn="ctr" fontAlgn="ctr" defTabSz="5080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평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균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 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가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격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/>
                      </a:r>
                      <a:b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</a:br>
                      <a:r>
                        <a:rPr lang="en-US" altLang="ko-KR" sz="12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(</a:t>
                      </a:r>
                      <a:r>
                        <a:rPr lang="en-US" altLang="ko-KR" sz="12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B</a:t>
                      </a:r>
                      <a:r>
                        <a:rPr lang="en-US" altLang="ko-KR" sz="12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)</a:t>
                      </a:r>
                      <a:endParaRPr lang="ko-KR" altLang="en-US" sz="1200" kern="1200" kumimoji="1" b="0">
                        <a:solidFill>
                          <a:schemeClr val="tx1"/>
                        </a:solidFill>
                        <a:latin typeface="HY동녘B" charset="0"/>
                        <a:ea typeface="HY동녘B" charset="0"/>
                      </a:endParaRPr>
                    </a:p>
                  </a:txBody>
                  <a:tcPr marL="91440" marR="91440" marT="45720" marB="45720" anchor="ctr">
                    <a:lnL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 fontAlgn="ctr" defTabSz="5080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6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5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0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,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0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0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0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원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/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k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g</a:t>
                      </a:r>
                      <a:endParaRPr lang="ko-KR" altLang="en-US" sz="1400" kern="1200" kumimoji="1" b="0">
                        <a:solidFill>
                          <a:schemeClr val="tx1"/>
                        </a:solidFill>
                        <a:latin typeface="HY동녘B" charset="0"/>
                        <a:ea typeface="HY동녘B" charset="0"/>
                      </a:endParaRPr>
                    </a:p>
                  </a:txBody>
                  <a:tcPr marL="89535" marR="215900" marT="46355" marB="46355" anchor="ctr">
                    <a:lnL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 fontAlgn="ctr" defTabSz="5080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6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,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000,000원/kg</a:t>
                      </a:r>
                      <a:endParaRPr lang="ko-KR" altLang="en-US" sz="1400" kern="1200" kumimoji="1" b="0">
                        <a:solidFill>
                          <a:schemeClr val="tx1"/>
                        </a:solidFill>
                        <a:latin typeface="HY동녘B" charset="0"/>
                        <a:ea typeface="HY동녘B" charset="0"/>
                      </a:endParaRPr>
                    </a:p>
                  </a:txBody>
                  <a:tcPr marL="89535" marR="215900" marT="46355" marB="46355" anchor="ctr">
                    <a:lnL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 fontAlgn="ctr" defTabSz="5080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9,600,000원/kg</a:t>
                      </a:r>
                      <a:endParaRPr lang="ko-KR" altLang="en-US" sz="1400" kern="1200" kumimoji="1" b="0">
                        <a:solidFill>
                          <a:schemeClr val="tx1"/>
                        </a:solidFill>
                        <a:latin typeface="HY동녘B" charset="0"/>
                        <a:ea typeface="HY동녘B" charset="0"/>
                      </a:endParaRPr>
                    </a:p>
                  </a:txBody>
                  <a:tcPr marL="89535" marR="215900" marT="46355" marB="46355" anchor="ctr">
                    <a:lnL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43280">
                <a:tc>
                  <a:txBody>
                    <a:bodyPr/>
                    <a:lstStyle/>
                    <a:p>
                      <a:pPr marL="0" indent="0" algn="ctr" fontAlgn="ctr" defTabSz="5080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원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가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차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감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 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전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 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가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치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/>
                      </a:r>
                      <a:b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</a:br>
                      <a:r>
                        <a:rPr lang="en-US" altLang="ko-KR" sz="12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(</a:t>
                      </a:r>
                      <a:r>
                        <a:rPr lang="en-US" altLang="ko-KR" sz="12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A</a:t>
                      </a:r>
                      <a:r>
                        <a:rPr lang="en-US" altLang="ko-KR" sz="12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X</a:t>
                      </a:r>
                      <a:r>
                        <a:rPr lang="en-US" altLang="ko-KR" sz="12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B</a:t>
                      </a:r>
                      <a:r>
                        <a:rPr lang="en-US" altLang="ko-KR" sz="12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)</a:t>
                      </a:r>
                      <a:endParaRPr lang="ko-KR" altLang="en-US" sz="1200" kern="1200" kumimoji="1" b="0">
                        <a:solidFill>
                          <a:schemeClr val="tx1"/>
                        </a:solidFill>
                        <a:latin typeface="HY동녘B" charset="0"/>
                        <a:ea typeface="HY동녘B" charset="0"/>
                      </a:endParaRPr>
                    </a:p>
                  </a:txBody>
                  <a:tcPr marL="91440" marR="91440" marT="45720" marB="45720" anchor="ctr">
                    <a:lnL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 fontAlgn="ctr" defTabSz="5080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1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18,137,51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0,000원</a:t>
                      </a:r>
                      <a:endParaRPr lang="ko-KR" altLang="en-US" sz="1400" kern="1200" kumimoji="1" b="0">
                        <a:solidFill>
                          <a:schemeClr val="tx1"/>
                        </a:solidFill>
                        <a:latin typeface="HY동녘B" charset="0"/>
                        <a:ea typeface="HY동녘B" charset="0"/>
                      </a:endParaRPr>
                    </a:p>
                  </a:txBody>
                  <a:tcPr marL="89535" marR="215900" marT="46355" marB="46355" anchor="ctr">
                    <a:lnL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 fontAlgn="ctr" defTabSz="5080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84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0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,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0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0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0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,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0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0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0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,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0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0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0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원</a:t>
                      </a:r>
                      <a:endParaRPr lang="ko-KR" altLang="en-US" sz="1400" kern="1200" kumimoji="1" b="0">
                        <a:solidFill>
                          <a:schemeClr val="tx1"/>
                        </a:solidFill>
                        <a:latin typeface="HY동녘B" charset="0"/>
                        <a:ea typeface="HY동녘B" charset="0"/>
                      </a:endParaRPr>
                    </a:p>
                  </a:txBody>
                  <a:tcPr marL="89535" marR="215900" marT="46355" marB="46355" anchor="ctr">
                    <a:lnL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 fontAlgn="ctr" defTabSz="5080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1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,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3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0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0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,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0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0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0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,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0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0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0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,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0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0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0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원</a:t>
                      </a:r>
                      <a:endParaRPr lang="ko-KR" altLang="en-US" sz="1400" kern="1200" kumimoji="1" b="0">
                        <a:solidFill>
                          <a:schemeClr val="tx1"/>
                        </a:solidFill>
                        <a:latin typeface="HY동녘B" charset="0"/>
                        <a:ea typeface="HY동녘B" charset="0"/>
                      </a:endParaRPr>
                    </a:p>
                  </a:txBody>
                  <a:tcPr marL="89535" marR="215900" marT="46355" marB="46355" anchor="ctr">
                    <a:lnL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43280">
                <a:tc>
                  <a:txBody>
                    <a:bodyPr/>
                    <a:lstStyle/>
                    <a:p>
                      <a:pPr marL="0" indent="0" algn="ctr" fontAlgn="ctr" defTabSz="5080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가공 원가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/>
                      </a:r>
                      <a:b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</a:br>
                      <a:r>
                        <a:rPr lang="en-US" altLang="ko-KR" sz="12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(C)</a:t>
                      </a:r>
                      <a:endParaRPr lang="ko-KR" altLang="en-US" sz="1200" kern="1200" kumimoji="1" b="0">
                        <a:solidFill>
                          <a:schemeClr val="tx1"/>
                        </a:solidFill>
                        <a:latin typeface="HY동녘B" charset="0"/>
                        <a:ea typeface="HY동녘B" charset="0"/>
                      </a:endParaRPr>
                    </a:p>
                  </a:txBody>
                  <a:tcPr marL="91440" marR="91440" marT="45720" marB="45720" anchor="ctr">
                    <a:lnL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 fontAlgn="ctr" defTabSz="5080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endParaRPr lang="ko-KR" altLang="en-US" sz="1400" kern="1200" kumimoji="1" b="0">
                        <a:solidFill>
                          <a:schemeClr val="tx1"/>
                        </a:solidFill>
                        <a:latin typeface="HY동녘B" charset="0"/>
                        <a:ea typeface="HY동녘B" charset="0"/>
                      </a:endParaRPr>
                    </a:p>
                  </a:txBody>
                  <a:tcPr marL="89535" marR="215900" marT="46355" marB="46355" anchor="ctr">
                    <a:lnL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 fontAlgn="ctr" defTabSz="5080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endParaRPr lang="ko-KR" altLang="en-US" sz="1400" kern="1200" kumimoji="1" b="0">
                        <a:solidFill>
                          <a:schemeClr val="tx1"/>
                        </a:solidFill>
                        <a:latin typeface="HY동녘B" charset="0"/>
                        <a:ea typeface="HY동녘B" charset="0"/>
                      </a:endParaRPr>
                    </a:p>
                  </a:txBody>
                  <a:tcPr marL="89535" marR="215900" marT="46355" marB="46355" anchor="ctr">
                    <a:lnL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 fontAlgn="ctr" defTabSz="5080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endParaRPr lang="ko-KR" altLang="en-US" sz="1400" kern="1200" kumimoji="1" b="0">
                        <a:solidFill>
                          <a:schemeClr val="tx1"/>
                        </a:solidFill>
                        <a:latin typeface="HY동녘B" charset="0"/>
                        <a:ea typeface="HY동녘B" charset="0"/>
                      </a:endParaRPr>
                    </a:p>
                  </a:txBody>
                  <a:tcPr marL="89535" marR="215900" marT="46355" marB="46355" anchor="ctr">
                    <a:lnL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43280">
                <a:tc>
                  <a:txBody>
                    <a:bodyPr/>
                    <a:lstStyle/>
                    <a:p>
                      <a:pPr marL="0" indent="0" algn="ctr" fontAlgn="ctr" defTabSz="5080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원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가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차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감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 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후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 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가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치</a:t>
                      </a:r>
                      <a: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/>
                      </a:r>
                      <a:br>
                        <a:rPr lang="en-US" altLang="ko-KR" sz="14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</a:br>
                      <a:r>
                        <a:rPr lang="en-US" altLang="ko-KR" sz="12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(</a:t>
                      </a:r>
                      <a:r>
                        <a:rPr lang="en-US" altLang="ko-KR" sz="1200" kern="1200" kumimoji="1" b="0">
                          <a:solidFill>
                            <a:schemeClr val="tx1"/>
                          </a:solidFill>
                          <a:latin typeface="HY동녘B" charset="0"/>
                          <a:ea typeface="HY동녘B" charset="0"/>
                        </a:rPr>
                        <a:t>AXB-C)</a:t>
                      </a:r>
                      <a:endParaRPr lang="ko-KR" altLang="en-US" sz="1200" kern="1200" kumimoji="1" b="0">
                        <a:solidFill>
                          <a:schemeClr val="tx1"/>
                        </a:solidFill>
                        <a:latin typeface="HY동녘B" charset="0"/>
                        <a:ea typeface="HY동녘B" charset="0"/>
                      </a:endParaRPr>
                    </a:p>
                  </a:txBody>
                  <a:tcPr marL="91440" marR="91440" marT="45720" marB="45720" anchor="ctr">
                    <a:lnL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 fontAlgn="ctr" defTabSz="5080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endParaRPr lang="ko-KR" altLang="en-US" sz="1400" kern="1200" kumimoji="1" b="0">
                        <a:solidFill>
                          <a:schemeClr val="tx1"/>
                        </a:solidFill>
                        <a:latin typeface="HY동녘B" charset="0"/>
                        <a:ea typeface="HY동녘B" charset="0"/>
                      </a:endParaRPr>
                    </a:p>
                  </a:txBody>
                  <a:tcPr marL="89535" marR="215900" marT="46355" marB="46355" anchor="ctr">
                    <a:lnL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 fontAlgn="ctr" defTabSz="5080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endParaRPr lang="ko-KR" altLang="en-US" sz="1400" kern="1200" kumimoji="1" b="0">
                        <a:solidFill>
                          <a:schemeClr val="tx1"/>
                        </a:solidFill>
                        <a:latin typeface="HY동녘B" charset="0"/>
                        <a:ea typeface="HY동녘B" charset="0"/>
                      </a:endParaRPr>
                    </a:p>
                  </a:txBody>
                  <a:tcPr marL="89535" marR="215900" marT="46355" marB="46355" anchor="ctr">
                    <a:lnL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 fontAlgn="ctr" defTabSz="5080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endParaRPr lang="ko-KR" altLang="en-US" sz="1400" kern="1200" kumimoji="1" b="0">
                        <a:solidFill>
                          <a:schemeClr val="tx1"/>
                        </a:solidFill>
                        <a:latin typeface="HY동녘B" charset="0"/>
                        <a:ea typeface="HY동녘B" charset="0"/>
                      </a:endParaRPr>
                    </a:p>
                  </a:txBody>
                  <a:tcPr marL="89535" marR="215900" marT="46355" marB="46355" anchor="ctr">
                    <a:lnL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직사각형 3"/>
          <p:cNvSpPr/>
          <p:nvPr/>
        </p:nvSpPr>
        <p:spPr>
          <a:xfrm>
            <a:off x="596900" y="5468620"/>
            <a:ext cx="8712200" cy="720090"/>
          </a:xfrm>
          <a:prstGeom prst="rect">
            <a:avLst/>
          </a:prstGeom>
          <a:noFill/>
          <a:ln w="57150"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54106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gray">
          <a:xfrm>
            <a:off x="4156686" y="831423"/>
            <a:ext cx="2475889" cy="537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4186" tIns="52091" rIns="104186" bIns="52091" numCol="1" anchor="ctr" anchorCtr="0" compatLnSpc="1">
            <a:prstTxWarp prst="textNoShape">
              <a:avLst/>
            </a:prstTxWarp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5pPr>
            <a:lvl6pPr marL="520936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6pPr>
            <a:lvl7pPr marL="1041868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7pPr>
            <a:lvl8pPr marL="1562804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8pPr>
            <a:lvl9pPr marL="2083738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kumimoji="0" lang="en-US" altLang="ko-KR" kern="0">
                <a:solidFill>
                  <a:srgbClr val="8B1111"/>
                </a:solidFill>
                <a:latin typeface="Arial"/>
                <a:ea typeface="굴림" charset="-127"/>
              </a:rPr>
              <a:t>Contents</a:t>
            </a:r>
            <a:endParaRPr kumimoji="0" lang="en-US" altLang="ko-KR" kern="0" dirty="0">
              <a:solidFill>
                <a:srgbClr val="A0C6F8"/>
              </a:solidFill>
              <a:latin typeface="Arial"/>
              <a:ea typeface="굴림" charset="-127"/>
            </a:endParaRPr>
          </a:p>
        </p:txBody>
      </p:sp>
      <p:sp>
        <p:nvSpPr>
          <p:cNvPr id="4" name="텍스트 개체 틀 3"/>
          <p:cNvSpPr txBox="1">
            <a:spLocks/>
          </p:cNvSpPr>
          <p:nvPr/>
        </p:nvSpPr>
        <p:spPr bwMode="auto">
          <a:xfrm>
            <a:off x="3555552" y="1770960"/>
            <a:ext cx="5416997" cy="2953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72000" tIns="36000" rIns="72000" bIns="36000" numCol="1" anchor="t" anchorCtr="0" compatLnSpc="1">
            <a:prstTxWarp prst="textNoShape">
              <a:avLst/>
            </a:prstTxWarp>
          </a:bodyPr>
          <a:lstStyle>
            <a:lvl1pPr marL="452438" indent="-452438" algn="l" rtl="0" eaLnBrk="0" fontAlgn="base" hangingPunct="0">
              <a:spcBef>
                <a:spcPts val="2500"/>
              </a:spcBef>
              <a:spcAft>
                <a:spcPct val="0"/>
              </a:spcAft>
              <a:buFont typeface="Arial" charset="0"/>
              <a:buAutoNum type="romanUcPeriod"/>
              <a:defRPr sz="2200" b="1" kern="1200" baseline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1pPr>
            <a:lvl2pPr marL="715963" indent="-350838" algn="l" rtl="0" eaLnBrk="0" fontAlgn="base" hangingPunct="0">
              <a:spcBef>
                <a:spcPts val="800"/>
              </a:spcBef>
              <a:spcAft>
                <a:spcPct val="0"/>
              </a:spcAft>
              <a:buFont typeface="Arial" charset="0"/>
              <a:buAutoNum type="alphaUcPeriod"/>
              <a:defRPr sz="1800" b="1" kern="1200" baseline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2pPr>
            <a:lvl3pPr marL="803275" indent="-153988" algn="l" rtl="0" eaLnBrk="0" fontAlgn="base" hangingPunct="0">
              <a:spcBef>
                <a:spcPts val="400"/>
              </a:spcBef>
              <a:spcAft>
                <a:spcPct val="0"/>
              </a:spcAft>
              <a:buFont typeface="Arial" pitchFamily="34" charset="0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+mj-lt"/>
              <a:buAutoNum type="arabicPeriod"/>
            </a:pPr>
            <a:r>
              <a:rPr kumimoji="0" lang="en-US" altLang="ko-KR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Apatite </a:t>
            </a:r>
            <a:r>
              <a:rPr kumimoji="0" lang="ko-KR" altLang="en-US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개요</a:t>
            </a:r>
            <a:endParaRPr kumimoji="0" lang="en-US" altLang="ko-KR" sz="2400" dirty="0">
              <a:solidFill>
                <a:srgbClr val="00000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pPr>
              <a:buFont typeface="+mj-lt"/>
              <a:buAutoNum type="arabicPeriod"/>
            </a:pPr>
            <a:r>
              <a:rPr kumimoji="0" lang="en-US" altLang="ko-KR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Apatite </a:t>
            </a:r>
            <a:r>
              <a:rPr kumimoji="0" lang="ko-KR" altLang="en-US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응용분야</a:t>
            </a:r>
            <a:endParaRPr kumimoji="0" lang="en-US" altLang="ko-KR" sz="2400" dirty="0">
              <a:solidFill>
                <a:srgbClr val="00000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pPr>
              <a:buFont typeface="+mj-lt"/>
              <a:buAutoNum type="arabicPeriod"/>
            </a:pPr>
            <a:r>
              <a:rPr kumimoji="0" lang="en-US" altLang="ko-KR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Apatite </a:t>
            </a:r>
            <a:r>
              <a:rPr kumimoji="0" lang="ko-KR" altLang="en-US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가치평가 </a:t>
            </a:r>
            <a:r>
              <a:rPr kumimoji="0" lang="en-US" altLang="ko-KR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(</a:t>
            </a:r>
            <a:r>
              <a:rPr kumimoji="0" lang="ko-KR" altLang="en-US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보유재고</a:t>
            </a:r>
            <a:r>
              <a:rPr kumimoji="0" lang="en-US" altLang="ko-KR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)</a:t>
            </a:r>
          </a:p>
          <a:p>
            <a:pPr>
              <a:buFont typeface="+mj-lt"/>
              <a:buAutoNum type="arabicPeriod"/>
            </a:pPr>
            <a:r>
              <a:rPr kumimoji="0" lang="en-US" altLang="ko-KR" sz="2400" dirty="0">
                <a:solidFill>
                  <a:srgbClr val="7030A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Apatite R&amp;D </a:t>
            </a:r>
            <a:r>
              <a:rPr kumimoji="0" lang="ko-KR" altLang="en-US" sz="2400" dirty="0">
                <a:solidFill>
                  <a:srgbClr val="7030A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사업 구도 </a:t>
            </a:r>
            <a:endParaRPr kumimoji="0" lang="en-US" altLang="ko-KR" sz="2400" dirty="0">
              <a:solidFill>
                <a:srgbClr val="7030A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pPr>
              <a:buFont typeface="+mj-lt"/>
              <a:buAutoNum type="arabicPeriod"/>
            </a:pPr>
            <a:r>
              <a:rPr kumimoji="0" lang="ko-KR" altLang="en-US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제조공장 및 </a:t>
            </a:r>
            <a:r>
              <a:rPr kumimoji="0" lang="en-US" altLang="ko-KR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R&amp;D </a:t>
            </a:r>
            <a:r>
              <a:rPr kumimoji="0" lang="ko-KR" altLang="en-US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센터 설립 계획</a:t>
            </a:r>
            <a:endParaRPr kumimoji="0" lang="en-US" altLang="ko-KR" sz="240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pPr>
              <a:buFont typeface="+mj-lt"/>
              <a:buAutoNum type="arabicPeriod"/>
            </a:pPr>
            <a:r>
              <a:rPr kumimoji="0" lang="ko-KR" altLang="en-US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사회적 성과 </a:t>
            </a:r>
            <a:r>
              <a:rPr kumimoji="0" lang="en-US" altLang="ko-KR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(</a:t>
            </a:r>
            <a:r>
              <a:rPr kumimoji="0" lang="ko-KR" altLang="en-US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일자리 창출</a:t>
            </a:r>
            <a:r>
              <a:rPr kumimoji="0" lang="en-US" altLang="ko-KR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)</a:t>
            </a:r>
          </a:p>
          <a:p>
            <a:pPr>
              <a:buFont typeface="+mj-lt"/>
              <a:buAutoNum type="arabicPeriod"/>
            </a:pPr>
            <a:endParaRPr kumimoji="0" lang="en-US" altLang="ko-KR" sz="240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464724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Picture 1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90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5" name="Rectangle 93"/>
          <p:cNvSpPr>
            <a:spLocks noChangeArrowheads="1"/>
          </p:cNvSpPr>
          <p:nvPr/>
        </p:nvSpPr>
        <p:spPr bwMode="auto">
          <a:xfrm>
            <a:off x="0" y="0"/>
            <a:ext cx="6903085" cy="695325"/>
          </a:xfrm>
          <a:prstGeom prst="rect">
            <a:avLst/>
          </a:prstGeom>
          <a:gradFill rotWithShape="1">
            <a:gsLst>
              <a:gs pos="0">
                <a:srgbClr val="000000">
                  <a:alpha val="39999"/>
                </a:srgbClr>
              </a:gs>
              <a:gs pos="100000">
                <a:srgbClr val="FFFFFF">
                  <a:alpha val="0"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algn="ctr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 fontAlgn="base">
              <a:spcBef>
                <a:spcPct val="0"/>
              </a:spcBef>
              <a:defRPr/>
            </a:pPr>
            <a:endParaRPr lang="ko-KR" altLang="en-US" sz="1800" b="0" kern="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  <p:sp>
        <p:nvSpPr>
          <p:cNvPr id="176" name="Line 94"/>
          <p:cNvSpPr>
            <a:spLocks noChangeShapeType="1"/>
          </p:cNvSpPr>
          <p:nvPr/>
        </p:nvSpPr>
        <p:spPr bwMode="auto">
          <a:xfrm>
            <a:off x="180975" y="695325"/>
            <a:ext cx="9906000" cy="0"/>
          </a:xfrm>
          <a:prstGeom prst="line">
            <a:avLst/>
          </a:prstGeom>
          <a:noFill/>
          <a:ln w="3175" cap="rnd">
            <a:solidFill>
              <a:srgbClr val="DDDDDD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 fontAlgn="base" latinLnBrk="1">
              <a:spcBef>
                <a:spcPct val="0"/>
              </a:spcBef>
            </a:pPr>
            <a:endParaRPr lang="ko-KR" altLang="en-US" sz="1800" b="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  <p:sp>
        <p:nvSpPr>
          <p:cNvPr id="202" name="Oval 2"/>
          <p:cNvSpPr>
            <a:spLocks noChangeArrowheads="1"/>
          </p:cNvSpPr>
          <p:nvPr/>
        </p:nvSpPr>
        <p:spPr bwMode="auto">
          <a:xfrm>
            <a:off x="3294380" y="2087880"/>
            <a:ext cx="3959225" cy="3959225"/>
          </a:xfrm>
          <a:prstGeom prst="ellipse">
            <a:avLst/>
          </a:prstGeom>
          <a:solidFill>
            <a:srgbClr val="292929">
              <a:alpha val="39999"/>
            </a:srgbClr>
          </a:solidFill>
          <a:ln w="9525" algn="ctr">
            <a:solidFill>
              <a:srgbClr val="FFFFFF"/>
            </a:solidFill>
            <a:prstDash val="dash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2700" dir="54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charset="-127"/>
              <a:ea typeface="굴림" charset="-127"/>
            </a:endParaRPr>
          </a:p>
        </p:txBody>
      </p:sp>
      <p:sp>
        <p:nvSpPr>
          <p:cNvPr id="203" name="Oval 3"/>
          <p:cNvSpPr>
            <a:spLocks noChangeAspect="1" noChangeArrowheads="1"/>
          </p:cNvSpPr>
          <p:nvPr/>
        </p:nvSpPr>
        <p:spPr bwMode="auto">
          <a:xfrm>
            <a:off x="5291455" y="1920875"/>
            <a:ext cx="1870075" cy="1870075"/>
          </a:xfrm>
          <a:prstGeom prst="ellipse">
            <a:avLst/>
          </a:prstGeom>
          <a:solidFill>
            <a:srgbClr val="000000"/>
          </a:solidFill>
          <a:ln>
            <a:noFill/>
          </a:ln>
          <a:effectLst/>
          <a:scene3d>
            <a:camera prst="legacyPerspectiveBottomRight"/>
            <a:lightRig rig="legacyHarsh3" dir="b"/>
          </a:scene3d>
          <a:sp3d extrusionH="11100" prstMaterial="legacyMatte">
            <a:bevelT w="13500" h="13500" prst="angle"/>
            <a:bevelB w="13500" h="13500" prst="angle"/>
            <a:extrusionClr>
              <a:srgbClr val="000000"/>
            </a:extrusionClr>
          </a:sp3d>
          <a:extLst>
            <a:ext uri="{91240B29-F687-4F45-9708-019B960494DF}">
              <a14:hiddenLine xmlns:a14="http://schemas.microsoft.com/office/drawing/2010/main" w="9525" algn="ctr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2700" dir="54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  <a:flatTx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charset="-127"/>
              <a:ea typeface="굴림" charset="-127"/>
            </a:endParaRPr>
          </a:p>
        </p:txBody>
      </p:sp>
      <p:grpSp>
        <p:nvGrpSpPr>
          <p:cNvPr id="204" name="Group 4"/>
          <p:cNvGrpSpPr>
            <a:grpSpLocks/>
          </p:cNvGrpSpPr>
          <p:nvPr/>
        </p:nvGrpSpPr>
        <p:grpSpPr bwMode="auto">
          <a:xfrm>
            <a:off x="5092700" y="1713230"/>
            <a:ext cx="2160905" cy="2159000"/>
            <a:chOff x="5092700" y="1713230"/>
            <a:chExt cx="2160905" cy="2159000"/>
          </a:xfrm>
        </p:grpSpPr>
        <p:grpSp>
          <p:nvGrpSpPr>
            <p:cNvPr id="205" name="Group 5"/>
            <p:cNvGrpSpPr>
              <a:grpSpLocks/>
            </p:cNvGrpSpPr>
            <p:nvPr/>
          </p:nvGrpSpPr>
          <p:grpSpPr bwMode="auto">
            <a:xfrm>
              <a:off x="5092700" y="1713230"/>
              <a:ext cx="2159000" cy="2159000"/>
              <a:chOff x="5092700" y="1713230"/>
              <a:chExt cx="2159000" cy="2159000"/>
            </a:xfrm>
          </p:grpSpPr>
          <p:grpSp>
            <p:nvGrpSpPr>
              <p:cNvPr id="213" name="Group 6"/>
              <p:cNvGrpSpPr>
                <a:grpSpLocks/>
              </p:cNvGrpSpPr>
              <p:nvPr/>
            </p:nvGrpSpPr>
            <p:grpSpPr bwMode="auto">
              <a:xfrm>
                <a:off x="5092700" y="1713230"/>
                <a:ext cx="2159000" cy="2159000"/>
                <a:chOff x="5092700" y="1713230"/>
                <a:chExt cx="2159000" cy="2159000"/>
              </a:xfrm>
            </p:grpSpPr>
            <p:sp>
              <p:nvSpPr>
                <p:cNvPr id="217" name="AutoShape 7"/>
                <p:cNvSpPr>
                  <a:spLocks noChangeArrowheads="1"/>
                </p:cNvSpPr>
                <p:nvPr/>
              </p:nvSpPr>
              <p:spPr bwMode="auto">
                <a:xfrm>
                  <a:off x="5092700" y="2703830"/>
                  <a:ext cx="2159000" cy="179070"/>
                </a:xfrm>
                <a:prstGeom prst="roundRect">
                  <a:avLst>
                    <a:gd name="adj" fmla="val 16667"/>
                  </a:avLst>
                </a:prstGeom>
                <a:gradFill rotWithShape="0">
                  <a:gsLst>
                    <a:gs pos="0">
                      <a:srgbClr val="000000"/>
                    </a:gs>
                    <a:gs pos="100000">
                      <a:srgbClr val="5F5F5F"/>
                    </a:gs>
                  </a:gsLst>
                  <a:lin ang="2700000" scaled="1"/>
                </a:gradFill>
                <a:ln>
                  <a:noFill/>
                </a:ln>
                <a:effectLst/>
                <a:scene3d>
                  <a:camera prst="legacyPerspectiveBottomRight"/>
                  <a:lightRig rig="legacyHarsh3" dir="b"/>
                </a:scene3d>
                <a:sp3d extrusionH="430200" prstMaterial="legacyPlastic">
                  <a:bevelT w="13500" h="13500" prst="angle"/>
                  <a:bevelB w="13500" h="13500" prst="angle"/>
                  <a:extrusionClr>
                    <a:srgbClr val="000000"/>
                  </a:extrusionClr>
                </a:sp3d>
                <a:extLst>
                  <a:ext uri="{91240B29-F687-4F45-9708-019B960494DF}">
                    <a14:hiddenLine xmlns:a14="http://schemas.microsoft.com/office/drawing/2010/main" w="9525" algn="ctr">
                      <a:noFill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5400000" algn="ctr" rotWithShape="0">
                          <a:schemeClr val="tx1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 anchor="ctr">
                  <a:spAutoFit/>
                  <a:flatTx/>
                </a:bodyPr>
                <a:lstStyle/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굴림" charset="-127"/>
                    <a:ea typeface="굴림" charset="-127"/>
                  </a:endParaRPr>
                </a:p>
              </p:txBody>
            </p:sp>
            <p:sp>
              <p:nvSpPr>
                <p:cNvPr id="218" name="AutoShape 8"/>
                <p:cNvSpPr>
                  <a:spLocks noChangeArrowheads="1"/>
                </p:cNvSpPr>
                <p:nvPr/>
              </p:nvSpPr>
              <p:spPr bwMode="auto">
                <a:xfrm rot="5400000">
                  <a:off x="5093335" y="2701290"/>
                  <a:ext cx="2159000" cy="177800"/>
                </a:xfrm>
                <a:prstGeom prst="roundRect">
                  <a:avLst>
                    <a:gd name="adj" fmla="val 16667"/>
                  </a:avLst>
                </a:prstGeom>
                <a:gradFill rotWithShape="0">
                  <a:gsLst>
                    <a:gs pos="0">
                      <a:srgbClr val="000000"/>
                    </a:gs>
                    <a:gs pos="100000">
                      <a:srgbClr val="5F5F5F"/>
                    </a:gs>
                  </a:gsLst>
                  <a:lin ang="2700000" scaled="1"/>
                </a:gradFill>
                <a:ln>
                  <a:noFill/>
                </a:ln>
                <a:effectLst/>
                <a:scene3d>
                  <a:camera prst="legacyPerspectiveBottomRight"/>
                  <a:lightRig rig="legacyHarsh3" dir="b"/>
                </a:scene3d>
                <a:sp3d extrusionH="430200" prstMaterial="legacyPlastic">
                  <a:bevelT w="13500" h="13500" prst="angle"/>
                  <a:bevelB w="13500" h="13500" prst="angle"/>
                  <a:extrusionClr>
                    <a:srgbClr val="000000"/>
                  </a:extrusionClr>
                </a:sp3d>
                <a:extLst>
                  <a:ext uri="{91240B29-F687-4F45-9708-019B960494DF}">
                    <a14:hiddenLine xmlns:a14="http://schemas.microsoft.com/office/drawing/2010/main" w="9525" algn="ctr">
                      <a:noFill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5400000" algn="ctr" rotWithShape="0">
                          <a:schemeClr val="tx1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 anchor="ctr">
                  <a:spAutoFit/>
                  <a:flatTx/>
                </a:bodyPr>
                <a:lstStyle/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굴림" charset="-127"/>
                    <a:ea typeface="굴림" charset="-127"/>
                  </a:endParaRPr>
                </a:p>
              </p:txBody>
            </p:sp>
          </p:grpSp>
          <p:grpSp>
            <p:nvGrpSpPr>
              <p:cNvPr id="214" name="Group 9"/>
              <p:cNvGrpSpPr>
                <a:grpSpLocks/>
              </p:cNvGrpSpPr>
              <p:nvPr/>
            </p:nvGrpSpPr>
            <p:grpSpPr bwMode="auto">
              <a:xfrm rot="2700000">
                <a:off x="5092700" y="1713230"/>
                <a:ext cx="2159000" cy="2159000"/>
                <a:chOff x="5092700" y="1713230"/>
                <a:chExt cx="2159000" cy="2159000"/>
              </a:xfrm>
            </p:grpSpPr>
            <p:sp>
              <p:nvSpPr>
                <p:cNvPr id="215" name="AutoShape 10"/>
                <p:cNvSpPr>
                  <a:spLocks noChangeArrowheads="1"/>
                </p:cNvSpPr>
                <p:nvPr/>
              </p:nvSpPr>
              <p:spPr bwMode="auto">
                <a:xfrm>
                  <a:off x="5090795" y="2705100"/>
                  <a:ext cx="2161540" cy="176530"/>
                </a:xfrm>
                <a:prstGeom prst="roundRect">
                  <a:avLst>
                    <a:gd name="adj" fmla="val 16667"/>
                  </a:avLst>
                </a:prstGeom>
                <a:gradFill rotWithShape="0">
                  <a:gsLst>
                    <a:gs pos="0">
                      <a:srgbClr val="000000"/>
                    </a:gs>
                    <a:gs pos="100000">
                      <a:srgbClr val="5F5F5F"/>
                    </a:gs>
                  </a:gsLst>
                  <a:lin ang="2700000" scaled="1"/>
                </a:gradFill>
                <a:ln>
                  <a:noFill/>
                </a:ln>
                <a:effectLst/>
                <a:scene3d>
                  <a:camera prst="legacyPerspectiveBottomRight"/>
                  <a:lightRig rig="legacyHarsh3" dir="b"/>
                </a:scene3d>
                <a:sp3d extrusionH="430200" prstMaterial="legacyPlastic">
                  <a:bevelT w="13500" h="13500" prst="angle"/>
                  <a:bevelB w="13500" h="13500" prst="angle"/>
                  <a:extrusionClr>
                    <a:srgbClr val="000000"/>
                  </a:extrusionClr>
                </a:sp3d>
                <a:extLst>
                  <a:ext uri="{91240B29-F687-4F45-9708-019B960494DF}">
                    <a14:hiddenLine xmlns:a14="http://schemas.microsoft.com/office/drawing/2010/main" w="9525" algn="ctr">
                      <a:noFill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5400000" algn="ctr" rotWithShape="0">
                          <a:schemeClr val="tx1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 anchor="ctr">
                  <a:spAutoFit/>
                  <a:flatTx/>
                </a:bodyPr>
                <a:lstStyle/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굴림" charset="-127"/>
                    <a:ea typeface="굴림" charset="-127"/>
                  </a:endParaRPr>
                </a:p>
              </p:txBody>
            </p:sp>
            <p:sp>
              <p:nvSpPr>
                <p:cNvPr id="216" name="AutoShape 11"/>
                <p:cNvSpPr>
                  <a:spLocks noChangeArrowheads="1"/>
                </p:cNvSpPr>
                <p:nvPr/>
              </p:nvSpPr>
              <p:spPr bwMode="auto">
                <a:xfrm rot="5400000">
                  <a:off x="5095240" y="2704465"/>
                  <a:ext cx="2159635" cy="177800"/>
                </a:xfrm>
                <a:prstGeom prst="roundRect">
                  <a:avLst>
                    <a:gd name="adj" fmla="val 16667"/>
                  </a:avLst>
                </a:prstGeom>
                <a:gradFill rotWithShape="0">
                  <a:gsLst>
                    <a:gs pos="0">
                      <a:srgbClr val="000000"/>
                    </a:gs>
                    <a:gs pos="100000">
                      <a:srgbClr val="5F5F5F"/>
                    </a:gs>
                  </a:gsLst>
                  <a:lin ang="2700000" scaled="1"/>
                </a:gradFill>
                <a:ln>
                  <a:noFill/>
                </a:ln>
                <a:effectLst/>
                <a:scene3d>
                  <a:camera prst="legacyPerspectiveBottomRight"/>
                  <a:lightRig rig="legacyHarsh3" dir="b"/>
                </a:scene3d>
                <a:sp3d extrusionH="430200" prstMaterial="legacyPlastic">
                  <a:bevelT w="13500" h="13500" prst="angle"/>
                  <a:bevelB w="13500" h="13500" prst="angle"/>
                  <a:extrusionClr>
                    <a:srgbClr val="000000"/>
                  </a:extrusionClr>
                </a:sp3d>
                <a:extLst>
                  <a:ext uri="{91240B29-F687-4F45-9708-019B960494DF}">
                    <a14:hiddenLine xmlns:a14="http://schemas.microsoft.com/office/drawing/2010/main" w="9525" algn="ctr">
                      <a:noFill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5400000" algn="ctr" rotWithShape="0">
                          <a:schemeClr val="tx1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 anchor="ctr">
                  <a:spAutoFit/>
                  <a:flatTx/>
                </a:bodyPr>
                <a:lstStyle/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굴림" charset="-127"/>
                    <a:ea typeface="굴림" charset="-127"/>
                  </a:endParaRPr>
                </a:p>
              </p:txBody>
            </p:sp>
          </p:grpSp>
        </p:grpSp>
        <p:grpSp>
          <p:nvGrpSpPr>
            <p:cNvPr id="206" name="Group 12"/>
            <p:cNvGrpSpPr>
              <a:grpSpLocks/>
            </p:cNvGrpSpPr>
            <p:nvPr/>
          </p:nvGrpSpPr>
          <p:grpSpPr bwMode="auto">
            <a:xfrm rot="1320000">
              <a:off x="5093970" y="1713230"/>
              <a:ext cx="2159000" cy="2159000"/>
              <a:chOff x="5093970" y="1713230"/>
              <a:chExt cx="2159000" cy="2159000"/>
            </a:xfrm>
          </p:grpSpPr>
          <p:grpSp>
            <p:nvGrpSpPr>
              <p:cNvPr id="207" name="Group 13"/>
              <p:cNvGrpSpPr>
                <a:grpSpLocks/>
              </p:cNvGrpSpPr>
              <p:nvPr/>
            </p:nvGrpSpPr>
            <p:grpSpPr bwMode="auto">
              <a:xfrm>
                <a:off x="5093970" y="1713230"/>
                <a:ext cx="2159000" cy="2159000"/>
                <a:chOff x="5093970" y="1713230"/>
                <a:chExt cx="2159000" cy="2159000"/>
              </a:xfrm>
            </p:grpSpPr>
            <p:sp>
              <p:nvSpPr>
                <p:cNvPr id="211" name="AutoShape 14"/>
                <p:cNvSpPr>
                  <a:spLocks noChangeArrowheads="1"/>
                </p:cNvSpPr>
                <p:nvPr/>
              </p:nvSpPr>
              <p:spPr bwMode="auto">
                <a:xfrm>
                  <a:off x="5093335" y="2703195"/>
                  <a:ext cx="2159000" cy="180340"/>
                </a:xfrm>
                <a:prstGeom prst="roundRect">
                  <a:avLst>
                    <a:gd name="adj" fmla="val 16667"/>
                  </a:avLst>
                </a:prstGeom>
                <a:gradFill rotWithShape="0">
                  <a:gsLst>
                    <a:gs pos="0">
                      <a:srgbClr val="000000"/>
                    </a:gs>
                    <a:gs pos="100000">
                      <a:srgbClr val="5F5F5F"/>
                    </a:gs>
                  </a:gsLst>
                  <a:lin ang="2700000" scaled="1"/>
                </a:gradFill>
                <a:ln>
                  <a:noFill/>
                </a:ln>
                <a:effectLst/>
                <a:scene3d>
                  <a:camera prst="legacyPerspectiveBottomRight"/>
                  <a:lightRig rig="legacyHarsh3" dir="b"/>
                </a:scene3d>
                <a:sp3d extrusionH="430200" prstMaterial="legacyPlastic">
                  <a:bevelT w="13500" h="13500" prst="angle"/>
                  <a:bevelB w="13500" h="13500" prst="angle"/>
                  <a:extrusionClr>
                    <a:srgbClr val="000000"/>
                  </a:extrusionClr>
                </a:sp3d>
                <a:extLst>
                  <a:ext uri="{91240B29-F687-4F45-9708-019B960494DF}">
                    <a14:hiddenLine xmlns:a14="http://schemas.microsoft.com/office/drawing/2010/main" w="9525" algn="ctr">
                      <a:noFill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5400000" algn="ctr" rotWithShape="0">
                          <a:schemeClr val="tx1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 anchor="ctr">
                  <a:spAutoFit/>
                  <a:flatTx/>
                </a:bodyPr>
                <a:lstStyle/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굴림" charset="-127"/>
                    <a:ea typeface="굴림" charset="-127"/>
                  </a:endParaRPr>
                </a:p>
              </p:txBody>
            </p:sp>
            <p:sp>
              <p:nvSpPr>
                <p:cNvPr id="212" name="AutoShape 15"/>
                <p:cNvSpPr>
                  <a:spLocks noChangeArrowheads="1"/>
                </p:cNvSpPr>
                <p:nvPr/>
              </p:nvSpPr>
              <p:spPr bwMode="auto">
                <a:xfrm rot="5400000">
                  <a:off x="5096510" y="2702560"/>
                  <a:ext cx="2159000" cy="176530"/>
                </a:xfrm>
                <a:prstGeom prst="roundRect">
                  <a:avLst>
                    <a:gd name="adj" fmla="val 16667"/>
                  </a:avLst>
                </a:prstGeom>
                <a:gradFill rotWithShape="0">
                  <a:gsLst>
                    <a:gs pos="0">
                      <a:srgbClr val="000000"/>
                    </a:gs>
                    <a:gs pos="100000">
                      <a:srgbClr val="5F5F5F"/>
                    </a:gs>
                  </a:gsLst>
                  <a:lin ang="2700000" scaled="1"/>
                </a:gradFill>
                <a:ln>
                  <a:noFill/>
                </a:ln>
                <a:effectLst/>
                <a:scene3d>
                  <a:camera prst="legacyPerspectiveBottomRight"/>
                  <a:lightRig rig="legacyHarsh3" dir="b"/>
                </a:scene3d>
                <a:sp3d extrusionH="430200" prstMaterial="legacyPlastic">
                  <a:bevelT w="13500" h="13500" prst="angle"/>
                  <a:bevelB w="13500" h="13500" prst="angle"/>
                  <a:extrusionClr>
                    <a:srgbClr val="000000"/>
                  </a:extrusionClr>
                </a:sp3d>
                <a:extLst>
                  <a:ext uri="{91240B29-F687-4F45-9708-019B960494DF}">
                    <a14:hiddenLine xmlns:a14="http://schemas.microsoft.com/office/drawing/2010/main" w="9525" algn="ctr">
                      <a:noFill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5400000" algn="ctr" rotWithShape="0">
                          <a:schemeClr val="tx1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 anchor="ctr">
                  <a:spAutoFit/>
                  <a:flatTx/>
                </a:bodyPr>
                <a:lstStyle/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굴림" charset="-127"/>
                    <a:ea typeface="굴림" charset="-127"/>
                  </a:endParaRPr>
                </a:p>
              </p:txBody>
            </p:sp>
          </p:grpSp>
          <p:grpSp>
            <p:nvGrpSpPr>
              <p:cNvPr id="208" name="Group 16"/>
              <p:cNvGrpSpPr>
                <a:grpSpLocks/>
              </p:cNvGrpSpPr>
              <p:nvPr/>
            </p:nvGrpSpPr>
            <p:grpSpPr bwMode="auto">
              <a:xfrm rot="2700000">
                <a:off x="5093970" y="1713230"/>
                <a:ext cx="2159000" cy="2159000"/>
                <a:chOff x="5093970" y="1713230"/>
                <a:chExt cx="2159000" cy="2159000"/>
              </a:xfrm>
            </p:grpSpPr>
            <p:sp>
              <p:nvSpPr>
                <p:cNvPr id="209" name="AutoShape 17"/>
                <p:cNvSpPr>
                  <a:spLocks noChangeArrowheads="1"/>
                </p:cNvSpPr>
                <p:nvPr/>
              </p:nvSpPr>
              <p:spPr bwMode="auto">
                <a:xfrm>
                  <a:off x="5095240" y="2701925"/>
                  <a:ext cx="2157095" cy="180975"/>
                </a:xfrm>
                <a:prstGeom prst="roundRect">
                  <a:avLst>
                    <a:gd name="adj" fmla="val 16667"/>
                  </a:avLst>
                </a:prstGeom>
                <a:gradFill rotWithShape="0">
                  <a:gsLst>
                    <a:gs pos="0">
                      <a:srgbClr val="000000"/>
                    </a:gs>
                    <a:gs pos="100000">
                      <a:srgbClr val="5F5F5F"/>
                    </a:gs>
                  </a:gsLst>
                  <a:lin ang="2700000" scaled="1"/>
                </a:gradFill>
                <a:ln>
                  <a:noFill/>
                </a:ln>
                <a:effectLst/>
                <a:scene3d>
                  <a:camera prst="legacyPerspectiveBottomRight"/>
                  <a:lightRig rig="legacyHarsh3" dir="b"/>
                </a:scene3d>
                <a:sp3d extrusionH="430200" prstMaterial="legacyPlastic">
                  <a:bevelT w="13500" h="13500" prst="angle"/>
                  <a:bevelB w="13500" h="13500" prst="angle"/>
                  <a:extrusionClr>
                    <a:srgbClr val="000000"/>
                  </a:extrusionClr>
                </a:sp3d>
                <a:extLst>
                  <a:ext uri="{91240B29-F687-4F45-9708-019B960494DF}">
                    <a14:hiddenLine xmlns:a14="http://schemas.microsoft.com/office/drawing/2010/main" w="9525" algn="ctr">
                      <a:noFill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5400000" algn="ctr" rotWithShape="0">
                          <a:schemeClr val="tx1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 anchor="ctr">
                  <a:spAutoFit/>
                  <a:flatTx/>
                </a:bodyPr>
                <a:lstStyle/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굴림" charset="-127"/>
                    <a:ea typeface="굴림" charset="-127"/>
                  </a:endParaRPr>
                </a:p>
              </p:txBody>
            </p:sp>
            <p:sp>
              <p:nvSpPr>
                <p:cNvPr id="210" name="AutoShape 18"/>
                <p:cNvSpPr>
                  <a:spLocks noChangeArrowheads="1"/>
                </p:cNvSpPr>
                <p:nvPr/>
              </p:nvSpPr>
              <p:spPr bwMode="auto">
                <a:xfrm rot="5400000">
                  <a:off x="5092700" y="2709545"/>
                  <a:ext cx="2160905" cy="177165"/>
                </a:xfrm>
                <a:prstGeom prst="roundRect">
                  <a:avLst>
                    <a:gd name="adj" fmla="val 16667"/>
                  </a:avLst>
                </a:prstGeom>
                <a:gradFill rotWithShape="0">
                  <a:gsLst>
                    <a:gs pos="0">
                      <a:srgbClr val="000000"/>
                    </a:gs>
                    <a:gs pos="100000">
                      <a:srgbClr val="5F5F5F"/>
                    </a:gs>
                  </a:gsLst>
                  <a:lin ang="2700000" scaled="1"/>
                </a:gradFill>
                <a:ln>
                  <a:noFill/>
                </a:ln>
                <a:effectLst/>
                <a:scene3d>
                  <a:camera prst="legacyPerspectiveBottomRight"/>
                  <a:lightRig rig="legacyHarsh3" dir="b"/>
                </a:scene3d>
                <a:sp3d extrusionH="430200" prstMaterial="legacyPlastic">
                  <a:bevelT w="13500" h="13500" prst="angle"/>
                  <a:bevelB w="13500" h="13500" prst="angle"/>
                  <a:extrusionClr>
                    <a:srgbClr val="000000"/>
                  </a:extrusionClr>
                </a:sp3d>
                <a:extLst>
                  <a:ext uri="{91240B29-F687-4F45-9708-019B960494DF}">
                    <a14:hiddenLine xmlns:a14="http://schemas.microsoft.com/office/drawing/2010/main" w="9525" algn="ctr">
                      <a:noFill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5400000" algn="ctr" rotWithShape="0">
                          <a:schemeClr val="tx1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 anchor="ctr">
                  <a:spAutoFit/>
                  <a:flatTx/>
                </a:bodyPr>
                <a:lstStyle/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굴림" charset="-127"/>
                    <a:ea typeface="굴림" charset="-127"/>
                  </a:endParaRPr>
                </a:p>
              </p:txBody>
            </p:sp>
          </p:grpSp>
        </p:grpSp>
      </p:grpSp>
      <p:sp>
        <p:nvSpPr>
          <p:cNvPr id="219" name="Oval 19"/>
          <p:cNvSpPr>
            <a:spLocks noChangeAspect="1" noChangeArrowheads="1"/>
          </p:cNvSpPr>
          <p:nvPr/>
        </p:nvSpPr>
        <p:spPr bwMode="auto">
          <a:xfrm>
            <a:off x="5237480" y="1857375"/>
            <a:ext cx="1870075" cy="1870075"/>
          </a:xfrm>
          <a:prstGeom prst="ellipse">
            <a:avLst/>
          </a:prstGeom>
          <a:gradFill rotWithShape="1">
            <a:gsLst>
              <a:gs pos="0">
                <a:srgbClr val="000000"/>
              </a:gs>
              <a:gs pos="100000">
                <a:srgbClr val="333333"/>
              </a:gs>
            </a:gsLst>
            <a:lin ang="2700000" scaled="1"/>
          </a:gradFill>
          <a:ln>
            <a:noFill/>
          </a:ln>
          <a:effectLst/>
          <a:scene3d>
            <a:camera prst="legacyPerspectiveBottomRight"/>
            <a:lightRig rig="legacyHarsh3" dir="b"/>
          </a:scene3d>
          <a:sp3d extrusionH="11100" prstMaterial="legacyMatte">
            <a:bevelT w="13500" h="13500" prst="angle"/>
            <a:bevelB w="13500" h="13500" prst="angle"/>
            <a:extrusionClr>
              <a:srgbClr val="333333"/>
            </a:extrusionClr>
          </a:sp3d>
          <a:extLst>
            <a:ext uri="{91240B29-F687-4F45-9708-019B960494DF}">
              <a14:hiddenLine xmlns:a14="http://schemas.microsoft.com/office/drawing/2010/main" w="9525" algn="ctr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2700" dir="54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  <a:flatTx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charset="-127"/>
              <a:ea typeface="굴림" charset="-127"/>
            </a:endParaRPr>
          </a:p>
        </p:txBody>
      </p:sp>
      <p:sp>
        <p:nvSpPr>
          <p:cNvPr id="220" name="Text Box 21"/>
          <p:cNvSpPr txBox="1">
            <a:spLocks noChangeArrowheads="1"/>
          </p:cNvSpPr>
          <p:nvPr/>
        </p:nvSpPr>
        <p:spPr bwMode="auto">
          <a:xfrm>
            <a:off x="1052830" y="981710"/>
            <a:ext cx="3896995" cy="46101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7067A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 numCol="1" vert="horz" anchor="t">
            <a:spAutoFit/>
          </a:bodyPr>
          <a:lstStyle>
            <a:lvl1pPr marL="85725" indent="-85725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solidFill>
                  <a:schemeClr val="tx1"/>
                </a:solidFill>
                <a:latin typeface="굴림" charset="0"/>
                <a:ea typeface="굴림" charset="0"/>
              </a:defRPr>
            </a:lvl1pPr>
            <a:lvl2pPr marL="0" indent="0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solidFill>
                  <a:schemeClr val="tx1"/>
                </a:solidFill>
                <a:latin typeface="굴림" charset="0"/>
                <a:ea typeface="굴림" charset="0"/>
              </a:defRPr>
            </a:lvl2pPr>
            <a:lvl3pPr marL="0" indent="0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solidFill>
                  <a:schemeClr val="tx1"/>
                </a:solidFill>
                <a:latin typeface="굴림" charset="0"/>
                <a:ea typeface="굴림" charset="0"/>
              </a:defRPr>
            </a:lvl3pPr>
            <a:lvl4pPr marL="0" indent="0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solidFill>
                  <a:schemeClr val="tx1"/>
                </a:solidFill>
                <a:latin typeface="굴림" charset="0"/>
                <a:ea typeface="굴림" charset="0"/>
              </a:defRPr>
            </a:lvl4pPr>
            <a:lvl5pPr marL="0" indent="0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solidFill>
                  <a:schemeClr val="tx1"/>
                </a:solidFill>
                <a:latin typeface="굴림" charset="0"/>
                <a:ea typeface="굴림" charset="0"/>
              </a:defRPr>
            </a:lvl5pPr>
            <a:lvl6pPr marL="0" indent="0" fontAlgn="base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solidFill>
                  <a:schemeClr val="tx1"/>
                </a:solidFill>
                <a:latin typeface="굴림" charset="0"/>
                <a:ea typeface="굴림" charset="0"/>
              </a:defRPr>
            </a:lvl6pPr>
            <a:lvl7pPr marL="0" indent="0" fontAlgn="base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solidFill>
                  <a:schemeClr val="tx1"/>
                </a:solidFill>
                <a:latin typeface="굴림" charset="0"/>
                <a:ea typeface="굴림" charset="0"/>
              </a:defRPr>
            </a:lvl7pPr>
            <a:lvl8pPr marL="0" indent="0" fontAlgn="base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solidFill>
                  <a:schemeClr val="tx1"/>
                </a:solidFill>
                <a:latin typeface="굴림" charset="0"/>
                <a:ea typeface="굴림" charset="0"/>
              </a:defRPr>
            </a:lvl8pPr>
            <a:lvl9pPr marL="0" indent="0" fontAlgn="base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solidFill>
                  <a:schemeClr val="tx1"/>
                </a:solidFill>
                <a:latin typeface="굴림" charset="0"/>
                <a:ea typeface="굴림" charset="0"/>
              </a:defRPr>
            </a:lvl9pPr>
          </a:lstStyle>
          <a:p>
            <a:pPr marL="85725" indent="-85725" algn="ctr" fontAlgn="base" defTabSz="91440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2400" cap="none" i="0" b="1" strike="noStrike">
                <a:ln w="9525" cap="flat" cmpd="sng">
                  <a:noFill/>
                  <a:prstDash/>
                </a:ln>
                <a:solidFill>
                  <a:srgbClr val="FFFFFF"/>
                </a:solidFill>
                <a:latin typeface="HY동녘B" charset="0"/>
                <a:ea typeface="HY동녘B" charset="0"/>
              </a:rPr>
              <a:t>S</a:t>
            </a:r>
            <a:r>
              <a:rPr lang="en-US" altLang="ko-KR" sz="2400" cap="none" i="0" b="1" strike="noStrike">
                <a:ln w="9525" cap="flat" cmpd="sng">
                  <a:noFill/>
                  <a:prstDash/>
                </a:ln>
                <a:solidFill>
                  <a:srgbClr val="FFFFFF"/>
                </a:solidFill>
                <a:latin typeface="HY동녘B" charset="0"/>
                <a:ea typeface="HY동녘B" charset="0"/>
              </a:rPr>
              <a:t>PC </a:t>
            </a:r>
            <a:r>
              <a:rPr lang="en-US" altLang="ko-KR" sz="2400" cap="none" i="0" b="1" strike="noStrike">
                <a:ln w="9525" cap="flat" cmpd="sng">
                  <a:noFill/>
                  <a:prstDash/>
                </a:ln>
                <a:solidFill>
                  <a:srgbClr val="FFFFFF"/>
                </a:solidFill>
                <a:latin typeface="HY동녘B" charset="0"/>
                <a:ea typeface="HY동녘B" charset="0"/>
              </a:rPr>
              <a:t>법</a:t>
            </a:r>
            <a:r>
              <a:rPr lang="en-US" altLang="ko-KR" sz="2400" cap="none" i="0" b="1" strike="noStrike">
                <a:ln w="9525" cap="flat" cmpd="sng">
                  <a:noFill/>
                  <a:prstDash/>
                </a:ln>
                <a:solidFill>
                  <a:srgbClr val="FFFFFF"/>
                </a:solidFill>
                <a:latin typeface="HY동녘B" charset="0"/>
                <a:ea typeface="HY동녘B" charset="0"/>
              </a:rPr>
              <a:t>인</a:t>
            </a:r>
            <a:r>
              <a:rPr lang="en-US" altLang="ko-KR" sz="2400" cap="none" i="0" b="1" strike="noStrike">
                <a:ln w="9525" cap="flat" cmpd="sng">
                  <a:noFill/>
                  <a:prstDash/>
                </a:ln>
                <a:solidFill>
                  <a:srgbClr val="FFFFFF"/>
                </a:solidFill>
                <a:latin typeface="HY동녘B" charset="0"/>
                <a:ea typeface="HY동녘B" charset="0"/>
              </a:rPr>
              <a:t> </a:t>
            </a:r>
            <a:r>
              <a:rPr lang="en-US" altLang="ko-KR" sz="2400" cap="none" i="0" b="1" strike="noStrike">
                <a:ln w="9525" cap="flat" cmpd="sng">
                  <a:noFill/>
                  <a:prstDash/>
                </a:ln>
                <a:solidFill>
                  <a:srgbClr val="FFFFFF"/>
                </a:solidFill>
                <a:latin typeface="HY동녘B" charset="0"/>
                <a:ea typeface="HY동녘B" charset="0"/>
              </a:rPr>
              <a:t>설</a:t>
            </a:r>
            <a:r>
              <a:rPr lang="en-US" altLang="ko-KR" sz="2400" cap="none" i="0" b="1" strike="noStrike">
                <a:ln w="9525" cap="flat" cmpd="sng">
                  <a:noFill/>
                  <a:prstDash/>
                </a:ln>
                <a:solidFill>
                  <a:srgbClr val="FFFFFF"/>
                </a:solidFill>
                <a:latin typeface="HY동녘B" charset="0"/>
                <a:ea typeface="HY동녘B" charset="0"/>
              </a:rPr>
              <a:t>립</a:t>
            </a:r>
            <a:r>
              <a:rPr lang="en-US" altLang="ko-KR" sz="2400" cap="none" i="0" b="1" strike="noStrike">
                <a:ln w="9525" cap="flat" cmpd="sng">
                  <a:noFill/>
                  <a:prstDash/>
                </a:ln>
                <a:solidFill>
                  <a:srgbClr val="FFFFFF"/>
                </a:solidFill>
                <a:latin typeface="HY동녘B" charset="0"/>
                <a:ea typeface="HY동녘B" charset="0"/>
              </a:rPr>
              <a:t> (</a:t>
            </a:r>
            <a:r>
              <a:rPr lang="en-US" altLang="ko-KR" sz="2400" cap="none" i="0" b="1" strike="noStrike">
                <a:ln w="9525" cap="flat" cmpd="sng">
                  <a:noFill/>
                  <a:prstDash/>
                </a:ln>
                <a:solidFill>
                  <a:srgbClr val="FFFFFF"/>
                </a:solidFill>
                <a:latin typeface="HY동녘B" charset="0"/>
                <a:ea typeface="HY동녘B" charset="0"/>
              </a:rPr>
              <a:t>자본 </a:t>
            </a:r>
            <a:r>
              <a:rPr lang="en-US" altLang="ko-KR" sz="2400" cap="none" i="0" b="1" strike="noStrike">
                <a:ln w="9525" cap="flat" cmpd="sng">
                  <a:noFill/>
                  <a:prstDash/>
                </a:ln>
                <a:solidFill>
                  <a:srgbClr val="FFFFFF"/>
                </a:solidFill>
                <a:latin typeface="HY동녘B" charset="0"/>
                <a:ea typeface="HY동녘B" charset="0"/>
              </a:rPr>
              <a:t>10</a:t>
            </a:r>
            <a:r>
              <a:rPr lang="en-US" altLang="ko-KR" sz="2400" cap="none" i="0" b="1" strike="noStrike">
                <a:ln w="9525" cap="flat" cmpd="sng">
                  <a:noFill/>
                  <a:prstDash/>
                </a:ln>
                <a:solidFill>
                  <a:srgbClr val="FFFFFF"/>
                </a:solidFill>
                <a:latin typeface="HY동녘B" charset="0"/>
                <a:ea typeface="HY동녘B" charset="0"/>
              </a:rPr>
              <a:t>0</a:t>
            </a:r>
            <a:r>
              <a:rPr lang="en-US" altLang="ko-KR" sz="2400" cap="none" i="0" b="1" strike="noStrike">
                <a:ln w="9525" cap="flat" cmpd="sng">
                  <a:noFill/>
                  <a:prstDash/>
                </a:ln>
                <a:solidFill>
                  <a:srgbClr val="FFFFFF"/>
                </a:solidFill>
                <a:latin typeface="HY동녘B" charset="0"/>
                <a:ea typeface="HY동녘B" charset="0"/>
              </a:rPr>
              <a:t>억</a:t>
            </a:r>
            <a:r>
              <a:rPr lang="en-US" altLang="ko-KR" sz="2400" cap="none" i="0" b="1" strike="noStrike">
                <a:ln w="9525" cap="flat" cmpd="sng">
                  <a:noFill/>
                  <a:prstDash/>
                </a:ln>
                <a:solidFill>
                  <a:srgbClr val="FFFFFF"/>
                </a:solidFill>
                <a:latin typeface="HY동녘B" charset="0"/>
                <a:ea typeface="HY동녘B" charset="0"/>
              </a:rPr>
              <a:t>)</a:t>
            </a:r>
            <a:endParaRPr lang="ko-KR" altLang="en-US" sz="2400" cap="none" i="0" b="1" strike="noStrike">
              <a:ln w="9525" cap="flat" cmpd="sng">
                <a:noFill/>
                <a:prstDash/>
              </a:ln>
              <a:solidFill>
                <a:srgbClr val="FFFFFF"/>
              </a:solidFill>
              <a:latin typeface="HY동녘B" charset="0"/>
              <a:ea typeface="HY동녘B" charset="0"/>
            </a:endParaRPr>
          </a:p>
        </p:txBody>
      </p:sp>
      <p:sp>
        <p:nvSpPr>
          <p:cNvPr id="221" name="Oval 24"/>
          <p:cNvSpPr>
            <a:spLocks noChangeAspect="1" noChangeArrowheads="1"/>
          </p:cNvSpPr>
          <p:nvPr/>
        </p:nvSpPr>
        <p:spPr bwMode="auto">
          <a:xfrm>
            <a:off x="2825750" y="3230880"/>
            <a:ext cx="1870075" cy="1870075"/>
          </a:xfrm>
          <a:prstGeom prst="ellipse">
            <a:avLst/>
          </a:prstGeom>
          <a:solidFill>
            <a:srgbClr val="000000"/>
          </a:solidFill>
          <a:ln>
            <a:noFill/>
          </a:ln>
          <a:effectLst/>
          <a:scene3d>
            <a:camera prst="legacyPerspectiveBottomRight"/>
            <a:lightRig rig="legacyHarsh3" dir="b"/>
          </a:scene3d>
          <a:sp3d extrusionH="11100" prstMaterial="legacyMatte">
            <a:bevelT w="13500" h="13500" prst="angle"/>
            <a:bevelB w="13500" h="13500" prst="angle"/>
            <a:extrusionClr>
              <a:srgbClr val="000000"/>
            </a:extrusionClr>
          </a:sp3d>
          <a:extLst>
            <a:ext uri="{91240B29-F687-4F45-9708-019B960494DF}">
              <a14:hiddenLine xmlns:a14="http://schemas.microsoft.com/office/drawing/2010/main" w="9525" algn="ctr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2700" dir="54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  <a:flatTx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charset="-127"/>
              <a:ea typeface="굴림" charset="-127"/>
            </a:endParaRPr>
          </a:p>
        </p:txBody>
      </p:sp>
      <p:grpSp>
        <p:nvGrpSpPr>
          <p:cNvPr id="222" name="Group 25"/>
          <p:cNvGrpSpPr>
            <a:grpSpLocks/>
          </p:cNvGrpSpPr>
          <p:nvPr/>
        </p:nvGrpSpPr>
        <p:grpSpPr bwMode="auto">
          <a:xfrm>
            <a:off x="2627630" y="3022600"/>
            <a:ext cx="2160270" cy="2159000"/>
            <a:chOff x="2627630" y="3022600"/>
            <a:chExt cx="2160270" cy="2159000"/>
          </a:xfrm>
        </p:grpSpPr>
        <p:grpSp>
          <p:nvGrpSpPr>
            <p:cNvPr id="223" name="Group 26"/>
            <p:cNvGrpSpPr>
              <a:grpSpLocks/>
            </p:cNvGrpSpPr>
            <p:nvPr/>
          </p:nvGrpSpPr>
          <p:grpSpPr bwMode="auto">
            <a:xfrm>
              <a:off x="2627630" y="3022600"/>
              <a:ext cx="2159000" cy="2159000"/>
              <a:chOff x="2627630" y="3022600"/>
              <a:chExt cx="2159000" cy="2159000"/>
            </a:xfrm>
          </p:grpSpPr>
          <p:grpSp>
            <p:nvGrpSpPr>
              <p:cNvPr id="231" name="Group 27"/>
              <p:cNvGrpSpPr>
                <a:grpSpLocks/>
              </p:cNvGrpSpPr>
              <p:nvPr/>
            </p:nvGrpSpPr>
            <p:grpSpPr bwMode="auto">
              <a:xfrm>
                <a:off x="2627630" y="3022600"/>
                <a:ext cx="2159000" cy="2159000"/>
                <a:chOff x="2627630" y="3022600"/>
                <a:chExt cx="2159000" cy="2159000"/>
              </a:xfrm>
            </p:grpSpPr>
            <p:sp>
              <p:nvSpPr>
                <p:cNvPr id="235" name="AutoShape 28"/>
                <p:cNvSpPr>
                  <a:spLocks noChangeArrowheads="1"/>
                </p:cNvSpPr>
                <p:nvPr/>
              </p:nvSpPr>
              <p:spPr bwMode="auto">
                <a:xfrm>
                  <a:off x="2627630" y="4013200"/>
                  <a:ext cx="2159000" cy="179070"/>
                </a:xfrm>
                <a:prstGeom prst="roundRect">
                  <a:avLst>
                    <a:gd name="adj" fmla="val 16667"/>
                  </a:avLst>
                </a:prstGeom>
                <a:gradFill rotWithShape="0">
                  <a:gsLst>
                    <a:gs pos="0">
                      <a:srgbClr val="000000"/>
                    </a:gs>
                    <a:gs pos="100000">
                      <a:srgbClr val="5F5F5F"/>
                    </a:gs>
                  </a:gsLst>
                  <a:lin ang="2700000" scaled="1"/>
                </a:gradFill>
                <a:ln>
                  <a:noFill/>
                </a:ln>
                <a:effectLst/>
                <a:scene3d>
                  <a:camera prst="legacyPerspectiveBottomRight"/>
                  <a:lightRig rig="legacyHarsh3" dir="b"/>
                </a:scene3d>
                <a:sp3d extrusionH="430200" prstMaterial="legacyPlastic">
                  <a:bevelT w="13500" h="13500" prst="angle"/>
                  <a:bevelB w="13500" h="13500" prst="angle"/>
                  <a:extrusionClr>
                    <a:srgbClr val="000000"/>
                  </a:extrusionClr>
                </a:sp3d>
                <a:extLst>
                  <a:ext uri="{91240B29-F687-4F45-9708-019B960494DF}">
                    <a14:hiddenLine xmlns:a14="http://schemas.microsoft.com/office/drawing/2010/main" w="9525" algn="ctr">
                      <a:noFill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5400000" algn="ctr" rotWithShape="0">
                          <a:schemeClr val="tx1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 anchor="ctr">
                  <a:spAutoFit/>
                  <a:flatTx/>
                </a:bodyPr>
                <a:lstStyle/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굴림" charset="-127"/>
                    <a:ea typeface="굴림" charset="-127"/>
                  </a:endParaRPr>
                </a:p>
              </p:txBody>
            </p:sp>
            <p:sp>
              <p:nvSpPr>
                <p:cNvPr id="236" name="AutoShape 29"/>
                <p:cNvSpPr>
                  <a:spLocks noChangeArrowheads="1"/>
                </p:cNvSpPr>
                <p:nvPr/>
              </p:nvSpPr>
              <p:spPr bwMode="auto">
                <a:xfrm rot="5400000">
                  <a:off x="2628265" y="4010660"/>
                  <a:ext cx="2159000" cy="177800"/>
                </a:xfrm>
                <a:prstGeom prst="roundRect">
                  <a:avLst>
                    <a:gd name="adj" fmla="val 16667"/>
                  </a:avLst>
                </a:prstGeom>
                <a:gradFill rotWithShape="0">
                  <a:gsLst>
                    <a:gs pos="0">
                      <a:srgbClr val="000000"/>
                    </a:gs>
                    <a:gs pos="100000">
                      <a:srgbClr val="5F5F5F"/>
                    </a:gs>
                  </a:gsLst>
                  <a:lin ang="2700000" scaled="1"/>
                </a:gradFill>
                <a:ln>
                  <a:noFill/>
                </a:ln>
                <a:effectLst/>
                <a:scene3d>
                  <a:camera prst="legacyPerspectiveBottomRight"/>
                  <a:lightRig rig="legacyHarsh3" dir="b"/>
                </a:scene3d>
                <a:sp3d extrusionH="430200" prstMaterial="legacyPlastic">
                  <a:bevelT w="13500" h="13500" prst="angle"/>
                  <a:bevelB w="13500" h="13500" prst="angle"/>
                  <a:extrusionClr>
                    <a:srgbClr val="000000"/>
                  </a:extrusionClr>
                </a:sp3d>
                <a:extLst>
                  <a:ext uri="{91240B29-F687-4F45-9708-019B960494DF}">
                    <a14:hiddenLine xmlns:a14="http://schemas.microsoft.com/office/drawing/2010/main" w="9525" algn="ctr">
                      <a:noFill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5400000" algn="ctr" rotWithShape="0">
                          <a:schemeClr val="tx1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 anchor="ctr">
                  <a:spAutoFit/>
                  <a:flatTx/>
                </a:bodyPr>
                <a:lstStyle/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굴림" charset="-127"/>
                    <a:ea typeface="굴림" charset="-127"/>
                  </a:endParaRPr>
                </a:p>
              </p:txBody>
            </p:sp>
          </p:grpSp>
          <p:grpSp>
            <p:nvGrpSpPr>
              <p:cNvPr id="232" name="Group 30"/>
              <p:cNvGrpSpPr>
                <a:grpSpLocks/>
              </p:cNvGrpSpPr>
              <p:nvPr/>
            </p:nvGrpSpPr>
            <p:grpSpPr bwMode="auto">
              <a:xfrm rot="2700000">
                <a:off x="2626995" y="3022600"/>
                <a:ext cx="2159000" cy="2159000"/>
                <a:chOff x="2626995" y="3022600"/>
                <a:chExt cx="2159000" cy="2159000"/>
              </a:xfrm>
            </p:grpSpPr>
            <p:sp>
              <p:nvSpPr>
                <p:cNvPr id="233" name="AutoShape 31"/>
                <p:cNvSpPr>
                  <a:spLocks noChangeArrowheads="1"/>
                </p:cNvSpPr>
                <p:nvPr/>
              </p:nvSpPr>
              <p:spPr bwMode="auto">
                <a:xfrm>
                  <a:off x="2625090" y="4014470"/>
                  <a:ext cx="2161540" cy="176530"/>
                </a:xfrm>
                <a:prstGeom prst="roundRect">
                  <a:avLst>
                    <a:gd name="adj" fmla="val 16667"/>
                  </a:avLst>
                </a:prstGeom>
                <a:gradFill rotWithShape="0">
                  <a:gsLst>
                    <a:gs pos="0">
                      <a:srgbClr val="000000"/>
                    </a:gs>
                    <a:gs pos="100000">
                      <a:srgbClr val="5F5F5F"/>
                    </a:gs>
                  </a:gsLst>
                  <a:lin ang="2700000" scaled="1"/>
                </a:gradFill>
                <a:ln>
                  <a:noFill/>
                </a:ln>
                <a:effectLst/>
                <a:scene3d>
                  <a:camera prst="legacyPerspectiveBottomRight"/>
                  <a:lightRig rig="legacyHarsh3" dir="b"/>
                </a:scene3d>
                <a:sp3d extrusionH="430200" prstMaterial="legacyPlastic">
                  <a:bevelT w="13500" h="13500" prst="angle"/>
                  <a:bevelB w="13500" h="13500" prst="angle"/>
                  <a:extrusionClr>
                    <a:srgbClr val="000000"/>
                  </a:extrusionClr>
                </a:sp3d>
                <a:extLst>
                  <a:ext uri="{91240B29-F687-4F45-9708-019B960494DF}">
                    <a14:hiddenLine xmlns:a14="http://schemas.microsoft.com/office/drawing/2010/main" w="9525" algn="ctr">
                      <a:noFill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5400000" algn="ctr" rotWithShape="0">
                          <a:schemeClr val="tx1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 anchor="ctr">
                  <a:spAutoFit/>
                  <a:flatTx/>
                </a:bodyPr>
                <a:lstStyle/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굴림" charset="-127"/>
                    <a:ea typeface="굴림" charset="-127"/>
                  </a:endParaRPr>
                </a:p>
              </p:txBody>
            </p:sp>
            <p:sp>
              <p:nvSpPr>
                <p:cNvPr id="234" name="AutoShape 32"/>
                <p:cNvSpPr>
                  <a:spLocks noChangeArrowheads="1"/>
                </p:cNvSpPr>
                <p:nvPr/>
              </p:nvSpPr>
              <p:spPr bwMode="auto">
                <a:xfrm rot="5400000">
                  <a:off x="2628265" y="4014470"/>
                  <a:ext cx="2159635" cy="177800"/>
                </a:xfrm>
                <a:prstGeom prst="roundRect">
                  <a:avLst>
                    <a:gd name="adj" fmla="val 16667"/>
                  </a:avLst>
                </a:prstGeom>
                <a:gradFill rotWithShape="0">
                  <a:gsLst>
                    <a:gs pos="0">
                      <a:srgbClr val="000000"/>
                    </a:gs>
                    <a:gs pos="100000">
                      <a:srgbClr val="5F5F5F"/>
                    </a:gs>
                  </a:gsLst>
                  <a:lin ang="2700000" scaled="1"/>
                </a:gradFill>
                <a:ln>
                  <a:noFill/>
                </a:ln>
                <a:effectLst/>
                <a:scene3d>
                  <a:camera prst="legacyPerspectiveBottomRight"/>
                  <a:lightRig rig="legacyHarsh3" dir="b"/>
                </a:scene3d>
                <a:sp3d extrusionH="430200" prstMaterial="legacyPlastic">
                  <a:bevelT w="13500" h="13500" prst="angle"/>
                  <a:bevelB w="13500" h="13500" prst="angle"/>
                  <a:extrusionClr>
                    <a:srgbClr val="000000"/>
                  </a:extrusionClr>
                </a:sp3d>
                <a:extLst>
                  <a:ext uri="{91240B29-F687-4F45-9708-019B960494DF}">
                    <a14:hiddenLine xmlns:a14="http://schemas.microsoft.com/office/drawing/2010/main" w="9525" algn="ctr">
                      <a:noFill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5400000" algn="ctr" rotWithShape="0">
                          <a:schemeClr val="tx1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 anchor="ctr">
                  <a:spAutoFit/>
                  <a:flatTx/>
                </a:bodyPr>
                <a:lstStyle/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굴림" charset="-127"/>
                    <a:ea typeface="굴림" charset="-127"/>
                  </a:endParaRPr>
                </a:p>
              </p:txBody>
            </p:sp>
          </p:grpSp>
        </p:grpSp>
        <p:grpSp>
          <p:nvGrpSpPr>
            <p:cNvPr id="224" name="Group 33"/>
            <p:cNvGrpSpPr>
              <a:grpSpLocks/>
            </p:cNvGrpSpPr>
            <p:nvPr/>
          </p:nvGrpSpPr>
          <p:grpSpPr bwMode="auto">
            <a:xfrm rot="1320000">
              <a:off x="2628900" y="3022600"/>
              <a:ext cx="2159000" cy="2159000"/>
              <a:chOff x="2628900" y="3022600"/>
              <a:chExt cx="2159000" cy="2159000"/>
            </a:xfrm>
          </p:grpSpPr>
          <p:grpSp>
            <p:nvGrpSpPr>
              <p:cNvPr id="225" name="Group 34"/>
              <p:cNvGrpSpPr>
                <a:grpSpLocks/>
              </p:cNvGrpSpPr>
              <p:nvPr/>
            </p:nvGrpSpPr>
            <p:grpSpPr bwMode="auto">
              <a:xfrm>
                <a:off x="2628900" y="3022600"/>
                <a:ext cx="2159000" cy="2159000"/>
                <a:chOff x="2628900" y="3022600"/>
                <a:chExt cx="2159000" cy="2159000"/>
              </a:xfrm>
            </p:grpSpPr>
            <p:sp>
              <p:nvSpPr>
                <p:cNvPr id="229" name="AutoShape 35"/>
                <p:cNvSpPr>
                  <a:spLocks noChangeArrowheads="1"/>
                </p:cNvSpPr>
                <p:nvPr/>
              </p:nvSpPr>
              <p:spPr bwMode="auto">
                <a:xfrm>
                  <a:off x="2628265" y="4012565"/>
                  <a:ext cx="2159000" cy="180340"/>
                </a:xfrm>
                <a:prstGeom prst="roundRect">
                  <a:avLst>
                    <a:gd name="adj" fmla="val 16667"/>
                  </a:avLst>
                </a:prstGeom>
                <a:gradFill rotWithShape="0">
                  <a:gsLst>
                    <a:gs pos="0">
                      <a:srgbClr val="000000"/>
                    </a:gs>
                    <a:gs pos="100000">
                      <a:srgbClr val="5F5F5F"/>
                    </a:gs>
                  </a:gsLst>
                  <a:lin ang="2700000" scaled="1"/>
                </a:gradFill>
                <a:ln>
                  <a:noFill/>
                </a:ln>
                <a:effectLst/>
                <a:scene3d>
                  <a:camera prst="legacyPerspectiveBottomRight"/>
                  <a:lightRig rig="legacyHarsh3" dir="b"/>
                </a:scene3d>
                <a:sp3d extrusionH="430200" prstMaterial="legacyPlastic">
                  <a:bevelT w="13500" h="13500" prst="angle"/>
                  <a:bevelB w="13500" h="13500" prst="angle"/>
                  <a:extrusionClr>
                    <a:srgbClr val="000000"/>
                  </a:extrusionClr>
                </a:sp3d>
                <a:extLst>
                  <a:ext uri="{91240B29-F687-4F45-9708-019B960494DF}">
                    <a14:hiddenLine xmlns:a14="http://schemas.microsoft.com/office/drawing/2010/main" w="9525" algn="ctr">
                      <a:noFill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5400000" algn="ctr" rotWithShape="0">
                          <a:schemeClr val="tx1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 anchor="ctr">
                  <a:spAutoFit/>
                  <a:flatTx/>
                </a:bodyPr>
                <a:lstStyle/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굴림" charset="-127"/>
                    <a:ea typeface="굴림" charset="-127"/>
                  </a:endParaRPr>
                </a:p>
              </p:txBody>
            </p:sp>
            <p:sp>
              <p:nvSpPr>
                <p:cNvPr id="230" name="AutoShape 36"/>
                <p:cNvSpPr>
                  <a:spLocks noChangeArrowheads="1"/>
                </p:cNvSpPr>
                <p:nvPr/>
              </p:nvSpPr>
              <p:spPr bwMode="auto">
                <a:xfrm rot="5400000">
                  <a:off x="2630805" y="4011930"/>
                  <a:ext cx="2156460" cy="178435"/>
                </a:xfrm>
                <a:prstGeom prst="roundRect">
                  <a:avLst>
                    <a:gd name="adj" fmla="val 16667"/>
                  </a:avLst>
                </a:prstGeom>
                <a:gradFill rotWithShape="0">
                  <a:gsLst>
                    <a:gs pos="0">
                      <a:srgbClr val="000000"/>
                    </a:gs>
                    <a:gs pos="100000">
                      <a:srgbClr val="5F5F5F"/>
                    </a:gs>
                  </a:gsLst>
                  <a:lin ang="2700000" scaled="1"/>
                </a:gradFill>
                <a:ln>
                  <a:noFill/>
                </a:ln>
                <a:effectLst/>
                <a:scene3d>
                  <a:camera prst="legacyPerspectiveBottomRight"/>
                  <a:lightRig rig="legacyHarsh3" dir="b"/>
                </a:scene3d>
                <a:sp3d extrusionH="430200" prstMaterial="legacyPlastic">
                  <a:bevelT w="13500" h="13500" prst="angle"/>
                  <a:bevelB w="13500" h="13500" prst="angle"/>
                  <a:extrusionClr>
                    <a:srgbClr val="000000"/>
                  </a:extrusionClr>
                </a:sp3d>
                <a:extLst>
                  <a:ext uri="{91240B29-F687-4F45-9708-019B960494DF}">
                    <a14:hiddenLine xmlns:a14="http://schemas.microsoft.com/office/drawing/2010/main" w="9525" algn="ctr">
                      <a:noFill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5400000" algn="ctr" rotWithShape="0">
                          <a:schemeClr val="tx1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 anchor="ctr">
                  <a:spAutoFit/>
                  <a:flatTx/>
                </a:bodyPr>
                <a:lstStyle/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굴림" charset="-127"/>
                    <a:ea typeface="굴림" charset="-127"/>
                  </a:endParaRPr>
                </a:p>
              </p:txBody>
            </p:sp>
          </p:grpSp>
          <p:grpSp>
            <p:nvGrpSpPr>
              <p:cNvPr id="226" name="Group 37"/>
              <p:cNvGrpSpPr>
                <a:grpSpLocks/>
              </p:cNvGrpSpPr>
              <p:nvPr/>
            </p:nvGrpSpPr>
            <p:grpSpPr bwMode="auto">
              <a:xfrm rot="2700000">
                <a:off x="2628900" y="3022600"/>
                <a:ext cx="2159000" cy="2159000"/>
                <a:chOff x="2628900" y="3022600"/>
                <a:chExt cx="2159000" cy="2159000"/>
              </a:xfrm>
            </p:grpSpPr>
            <p:sp>
              <p:nvSpPr>
                <p:cNvPr id="227" name="AutoShape 38"/>
                <p:cNvSpPr>
                  <a:spLocks noChangeArrowheads="1"/>
                </p:cNvSpPr>
                <p:nvPr/>
              </p:nvSpPr>
              <p:spPr bwMode="auto">
                <a:xfrm>
                  <a:off x="2630170" y="4011295"/>
                  <a:ext cx="2157095" cy="180975"/>
                </a:xfrm>
                <a:prstGeom prst="roundRect">
                  <a:avLst>
                    <a:gd name="adj" fmla="val 16667"/>
                  </a:avLst>
                </a:prstGeom>
                <a:gradFill rotWithShape="0">
                  <a:gsLst>
                    <a:gs pos="0">
                      <a:srgbClr val="000000"/>
                    </a:gs>
                    <a:gs pos="100000">
                      <a:srgbClr val="5F5F5F"/>
                    </a:gs>
                  </a:gsLst>
                  <a:lin ang="2700000" scaled="1"/>
                </a:gradFill>
                <a:ln>
                  <a:noFill/>
                </a:ln>
                <a:effectLst/>
                <a:scene3d>
                  <a:camera prst="legacyPerspectiveBottomRight"/>
                  <a:lightRig rig="legacyHarsh3" dir="b"/>
                </a:scene3d>
                <a:sp3d extrusionH="430200" prstMaterial="legacyPlastic">
                  <a:bevelT w="13500" h="13500" prst="angle"/>
                  <a:bevelB w="13500" h="13500" prst="angle"/>
                  <a:extrusionClr>
                    <a:srgbClr val="000000"/>
                  </a:extrusionClr>
                </a:sp3d>
                <a:extLst>
                  <a:ext uri="{91240B29-F687-4F45-9708-019B960494DF}">
                    <a14:hiddenLine xmlns:a14="http://schemas.microsoft.com/office/drawing/2010/main" w="9525" algn="ctr">
                      <a:noFill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5400000" algn="ctr" rotWithShape="0">
                          <a:schemeClr val="tx1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 anchor="ctr">
                  <a:spAutoFit/>
                  <a:flatTx/>
                </a:bodyPr>
                <a:lstStyle/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굴림" charset="-127"/>
                    <a:ea typeface="굴림" charset="-127"/>
                  </a:endParaRPr>
                </a:p>
              </p:txBody>
            </p:sp>
            <p:sp>
              <p:nvSpPr>
                <p:cNvPr id="228" name="AutoShape 39"/>
                <p:cNvSpPr>
                  <a:spLocks noChangeArrowheads="1"/>
                </p:cNvSpPr>
                <p:nvPr/>
              </p:nvSpPr>
              <p:spPr bwMode="auto">
                <a:xfrm rot="5400000">
                  <a:off x="2632075" y="4014470"/>
                  <a:ext cx="2159635" cy="179705"/>
                </a:xfrm>
                <a:prstGeom prst="roundRect">
                  <a:avLst>
                    <a:gd name="adj" fmla="val 16667"/>
                  </a:avLst>
                </a:prstGeom>
                <a:gradFill rotWithShape="0">
                  <a:gsLst>
                    <a:gs pos="0">
                      <a:srgbClr val="000000"/>
                    </a:gs>
                    <a:gs pos="100000">
                      <a:srgbClr val="5F5F5F"/>
                    </a:gs>
                  </a:gsLst>
                  <a:lin ang="2700000" scaled="1"/>
                </a:gradFill>
                <a:ln>
                  <a:noFill/>
                </a:ln>
                <a:effectLst/>
                <a:scene3d>
                  <a:camera prst="legacyPerspectiveBottomRight"/>
                  <a:lightRig rig="legacyHarsh3" dir="b"/>
                </a:scene3d>
                <a:sp3d extrusionH="430200" prstMaterial="legacyPlastic">
                  <a:bevelT w="13500" h="13500" prst="angle"/>
                  <a:bevelB w="13500" h="13500" prst="angle"/>
                  <a:extrusionClr>
                    <a:srgbClr val="000000"/>
                  </a:extrusionClr>
                </a:sp3d>
                <a:extLst>
                  <a:ext uri="{91240B29-F687-4F45-9708-019B960494DF}">
                    <a14:hiddenLine xmlns:a14="http://schemas.microsoft.com/office/drawing/2010/main" w="9525" algn="ctr">
                      <a:noFill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5400000" algn="ctr" rotWithShape="0">
                          <a:schemeClr val="tx1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 anchor="ctr">
                  <a:spAutoFit/>
                  <a:flatTx/>
                </a:bodyPr>
                <a:lstStyle/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굴림" charset="-127"/>
                    <a:ea typeface="굴림" charset="-127"/>
                  </a:endParaRPr>
                </a:p>
              </p:txBody>
            </p:sp>
          </p:grpSp>
        </p:grpSp>
      </p:grpSp>
      <p:sp>
        <p:nvSpPr>
          <p:cNvPr id="237" name="Oval 40"/>
          <p:cNvSpPr>
            <a:spLocks noChangeAspect="1" noChangeArrowheads="1"/>
          </p:cNvSpPr>
          <p:nvPr/>
        </p:nvSpPr>
        <p:spPr bwMode="auto">
          <a:xfrm>
            <a:off x="2771775" y="3167380"/>
            <a:ext cx="1870075" cy="1870075"/>
          </a:xfrm>
          <a:prstGeom prst="ellipse">
            <a:avLst/>
          </a:prstGeom>
          <a:gradFill rotWithShape="1">
            <a:gsLst>
              <a:gs pos="0">
                <a:srgbClr val="000000"/>
              </a:gs>
              <a:gs pos="100000">
                <a:srgbClr val="333333"/>
              </a:gs>
            </a:gsLst>
            <a:lin ang="2700000" scaled="1"/>
          </a:gradFill>
          <a:ln>
            <a:noFill/>
          </a:ln>
          <a:effectLst/>
          <a:scene3d>
            <a:camera prst="legacyPerspectiveBottomRight"/>
            <a:lightRig rig="legacyHarsh3" dir="b"/>
          </a:scene3d>
          <a:sp3d extrusionH="11100" prstMaterial="legacyMatte">
            <a:bevelT w="13500" h="13500" prst="angle"/>
            <a:bevelB w="13500" h="13500" prst="angle"/>
            <a:extrusionClr>
              <a:srgbClr val="333333"/>
            </a:extrusionClr>
          </a:sp3d>
          <a:extLst>
            <a:ext uri="{91240B29-F687-4F45-9708-019B960494DF}">
              <a14:hiddenLine xmlns:a14="http://schemas.microsoft.com/office/drawing/2010/main" w="9525" algn="ctr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2700" dir="54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  <a:flatTx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charset="-127"/>
              <a:ea typeface="굴림" charset="-127"/>
            </a:endParaRPr>
          </a:p>
        </p:txBody>
      </p:sp>
      <p:sp>
        <p:nvSpPr>
          <p:cNvPr id="238" name="Oval 41"/>
          <p:cNvSpPr>
            <a:spLocks noChangeAspect="1" noChangeArrowheads="1"/>
          </p:cNvSpPr>
          <p:nvPr/>
        </p:nvSpPr>
        <p:spPr bwMode="auto">
          <a:xfrm>
            <a:off x="5292725" y="4456430"/>
            <a:ext cx="1870075" cy="1870075"/>
          </a:xfrm>
          <a:prstGeom prst="ellipse">
            <a:avLst/>
          </a:prstGeom>
          <a:solidFill>
            <a:srgbClr val="000000"/>
          </a:solidFill>
          <a:ln>
            <a:noFill/>
          </a:ln>
          <a:effectLst/>
          <a:scene3d>
            <a:camera prst="legacyPerspectiveBottomRight"/>
            <a:lightRig rig="legacyHarsh3" dir="b"/>
          </a:scene3d>
          <a:sp3d extrusionH="11100" prstMaterial="legacyMatte">
            <a:bevelT w="13500" h="13500" prst="angle"/>
            <a:bevelB w="13500" h="13500" prst="angle"/>
            <a:extrusionClr>
              <a:srgbClr val="000000"/>
            </a:extrusionClr>
          </a:sp3d>
          <a:extLst>
            <a:ext uri="{91240B29-F687-4F45-9708-019B960494DF}">
              <a14:hiddenLine xmlns:a14="http://schemas.microsoft.com/office/drawing/2010/main" w="9525" algn="ctr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2700" dir="54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  <a:flatTx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charset="-127"/>
              <a:ea typeface="굴림" charset="-127"/>
            </a:endParaRPr>
          </a:p>
        </p:txBody>
      </p:sp>
      <p:grpSp>
        <p:nvGrpSpPr>
          <p:cNvPr id="239" name="Group 42"/>
          <p:cNvGrpSpPr>
            <a:grpSpLocks/>
          </p:cNvGrpSpPr>
          <p:nvPr/>
        </p:nvGrpSpPr>
        <p:grpSpPr bwMode="auto">
          <a:xfrm>
            <a:off x="5094605" y="4248150"/>
            <a:ext cx="2160270" cy="2159000"/>
            <a:chOff x="5094605" y="4248150"/>
            <a:chExt cx="2160270" cy="2159000"/>
          </a:xfrm>
        </p:grpSpPr>
        <p:grpSp>
          <p:nvGrpSpPr>
            <p:cNvPr id="240" name="Group 43"/>
            <p:cNvGrpSpPr>
              <a:grpSpLocks/>
            </p:cNvGrpSpPr>
            <p:nvPr/>
          </p:nvGrpSpPr>
          <p:grpSpPr bwMode="auto">
            <a:xfrm>
              <a:off x="5094605" y="4248150"/>
              <a:ext cx="2159000" cy="2159000"/>
              <a:chOff x="5094605" y="4248150"/>
              <a:chExt cx="2159000" cy="2159000"/>
            </a:xfrm>
          </p:grpSpPr>
          <p:grpSp>
            <p:nvGrpSpPr>
              <p:cNvPr id="248" name="Group 44"/>
              <p:cNvGrpSpPr>
                <a:grpSpLocks/>
              </p:cNvGrpSpPr>
              <p:nvPr/>
            </p:nvGrpSpPr>
            <p:grpSpPr bwMode="auto">
              <a:xfrm>
                <a:off x="5094605" y="4248150"/>
                <a:ext cx="2159000" cy="2159000"/>
                <a:chOff x="5094605" y="4248150"/>
                <a:chExt cx="2159000" cy="2159000"/>
              </a:xfrm>
            </p:grpSpPr>
            <p:sp>
              <p:nvSpPr>
                <p:cNvPr id="252" name="AutoShape 45"/>
                <p:cNvSpPr>
                  <a:spLocks noChangeArrowheads="1"/>
                </p:cNvSpPr>
                <p:nvPr/>
              </p:nvSpPr>
              <p:spPr bwMode="auto">
                <a:xfrm>
                  <a:off x="5094605" y="5238750"/>
                  <a:ext cx="2159000" cy="179070"/>
                </a:xfrm>
                <a:prstGeom prst="roundRect">
                  <a:avLst>
                    <a:gd name="adj" fmla="val 16667"/>
                  </a:avLst>
                </a:prstGeom>
                <a:gradFill rotWithShape="0">
                  <a:gsLst>
                    <a:gs pos="0">
                      <a:srgbClr val="000000"/>
                    </a:gs>
                    <a:gs pos="100000">
                      <a:srgbClr val="5F5F5F"/>
                    </a:gs>
                  </a:gsLst>
                  <a:lin ang="2700000" scaled="1"/>
                </a:gradFill>
                <a:ln>
                  <a:noFill/>
                </a:ln>
                <a:effectLst/>
                <a:scene3d>
                  <a:camera prst="legacyPerspectiveBottomRight"/>
                  <a:lightRig rig="legacyHarsh3" dir="b"/>
                </a:scene3d>
                <a:sp3d extrusionH="430200" prstMaterial="legacyPlastic">
                  <a:bevelT w="13500" h="13500" prst="angle"/>
                  <a:bevelB w="13500" h="13500" prst="angle"/>
                  <a:extrusionClr>
                    <a:srgbClr val="000000"/>
                  </a:extrusionClr>
                </a:sp3d>
                <a:extLst>
                  <a:ext uri="{91240B29-F687-4F45-9708-019B960494DF}">
                    <a14:hiddenLine xmlns:a14="http://schemas.microsoft.com/office/drawing/2010/main" w="9525" algn="ctr">
                      <a:noFill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5400000" algn="ctr" rotWithShape="0">
                          <a:schemeClr val="tx1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 anchor="ctr">
                  <a:spAutoFit/>
                  <a:flatTx/>
                </a:bodyPr>
                <a:lstStyle/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굴림" charset="-127"/>
                    <a:ea typeface="굴림" charset="-127"/>
                  </a:endParaRPr>
                </a:p>
              </p:txBody>
            </p:sp>
            <p:sp>
              <p:nvSpPr>
                <p:cNvPr id="253" name="AutoShape 46"/>
                <p:cNvSpPr>
                  <a:spLocks noChangeArrowheads="1"/>
                </p:cNvSpPr>
                <p:nvPr/>
              </p:nvSpPr>
              <p:spPr bwMode="auto">
                <a:xfrm rot="5400000">
                  <a:off x="5095240" y="5236210"/>
                  <a:ext cx="2159000" cy="177800"/>
                </a:xfrm>
                <a:prstGeom prst="roundRect">
                  <a:avLst>
                    <a:gd name="adj" fmla="val 16667"/>
                  </a:avLst>
                </a:prstGeom>
                <a:gradFill rotWithShape="0">
                  <a:gsLst>
                    <a:gs pos="0">
                      <a:srgbClr val="000000"/>
                    </a:gs>
                    <a:gs pos="100000">
                      <a:srgbClr val="5F5F5F"/>
                    </a:gs>
                  </a:gsLst>
                  <a:lin ang="2700000" scaled="1"/>
                </a:gradFill>
                <a:ln>
                  <a:noFill/>
                </a:ln>
                <a:effectLst/>
                <a:scene3d>
                  <a:camera prst="legacyPerspectiveBottomRight"/>
                  <a:lightRig rig="legacyHarsh3" dir="b"/>
                </a:scene3d>
                <a:sp3d extrusionH="430200" prstMaterial="legacyPlastic">
                  <a:bevelT w="13500" h="13500" prst="angle"/>
                  <a:bevelB w="13500" h="13500" prst="angle"/>
                  <a:extrusionClr>
                    <a:srgbClr val="000000"/>
                  </a:extrusionClr>
                </a:sp3d>
                <a:extLst>
                  <a:ext uri="{91240B29-F687-4F45-9708-019B960494DF}">
                    <a14:hiddenLine xmlns:a14="http://schemas.microsoft.com/office/drawing/2010/main" w="9525" algn="ctr">
                      <a:noFill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5400000" algn="ctr" rotWithShape="0">
                          <a:schemeClr val="tx1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 anchor="ctr">
                  <a:spAutoFit/>
                  <a:flatTx/>
                </a:bodyPr>
                <a:lstStyle/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굴림" charset="-127"/>
                    <a:ea typeface="굴림" charset="-127"/>
                  </a:endParaRPr>
                </a:p>
              </p:txBody>
            </p:sp>
          </p:grpSp>
          <p:grpSp>
            <p:nvGrpSpPr>
              <p:cNvPr id="249" name="Group 47"/>
              <p:cNvGrpSpPr>
                <a:grpSpLocks/>
              </p:cNvGrpSpPr>
              <p:nvPr/>
            </p:nvGrpSpPr>
            <p:grpSpPr bwMode="auto">
              <a:xfrm rot="2700000">
                <a:off x="5093970" y="4248150"/>
                <a:ext cx="2159000" cy="2159000"/>
                <a:chOff x="5093970" y="4248150"/>
                <a:chExt cx="2159000" cy="2159000"/>
              </a:xfrm>
            </p:grpSpPr>
            <p:sp>
              <p:nvSpPr>
                <p:cNvPr id="250" name="AutoShape 48"/>
                <p:cNvSpPr>
                  <a:spLocks noChangeArrowheads="1"/>
                </p:cNvSpPr>
                <p:nvPr/>
              </p:nvSpPr>
              <p:spPr bwMode="auto">
                <a:xfrm>
                  <a:off x="5092065" y="5240020"/>
                  <a:ext cx="2161540" cy="176530"/>
                </a:xfrm>
                <a:prstGeom prst="roundRect">
                  <a:avLst>
                    <a:gd name="adj" fmla="val 16667"/>
                  </a:avLst>
                </a:prstGeom>
                <a:gradFill rotWithShape="0">
                  <a:gsLst>
                    <a:gs pos="0">
                      <a:srgbClr val="000000"/>
                    </a:gs>
                    <a:gs pos="100000">
                      <a:srgbClr val="5F5F5F"/>
                    </a:gs>
                  </a:gsLst>
                  <a:lin ang="2700000" scaled="1"/>
                </a:gradFill>
                <a:ln>
                  <a:noFill/>
                </a:ln>
                <a:effectLst/>
                <a:scene3d>
                  <a:camera prst="legacyPerspectiveBottomRight"/>
                  <a:lightRig rig="legacyHarsh3" dir="b"/>
                </a:scene3d>
                <a:sp3d extrusionH="430200" prstMaterial="legacyPlastic">
                  <a:bevelT w="13500" h="13500" prst="angle"/>
                  <a:bevelB w="13500" h="13500" prst="angle"/>
                  <a:extrusionClr>
                    <a:srgbClr val="000000"/>
                  </a:extrusionClr>
                </a:sp3d>
                <a:extLst>
                  <a:ext uri="{91240B29-F687-4F45-9708-019B960494DF}">
                    <a14:hiddenLine xmlns:a14="http://schemas.microsoft.com/office/drawing/2010/main" w="9525" algn="ctr">
                      <a:noFill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5400000" algn="ctr" rotWithShape="0">
                          <a:schemeClr val="tx1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 anchor="ctr">
                  <a:spAutoFit/>
                  <a:flatTx/>
                </a:bodyPr>
                <a:lstStyle/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굴림" charset="-127"/>
                    <a:ea typeface="굴림" charset="-127"/>
                  </a:endParaRPr>
                </a:p>
              </p:txBody>
            </p:sp>
            <p:sp>
              <p:nvSpPr>
                <p:cNvPr id="251" name="AutoShape 49"/>
                <p:cNvSpPr>
                  <a:spLocks noChangeArrowheads="1"/>
                </p:cNvSpPr>
                <p:nvPr/>
              </p:nvSpPr>
              <p:spPr bwMode="auto">
                <a:xfrm rot="5400000">
                  <a:off x="5095240" y="5240020"/>
                  <a:ext cx="2159635" cy="177800"/>
                </a:xfrm>
                <a:prstGeom prst="roundRect">
                  <a:avLst>
                    <a:gd name="adj" fmla="val 16667"/>
                  </a:avLst>
                </a:prstGeom>
                <a:gradFill rotWithShape="0">
                  <a:gsLst>
                    <a:gs pos="0">
                      <a:srgbClr val="000000"/>
                    </a:gs>
                    <a:gs pos="100000">
                      <a:srgbClr val="5F5F5F"/>
                    </a:gs>
                  </a:gsLst>
                  <a:lin ang="2700000" scaled="1"/>
                </a:gradFill>
                <a:ln>
                  <a:noFill/>
                </a:ln>
                <a:effectLst/>
                <a:scene3d>
                  <a:camera prst="legacyPerspectiveBottomRight"/>
                  <a:lightRig rig="legacyHarsh3" dir="b"/>
                </a:scene3d>
                <a:sp3d extrusionH="430200" prstMaterial="legacyPlastic">
                  <a:bevelT w="13500" h="13500" prst="angle"/>
                  <a:bevelB w="13500" h="13500" prst="angle"/>
                  <a:extrusionClr>
                    <a:srgbClr val="000000"/>
                  </a:extrusionClr>
                </a:sp3d>
                <a:extLst>
                  <a:ext uri="{91240B29-F687-4F45-9708-019B960494DF}">
                    <a14:hiddenLine xmlns:a14="http://schemas.microsoft.com/office/drawing/2010/main" w="9525" algn="ctr">
                      <a:noFill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5400000" algn="ctr" rotWithShape="0">
                          <a:schemeClr val="tx1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 anchor="ctr">
                  <a:spAutoFit/>
                  <a:flatTx/>
                </a:bodyPr>
                <a:lstStyle/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굴림" charset="-127"/>
                    <a:ea typeface="굴림" charset="-127"/>
                  </a:endParaRPr>
                </a:p>
              </p:txBody>
            </p:sp>
          </p:grpSp>
        </p:grpSp>
        <p:grpSp>
          <p:nvGrpSpPr>
            <p:cNvPr id="241" name="Group 50"/>
            <p:cNvGrpSpPr>
              <a:grpSpLocks/>
            </p:cNvGrpSpPr>
            <p:nvPr/>
          </p:nvGrpSpPr>
          <p:grpSpPr bwMode="auto">
            <a:xfrm rot="1320000">
              <a:off x="5095875" y="4248150"/>
              <a:ext cx="2159000" cy="2159000"/>
              <a:chOff x="5095875" y="4248150"/>
              <a:chExt cx="2159000" cy="2159000"/>
            </a:xfrm>
          </p:grpSpPr>
          <p:grpSp>
            <p:nvGrpSpPr>
              <p:cNvPr id="242" name="Group 51"/>
              <p:cNvGrpSpPr>
                <a:grpSpLocks/>
              </p:cNvGrpSpPr>
              <p:nvPr/>
            </p:nvGrpSpPr>
            <p:grpSpPr bwMode="auto">
              <a:xfrm>
                <a:off x="5095875" y="4248150"/>
                <a:ext cx="2159000" cy="2159000"/>
                <a:chOff x="5095875" y="4248150"/>
                <a:chExt cx="2159000" cy="2159000"/>
              </a:xfrm>
            </p:grpSpPr>
            <p:sp>
              <p:nvSpPr>
                <p:cNvPr id="246" name="AutoShape 52"/>
                <p:cNvSpPr>
                  <a:spLocks noChangeArrowheads="1"/>
                </p:cNvSpPr>
                <p:nvPr/>
              </p:nvSpPr>
              <p:spPr bwMode="auto">
                <a:xfrm>
                  <a:off x="5095240" y="5238115"/>
                  <a:ext cx="2159000" cy="180340"/>
                </a:xfrm>
                <a:prstGeom prst="roundRect">
                  <a:avLst>
                    <a:gd name="adj" fmla="val 16667"/>
                  </a:avLst>
                </a:prstGeom>
                <a:gradFill rotWithShape="0">
                  <a:gsLst>
                    <a:gs pos="0">
                      <a:srgbClr val="000000"/>
                    </a:gs>
                    <a:gs pos="100000">
                      <a:srgbClr val="5F5F5F"/>
                    </a:gs>
                  </a:gsLst>
                  <a:lin ang="2700000" scaled="1"/>
                </a:gradFill>
                <a:ln>
                  <a:noFill/>
                </a:ln>
                <a:effectLst/>
                <a:scene3d>
                  <a:camera prst="legacyPerspectiveBottomRight"/>
                  <a:lightRig rig="legacyHarsh3" dir="b"/>
                </a:scene3d>
                <a:sp3d extrusionH="430200" prstMaterial="legacyPlastic">
                  <a:bevelT w="13500" h="13500" prst="angle"/>
                  <a:bevelB w="13500" h="13500" prst="angle"/>
                  <a:extrusionClr>
                    <a:srgbClr val="000000"/>
                  </a:extrusionClr>
                </a:sp3d>
                <a:extLst>
                  <a:ext uri="{91240B29-F687-4F45-9708-019B960494DF}">
                    <a14:hiddenLine xmlns:a14="http://schemas.microsoft.com/office/drawing/2010/main" w="9525" algn="ctr">
                      <a:noFill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5400000" algn="ctr" rotWithShape="0">
                          <a:schemeClr val="tx1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 anchor="ctr">
                  <a:spAutoFit/>
                  <a:flatTx/>
                </a:bodyPr>
                <a:lstStyle/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굴림" charset="-127"/>
                    <a:ea typeface="굴림" charset="-127"/>
                  </a:endParaRPr>
                </a:p>
              </p:txBody>
            </p:sp>
            <p:sp>
              <p:nvSpPr>
                <p:cNvPr id="247" name="AutoShape 53"/>
                <p:cNvSpPr>
                  <a:spLocks noChangeArrowheads="1"/>
                </p:cNvSpPr>
                <p:nvPr/>
              </p:nvSpPr>
              <p:spPr bwMode="auto">
                <a:xfrm rot="5400000">
                  <a:off x="5097780" y="5237480"/>
                  <a:ext cx="2156460" cy="178435"/>
                </a:xfrm>
                <a:prstGeom prst="roundRect">
                  <a:avLst>
                    <a:gd name="adj" fmla="val 16667"/>
                  </a:avLst>
                </a:prstGeom>
                <a:gradFill rotWithShape="0">
                  <a:gsLst>
                    <a:gs pos="0">
                      <a:srgbClr val="000000"/>
                    </a:gs>
                    <a:gs pos="100000">
                      <a:srgbClr val="5F5F5F"/>
                    </a:gs>
                  </a:gsLst>
                  <a:lin ang="2700000" scaled="1"/>
                </a:gradFill>
                <a:ln>
                  <a:noFill/>
                </a:ln>
                <a:effectLst/>
                <a:scene3d>
                  <a:camera prst="legacyPerspectiveBottomRight"/>
                  <a:lightRig rig="legacyHarsh3" dir="b"/>
                </a:scene3d>
                <a:sp3d extrusionH="430200" prstMaterial="legacyPlastic">
                  <a:bevelT w="13500" h="13500" prst="angle"/>
                  <a:bevelB w="13500" h="13500" prst="angle"/>
                  <a:extrusionClr>
                    <a:srgbClr val="000000"/>
                  </a:extrusionClr>
                </a:sp3d>
                <a:extLst>
                  <a:ext uri="{91240B29-F687-4F45-9708-019B960494DF}">
                    <a14:hiddenLine xmlns:a14="http://schemas.microsoft.com/office/drawing/2010/main" w="9525" algn="ctr">
                      <a:noFill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5400000" algn="ctr" rotWithShape="0">
                          <a:schemeClr val="tx1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 anchor="ctr">
                  <a:spAutoFit/>
                  <a:flatTx/>
                </a:bodyPr>
                <a:lstStyle/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굴림" charset="-127"/>
                    <a:ea typeface="굴림" charset="-127"/>
                  </a:endParaRPr>
                </a:p>
              </p:txBody>
            </p:sp>
          </p:grpSp>
          <p:grpSp>
            <p:nvGrpSpPr>
              <p:cNvPr id="243" name="Group 54"/>
              <p:cNvGrpSpPr>
                <a:grpSpLocks/>
              </p:cNvGrpSpPr>
              <p:nvPr/>
            </p:nvGrpSpPr>
            <p:grpSpPr bwMode="auto">
              <a:xfrm rot="2700000">
                <a:off x="5095875" y="4248150"/>
                <a:ext cx="2159000" cy="2159000"/>
                <a:chOff x="5095875" y="4248150"/>
                <a:chExt cx="2159000" cy="2159000"/>
              </a:xfrm>
            </p:grpSpPr>
            <p:sp>
              <p:nvSpPr>
                <p:cNvPr id="244" name="AutoShape 55"/>
                <p:cNvSpPr>
                  <a:spLocks noChangeArrowheads="1"/>
                </p:cNvSpPr>
                <p:nvPr/>
              </p:nvSpPr>
              <p:spPr bwMode="auto">
                <a:xfrm>
                  <a:off x="5097145" y="5236845"/>
                  <a:ext cx="2157095" cy="180975"/>
                </a:xfrm>
                <a:prstGeom prst="roundRect">
                  <a:avLst>
                    <a:gd name="adj" fmla="val 16667"/>
                  </a:avLst>
                </a:prstGeom>
                <a:gradFill rotWithShape="0">
                  <a:gsLst>
                    <a:gs pos="0">
                      <a:srgbClr val="000000"/>
                    </a:gs>
                    <a:gs pos="100000">
                      <a:srgbClr val="5F5F5F"/>
                    </a:gs>
                  </a:gsLst>
                  <a:lin ang="2700000" scaled="1"/>
                </a:gradFill>
                <a:ln>
                  <a:noFill/>
                </a:ln>
                <a:effectLst/>
                <a:scene3d>
                  <a:camera prst="legacyPerspectiveBottomRight"/>
                  <a:lightRig rig="legacyHarsh3" dir="b"/>
                </a:scene3d>
                <a:sp3d extrusionH="430200" prstMaterial="legacyPlastic">
                  <a:bevelT w="13500" h="13500" prst="angle"/>
                  <a:bevelB w="13500" h="13500" prst="angle"/>
                  <a:extrusionClr>
                    <a:srgbClr val="000000"/>
                  </a:extrusionClr>
                </a:sp3d>
                <a:extLst>
                  <a:ext uri="{91240B29-F687-4F45-9708-019B960494DF}">
                    <a14:hiddenLine xmlns:a14="http://schemas.microsoft.com/office/drawing/2010/main" w="9525" algn="ctr">
                      <a:noFill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5400000" algn="ctr" rotWithShape="0">
                          <a:schemeClr val="tx1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 anchor="ctr">
                  <a:spAutoFit/>
                  <a:flatTx/>
                </a:bodyPr>
                <a:lstStyle/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굴림" charset="-127"/>
                    <a:ea typeface="굴림" charset="-127"/>
                  </a:endParaRPr>
                </a:p>
              </p:txBody>
            </p:sp>
            <p:sp>
              <p:nvSpPr>
                <p:cNvPr id="245" name="AutoShape 56"/>
                <p:cNvSpPr>
                  <a:spLocks noChangeArrowheads="1"/>
                </p:cNvSpPr>
                <p:nvPr/>
              </p:nvSpPr>
              <p:spPr bwMode="auto">
                <a:xfrm rot="5400000">
                  <a:off x="5099050" y="5240020"/>
                  <a:ext cx="2159635" cy="179705"/>
                </a:xfrm>
                <a:prstGeom prst="roundRect">
                  <a:avLst>
                    <a:gd name="adj" fmla="val 16667"/>
                  </a:avLst>
                </a:prstGeom>
                <a:gradFill rotWithShape="0">
                  <a:gsLst>
                    <a:gs pos="0">
                      <a:srgbClr val="000000"/>
                    </a:gs>
                    <a:gs pos="100000">
                      <a:srgbClr val="5F5F5F"/>
                    </a:gs>
                  </a:gsLst>
                  <a:lin ang="2700000" scaled="1"/>
                </a:gradFill>
                <a:ln>
                  <a:noFill/>
                </a:ln>
                <a:effectLst/>
                <a:scene3d>
                  <a:camera prst="legacyPerspectiveBottomRight"/>
                  <a:lightRig rig="legacyHarsh3" dir="b"/>
                </a:scene3d>
                <a:sp3d extrusionH="430200" prstMaterial="legacyPlastic">
                  <a:bevelT w="13500" h="13500" prst="angle"/>
                  <a:bevelB w="13500" h="13500" prst="angle"/>
                  <a:extrusionClr>
                    <a:srgbClr val="000000"/>
                  </a:extrusionClr>
                </a:sp3d>
                <a:extLst>
                  <a:ext uri="{91240B29-F687-4F45-9708-019B960494DF}">
                    <a14:hiddenLine xmlns:a14="http://schemas.microsoft.com/office/drawing/2010/main" w="9525" algn="ctr">
                      <a:noFill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5400000" algn="ctr" rotWithShape="0">
                          <a:schemeClr val="tx1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 anchor="ctr">
                  <a:spAutoFit/>
                  <a:flatTx/>
                </a:bodyPr>
                <a:lstStyle/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굴림" charset="-127"/>
                    <a:ea typeface="굴림" charset="-127"/>
                  </a:endParaRPr>
                </a:p>
              </p:txBody>
            </p:sp>
          </p:grpSp>
        </p:grpSp>
      </p:grpSp>
      <p:sp>
        <p:nvSpPr>
          <p:cNvPr id="254" name="Oval 57"/>
          <p:cNvSpPr>
            <a:spLocks noChangeAspect="1" noChangeArrowheads="1"/>
          </p:cNvSpPr>
          <p:nvPr/>
        </p:nvSpPr>
        <p:spPr bwMode="auto">
          <a:xfrm>
            <a:off x="5238750" y="4392930"/>
            <a:ext cx="1870075" cy="1870075"/>
          </a:xfrm>
          <a:prstGeom prst="ellipse">
            <a:avLst/>
          </a:prstGeom>
          <a:gradFill rotWithShape="1">
            <a:gsLst>
              <a:gs pos="0">
                <a:srgbClr val="000000"/>
              </a:gs>
              <a:gs pos="100000">
                <a:srgbClr val="333333"/>
              </a:gs>
            </a:gsLst>
            <a:lin ang="2700000" scaled="1"/>
          </a:gradFill>
          <a:ln>
            <a:noFill/>
          </a:ln>
          <a:effectLst/>
          <a:scene3d>
            <a:camera prst="legacyPerspectiveBottomRight"/>
            <a:lightRig rig="legacyHarsh3" dir="b"/>
          </a:scene3d>
          <a:sp3d extrusionH="11100" prstMaterial="legacyMatte">
            <a:bevelT w="13500" h="13500" prst="angle"/>
            <a:bevelB w="13500" h="13500" prst="angle"/>
            <a:extrusionClr>
              <a:srgbClr val="333333"/>
            </a:extrusionClr>
          </a:sp3d>
          <a:extLst>
            <a:ext uri="{91240B29-F687-4F45-9708-019B960494DF}">
              <a14:hiddenLine xmlns:a14="http://schemas.microsoft.com/office/drawing/2010/main" w="9525" algn="ctr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2700" dir="54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  <a:flatTx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charset="-127"/>
              <a:ea typeface="굴림" charset="-127"/>
            </a:endParaRPr>
          </a:p>
        </p:txBody>
      </p:sp>
      <p:sp>
        <p:nvSpPr>
          <p:cNvPr id="255" name="Rectangle 63"/>
          <p:cNvSpPr>
            <a:spLocks noChangeArrowheads="1"/>
          </p:cNvSpPr>
          <p:nvPr/>
        </p:nvSpPr>
        <p:spPr bwMode="auto">
          <a:xfrm>
            <a:off x="6045835" y="2078355"/>
            <a:ext cx="3168650" cy="1511300"/>
          </a:xfrm>
          <a:prstGeom prst="rect">
            <a:avLst/>
          </a:prstGeom>
          <a:gradFill rotWithShape="1">
            <a:gsLst>
              <a:gs pos="0">
                <a:srgbClr val="CC0000">
                  <a:alpha val="20000"/>
                </a:srgbClr>
              </a:gs>
              <a:gs pos="100000">
                <a:srgbClr val="FFFFFF">
                  <a:alpha val="0"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2700" dir="54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charset="-127"/>
              <a:ea typeface="굴림" charset="-127"/>
            </a:endParaRPr>
          </a:p>
        </p:txBody>
      </p:sp>
      <p:sp>
        <p:nvSpPr>
          <p:cNvPr id="256" name="Rectangle 69"/>
          <p:cNvSpPr>
            <a:spLocks noChangeArrowheads="1"/>
          </p:cNvSpPr>
          <p:nvPr/>
        </p:nvSpPr>
        <p:spPr bwMode="auto">
          <a:xfrm rot="10800000">
            <a:off x="989330" y="3351530"/>
            <a:ext cx="2809875" cy="1511300"/>
          </a:xfrm>
          <a:prstGeom prst="rect">
            <a:avLst/>
          </a:prstGeom>
          <a:gradFill rotWithShape="1">
            <a:gsLst>
              <a:gs pos="0">
                <a:srgbClr val="CC0000">
                  <a:alpha val="20000"/>
                </a:srgbClr>
              </a:gs>
              <a:gs pos="100000">
                <a:srgbClr val="FFFFFF">
                  <a:alpha val="0"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2700" dir="54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charset="-127"/>
              <a:ea typeface="굴림" charset="-127"/>
            </a:endParaRPr>
          </a:p>
        </p:txBody>
      </p:sp>
      <p:grpSp>
        <p:nvGrpSpPr>
          <p:cNvPr id="257" name="Group 109"/>
          <p:cNvGrpSpPr>
            <a:grpSpLocks/>
          </p:cNvGrpSpPr>
          <p:nvPr/>
        </p:nvGrpSpPr>
        <p:grpSpPr bwMode="auto">
          <a:xfrm>
            <a:off x="2933700" y="3349625"/>
            <a:ext cx="1514475" cy="1517650"/>
            <a:chOff x="2933700" y="3349625"/>
            <a:chExt cx="1514475" cy="1517650"/>
          </a:xfrm>
        </p:grpSpPr>
        <p:sp>
          <p:nvSpPr>
            <p:cNvPr id="258" name="Oval 71"/>
            <p:cNvSpPr>
              <a:spLocks noChangeArrowheads="1"/>
            </p:cNvSpPr>
            <p:nvPr/>
          </p:nvSpPr>
          <p:spPr bwMode="gray">
            <a:xfrm>
              <a:off x="2933700" y="3349625"/>
              <a:ext cx="1514475" cy="1517650"/>
            </a:xfrm>
            <a:prstGeom prst="ellipse">
              <a:avLst/>
            </a:prstGeom>
            <a:gradFill rotWithShape="1">
              <a:gsLst>
                <a:gs pos="0">
                  <a:srgbClr val="4378B6">
                    <a:gamma/>
                    <a:shade val="46275"/>
                    <a:invGamma/>
                  </a:srgbClr>
                </a:gs>
                <a:gs pos="100000">
                  <a:srgbClr val="4378B6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259" name="Oval 72"/>
            <p:cNvSpPr>
              <a:spLocks noChangeArrowheads="1"/>
            </p:cNvSpPr>
            <p:nvPr/>
          </p:nvSpPr>
          <p:spPr bwMode="gray">
            <a:xfrm>
              <a:off x="2950845" y="3357245"/>
              <a:ext cx="1479550" cy="1479550"/>
            </a:xfrm>
            <a:prstGeom prst="ellipse">
              <a:avLst/>
            </a:prstGeom>
            <a:gradFill rotWithShape="1">
              <a:gsLst>
                <a:gs pos="0">
                  <a:srgbClr val="4378B6">
                    <a:alpha val="0"/>
                  </a:srgbClr>
                </a:gs>
                <a:gs pos="100000">
                  <a:srgbClr val="4378B6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260" name="Oval 73"/>
            <p:cNvSpPr>
              <a:spLocks noChangeArrowheads="1"/>
            </p:cNvSpPr>
            <p:nvPr/>
          </p:nvSpPr>
          <p:spPr bwMode="gray">
            <a:xfrm>
              <a:off x="2985770" y="3371850"/>
              <a:ext cx="1407795" cy="1382395"/>
            </a:xfrm>
            <a:prstGeom prst="ellipse">
              <a:avLst/>
            </a:prstGeom>
            <a:gradFill rotWithShape="1">
              <a:gsLst>
                <a:gs pos="0">
                  <a:srgbClr val="4378B6">
                    <a:gamma/>
                    <a:shade val="79216"/>
                    <a:invGamma/>
                  </a:srgbClr>
                </a:gs>
                <a:gs pos="100000">
                  <a:srgbClr val="4378B6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261" name="Oval 74"/>
            <p:cNvSpPr>
              <a:spLocks noChangeArrowheads="1"/>
            </p:cNvSpPr>
            <p:nvPr/>
          </p:nvSpPr>
          <p:spPr bwMode="gray">
            <a:xfrm>
              <a:off x="3065145" y="3411220"/>
              <a:ext cx="1252220" cy="1122045"/>
            </a:xfrm>
            <a:prstGeom prst="ellipse">
              <a:avLst/>
            </a:prstGeom>
            <a:gradFill rotWithShape="1">
              <a:gsLst>
                <a:gs pos="0">
                  <a:srgbClr val="4378B6">
                    <a:gamma/>
                    <a:tint val="0"/>
                    <a:invGamma/>
                  </a:srgbClr>
                </a:gs>
                <a:gs pos="100000">
                  <a:srgbClr val="4378B6">
                    <a:alpha val="3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</p:grpSp>
      <p:sp>
        <p:nvSpPr>
          <p:cNvPr id="262" name="Rectangle 75"/>
          <p:cNvSpPr>
            <a:spLocks noChangeArrowheads="1"/>
          </p:cNvSpPr>
          <p:nvPr/>
        </p:nvSpPr>
        <p:spPr bwMode="auto">
          <a:xfrm>
            <a:off x="6012180" y="5193665"/>
            <a:ext cx="3168650" cy="276860"/>
          </a:xfrm>
          <a:prstGeom prst="rect">
            <a:avLst/>
          </a:prstGeom>
          <a:gradFill rotWithShape="1">
            <a:gsLst>
              <a:gs pos="0">
                <a:srgbClr val="CC0000">
                  <a:alpha val="20000"/>
                </a:srgbClr>
              </a:gs>
              <a:gs pos="100000">
                <a:srgbClr val="FFFFFF">
                  <a:alpha val="0"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2700" dir="54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grpSp>
        <p:nvGrpSpPr>
          <p:cNvPr id="263" name="Group 81"/>
          <p:cNvGrpSpPr>
            <a:grpSpLocks/>
          </p:cNvGrpSpPr>
          <p:nvPr/>
        </p:nvGrpSpPr>
        <p:grpSpPr bwMode="auto">
          <a:xfrm>
            <a:off x="681355" y="1079500"/>
            <a:ext cx="296545" cy="252730"/>
            <a:chOff x="681355" y="1079500"/>
            <a:chExt cx="296545" cy="252730"/>
          </a:xfrm>
        </p:grpSpPr>
        <p:sp>
          <p:nvSpPr>
            <p:cNvPr id="264" name="Freeform 82"/>
            <p:cNvSpPr>
              <a:spLocks/>
            </p:cNvSpPr>
            <p:nvPr/>
          </p:nvSpPr>
          <p:spPr bwMode="auto">
            <a:xfrm>
              <a:off x="681355" y="1079500"/>
              <a:ext cx="270510" cy="239395"/>
            </a:xfrm>
            <a:custGeom>
              <a:avLst/>
              <a:gdLst>
                <a:gd name="T0" fmla="*/ 528 w 1059"/>
                <a:gd name="T1" fmla="*/ 0 h 936"/>
                <a:gd name="T2" fmla="*/ 0 w 1059"/>
                <a:gd name="T3" fmla="*/ 184 h 936"/>
                <a:gd name="T4" fmla="*/ 1 w 1059"/>
                <a:gd name="T5" fmla="*/ 748 h 936"/>
                <a:gd name="T6" fmla="*/ 529 w 1059"/>
                <a:gd name="T7" fmla="*/ 936 h 936"/>
                <a:gd name="T8" fmla="*/ 1059 w 1059"/>
                <a:gd name="T9" fmla="*/ 748 h 936"/>
                <a:gd name="T10" fmla="*/ 1057 w 1059"/>
                <a:gd name="T11" fmla="*/ 184 h 936"/>
                <a:gd name="T12" fmla="*/ 528 w 1059"/>
                <a:gd name="T13" fmla="*/ 0 h 9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59" h="936">
                  <a:moveTo>
                    <a:pt x="528" y="0"/>
                  </a:moveTo>
                  <a:lnTo>
                    <a:pt x="0" y="184"/>
                  </a:lnTo>
                  <a:lnTo>
                    <a:pt x="1" y="748"/>
                  </a:lnTo>
                  <a:lnTo>
                    <a:pt x="529" y="936"/>
                  </a:lnTo>
                  <a:lnTo>
                    <a:pt x="1059" y="748"/>
                  </a:lnTo>
                  <a:lnTo>
                    <a:pt x="1057" y="184"/>
                  </a:lnTo>
                  <a:lnTo>
                    <a:pt x="52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 charset="-127"/>
                <a:ea typeface="굴림" charset="-127"/>
              </a:endParaRPr>
            </a:p>
          </p:txBody>
        </p:sp>
        <p:sp>
          <p:nvSpPr>
            <p:cNvPr id="265" name="AutoShape 83"/>
            <p:cNvSpPr>
              <a:spLocks noChangeArrowheads="1"/>
            </p:cNvSpPr>
            <p:nvPr/>
          </p:nvSpPr>
          <p:spPr bwMode="auto">
            <a:xfrm>
              <a:off x="682625" y="1081405"/>
              <a:ext cx="266065" cy="92710"/>
            </a:xfrm>
            <a:prstGeom prst="diamond">
              <a:avLst/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 charset="-127"/>
                <a:ea typeface="굴림" charset="-127"/>
              </a:endParaRPr>
            </a:p>
          </p:txBody>
        </p:sp>
        <p:sp>
          <p:nvSpPr>
            <p:cNvPr id="266" name="AutoShape 84"/>
            <p:cNvSpPr>
              <a:spLocks noChangeArrowheads="1"/>
            </p:cNvSpPr>
            <p:nvPr/>
          </p:nvSpPr>
          <p:spPr bwMode="auto">
            <a:xfrm rot="-5400000">
              <a:off x="655955" y="1156970"/>
              <a:ext cx="184785" cy="132080"/>
            </a:xfrm>
            <a:prstGeom prst="parallelogram">
              <a:avLst>
                <a:gd name="adj" fmla="val 35082"/>
              </a:avLst>
            </a:prstGeom>
            <a:gradFill rotWithShape="1">
              <a:gsLst>
                <a:gs pos="0">
                  <a:srgbClr val="DDDDDD">
                    <a:gamma/>
                    <a:tint val="73725"/>
                    <a:invGamma/>
                  </a:srgbClr>
                </a:gs>
                <a:gs pos="100000">
                  <a:srgbClr val="DDDDDD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 charset="-127"/>
                <a:ea typeface="굴림" charset="-127"/>
              </a:endParaRPr>
            </a:p>
          </p:txBody>
        </p:sp>
        <p:sp>
          <p:nvSpPr>
            <p:cNvPr id="267" name="AutoShape 85"/>
            <p:cNvSpPr>
              <a:spLocks noChangeArrowheads="1"/>
            </p:cNvSpPr>
            <p:nvPr/>
          </p:nvSpPr>
          <p:spPr bwMode="auto">
            <a:xfrm rot="5400000" flipH="1">
              <a:off x="818515" y="1173480"/>
              <a:ext cx="185420" cy="132080"/>
            </a:xfrm>
            <a:prstGeom prst="parallelogram">
              <a:avLst>
                <a:gd name="adj" fmla="val 34986"/>
              </a:avLst>
            </a:prstGeom>
            <a:solidFill>
              <a:srgbClr val="CC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 charset="-127"/>
                <a:ea typeface="굴림" charset="-127"/>
              </a:endParaRPr>
            </a:p>
          </p:txBody>
        </p:sp>
      </p:grpSp>
      <p:sp>
        <p:nvSpPr>
          <p:cNvPr id="268" name="Text Box 88"/>
          <p:cNvSpPr txBox="1">
            <a:spLocks noChangeArrowheads="1"/>
          </p:cNvSpPr>
          <p:nvPr/>
        </p:nvSpPr>
        <p:spPr bwMode="auto">
          <a:xfrm>
            <a:off x="7282180" y="2381250"/>
            <a:ext cx="1436370" cy="64643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7067A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85725" indent="-857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marL="85725" marR="0" lvl="0" indent="-85725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동녘B" panose="02030600000101010101" pitchFamily="18" charset="-127"/>
                <a:ea typeface="HY동녘B" panose="02030600000101010101" pitchFamily="18" charset="-127"/>
              </a:rPr>
              <a:t>100</a:t>
            </a:r>
            <a:r>
              <a:rPr kumimoji="1" lang="ko-KR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동녘B" panose="02030600000101010101" pitchFamily="18" charset="-127"/>
                <a:ea typeface="HY동녘B" panose="02030600000101010101" pitchFamily="18" charset="-127"/>
              </a:rPr>
              <a:t>억 투자 </a:t>
            </a:r>
          </a:p>
          <a:p>
            <a:pPr marL="85725" marR="0" lvl="0" indent="-85725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동녘B" panose="02030600000101010101" pitchFamily="18" charset="-127"/>
                <a:ea typeface="HY동녘B" panose="02030600000101010101" pitchFamily="18" charset="-127"/>
              </a:rPr>
              <a:t>기업 공시</a:t>
            </a:r>
            <a:endParaRPr kumimoji="1" lang="en-US" altLang="ko-KR" sz="1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269" name="Text Box 89"/>
          <p:cNvSpPr txBox="1">
            <a:spLocks noChangeArrowheads="1"/>
          </p:cNvSpPr>
          <p:nvPr/>
        </p:nvSpPr>
        <p:spPr bwMode="auto">
          <a:xfrm>
            <a:off x="3042285" y="3857625"/>
            <a:ext cx="1160780" cy="461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7067A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85725" indent="-857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2400" b="1" dirty="0">
                <a:solidFill>
                  <a:srgbClr val="8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㈜</a:t>
            </a:r>
            <a:r>
              <a:rPr lang="en-US" altLang="ko-KR" sz="2400" b="1" dirty="0">
                <a:solidFill>
                  <a:srgbClr val="8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GSM</a:t>
            </a:r>
            <a:endParaRPr lang="ko-KR" altLang="en-US" sz="2400" b="1" dirty="0">
              <a:solidFill>
                <a:srgbClr val="80000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270" name="Text Box 91"/>
          <p:cNvSpPr txBox="1">
            <a:spLocks noChangeArrowheads="1"/>
          </p:cNvSpPr>
          <p:nvPr/>
        </p:nvSpPr>
        <p:spPr bwMode="auto">
          <a:xfrm>
            <a:off x="236220" y="3638550"/>
            <a:ext cx="2433955" cy="64579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7067A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 numCol="1" vert="horz" anchor="t">
            <a:spAutoFit/>
          </a:bodyPr>
          <a:lstStyle>
            <a:lvl1pPr marL="85725" indent="-85725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solidFill>
                  <a:schemeClr val="tx1"/>
                </a:solidFill>
                <a:latin typeface="굴림" charset="0"/>
                <a:ea typeface="굴림" charset="0"/>
              </a:defRPr>
            </a:lvl1pPr>
            <a:lvl2pPr marL="0" indent="0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solidFill>
                  <a:schemeClr val="tx1"/>
                </a:solidFill>
                <a:latin typeface="굴림" charset="0"/>
                <a:ea typeface="굴림" charset="0"/>
              </a:defRPr>
            </a:lvl2pPr>
            <a:lvl3pPr marL="0" indent="0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solidFill>
                  <a:schemeClr val="tx1"/>
                </a:solidFill>
                <a:latin typeface="굴림" charset="0"/>
                <a:ea typeface="굴림" charset="0"/>
              </a:defRPr>
            </a:lvl3pPr>
            <a:lvl4pPr marL="0" indent="0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solidFill>
                  <a:schemeClr val="tx1"/>
                </a:solidFill>
                <a:latin typeface="굴림" charset="0"/>
                <a:ea typeface="굴림" charset="0"/>
              </a:defRPr>
            </a:lvl4pPr>
            <a:lvl5pPr marL="0" indent="0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solidFill>
                  <a:schemeClr val="tx1"/>
                </a:solidFill>
                <a:latin typeface="굴림" charset="0"/>
                <a:ea typeface="굴림" charset="0"/>
              </a:defRPr>
            </a:lvl5pPr>
            <a:lvl6pPr marL="0" indent="0" fontAlgn="base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solidFill>
                  <a:schemeClr val="tx1"/>
                </a:solidFill>
                <a:latin typeface="굴림" charset="0"/>
                <a:ea typeface="굴림" charset="0"/>
              </a:defRPr>
            </a:lvl6pPr>
            <a:lvl7pPr marL="0" indent="0" fontAlgn="base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solidFill>
                  <a:schemeClr val="tx1"/>
                </a:solidFill>
                <a:latin typeface="굴림" charset="0"/>
                <a:ea typeface="굴림" charset="0"/>
              </a:defRPr>
            </a:lvl7pPr>
            <a:lvl8pPr marL="0" indent="0" fontAlgn="base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solidFill>
                  <a:schemeClr val="tx1"/>
                </a:solidFill>
                <a:latin typeface="굴림" charset="0"/>
                <a:ea typeface="굴림" charset="0"/>
              </a:defRPr>
            </a:lvl8pPr>
            <a:lvl9pPr marL="0" indent="0" fontAlgn="base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solidFill>
                  <a:schemeClr val="tx1"/>
                </a:solidFill>
                <a:latin typeface="굴림" charset="0"/>
                <a:ea typeface="굴림" charset="0"/>
              </a:defRPr>
            </a:lvl9pPr>
          </a:lstStyle>
          <a:p>
            <a:pPr marL="85725" indent="-85725" algn="ctr" fontAlgn="base" defTabSz="50800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1800" b="1">
                <a:solidFill>
                  <a:schemeClr val="bg1"/>
                </a:solidFill>
                <a:latin typeface="HY동녘B" charset="0"/>
                <a:ea typeface="HY동녘B" charset="0"/>
              </a:rPr>
              <a:t>A</a:t>
            </a:r>
            <a:r>
              <a:rPr lang="en-US" altLang="ko-KR" sz="1800" b="1">
                <a:solidFill>
                  <a:schemeClr val="bg1"/>
                </a:solidFill>
                <a:latin typeface="HY동녘B" charset="0"/>
                <a:ea typeface="HY동녘B" charset="0"/>
              </a:rPr>
              <a:t>p</a:t>
            </a:r>
            <a:r>
              <a:rPr lang="en-US" altLang="ko-KR" sz="1800" b="1">
                <a:solidFill>
                  <a:schemeClr val="bg1"/>
                </a:solidFill>
                <a:latin typeface="HY동녘B" charset="0"/>
                <a:ea typeface="HY동녘B" charset="0"/>
              </a:rPr>
              <a:t>a</a:t>
            </a:r>
            <a:r>
              <a:rPr lang="en-US" altLang="ko-KR" sz="1800" b="1">
                <a:solidFill>
                  <a:schemeClr val="bg1"/>
                </a:solidFill>
                <a:latin typeface="HY동녘B" charset="0"/>
                <a:ea typeface="HY동녘B" charset="0"/>
              </a:rPr>
              <a:t>t</a:t>
            </a:r>
            <a:r>
              <a:rPr lang="en-US" altLang="ko-KR" sz="1800" b="1">
                <a:solidFill>
                  <a:schemeClr val="bg1"/>
                </a:solidFill>
                <a:latin typeface="HY동녘B" charset="0"/>
                <a:ea typeface="HY동녘B" charset="0"/>
              </a:rPr>
              <a:t>i</a:t>
            </a:r>
            <a:r>
              <a:rPr lang="en-US" altLang="ko-KR" sz="1800" b="1">
                <a:solidFill>
                  <a:schemeClr val="bg1"/>
                </a:solidFill>
                <a:latin typeface="HY동녘B" charset="0"/>
                <a:ea typeface="HY동녘B" charset="0"/>
              </a:rPr>
              <a:t>t</a:t>
            </a:r>
            <a:r>
              <a:rPr lang="en-US" altLang="ko-KR" sz="1800" b="1">
                <a:solidFill>
                  <a:schemeClr val="bg1"/>
                </a:solidFill>
                <a:latin typeface="HY동녘B" charset="0"/>
                <a:ea typeface="HY동녘B" charset="0"/>
              </a:rPr>
              <a:t>e</a:t>
            </a:r>
            <a:r>
              <a:rPr lang="en-US" altLang="ko-KR" sz="1800" b="1">
                <a:solidFill>
                  <a:schemeClr val="bg1"/>
                </a:solidFill>
                <a:latin typeface="HY동녘B" charset="0"/>
                <a:ea typeface="HY동녘B" charset="0"/>
              </a:rPr>
              <a:t> </a:t>
            </a:r>
            <a:r>
              <a:rPr lang="en-US" altLang="ko-KR" sz="1800" b="1">
                <a:solidFill>
                  <a:schemeClr val="bg1"/>
                </a:solidFill>
                <a:latin typeface="HY동녘B" charset="0"/>
                <a:ea typeface="HY동녘B" charset="0"/>
              </a:rPr>
              <a:t>현</a:t>
            </a:r>
            <a:r>
              <a:rPr lang="en-US" altLang="ko-KR" sz="1800" b="1">
                <a:solidFill>
                  <a:schemeClr val="bg1"/>
                </a:solidFill>
                <a:latin typeface="HY동녘B" charset="0"/>
                <a:ea typeface="HY동녘B" charset="0"/>
              </a:rPr>
              <a:t>물</a:t>
            </a:r>
            <a:r>
              <a:rPr lang="en-US" altLang="ko-KR" sz="1800" b="1">
                <a:solidFill>
                  <a:schemeClr val="bg1"/>
                </a:solidFill>
                <a:latin typeface="HY동녘B" charset="0"/>
                <a:ea typeface="HY동녘B" charset="0"/>
              </a:rPr>
              <a:t> </a:t>
            </a:r>
            <a:r>
              <a:rPr lang="en-US" altLang="ko-KR" sz="1800" b="1">
                <a:solidFill>
                  <a:schemeClr val="bg1"/>
                </a:solidFill>
                <a:latin typeface="HY동녘B" charset="0"/>
                <a:ea typeface="HY동녘B" charset="0"/>
              </a:rPr>
              <a:t>투자</a:t>
            </a:r>
            <a:endParaRPr lang="ko-KR" altLang="en-US" sz="1800" b="1">
              <a:solidFill>
                <a:schemeClr val="bg1"/>
              </a:solidFill>
              <a:latin typeface="HY동녘B" charset="0"/>
              <a:ea typeface="HY동녘B" charset="0"/>
            </a:endParaRPr>
          </a:p>
          <a:p>
            <a:pPr marL="85725" indent="-85725" algn="ctr" fontAlgn="base" defTabSz="50800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1800" cap="none" i="0" b="1" strike="noStrike">
                <a:ln w="9525" cap="flat" cmpd="sng">
                  <a:noFill/>
                  <a:prstDash/>
                </a:ln>
                <a:solidFill>
                  <a:schemeClr val="bg1"/>
                </a:solidFill>
                <a:latin typeface="HY동녘B" charset="0"/>
                <a:ea typeface="HY동녘B" charset="0"/>
              </a:rPr>
              <a:t>25</a:t>
            </a:r>
            <a:r>
              <a:rPr lang="en-US" altLang="ko-KR" sz="1800" cap="none" i="0" b="1" strike="noStrike">
                <a:ln w="9525" cap="flat" cmpd="sng">
                  <a:noFill/>
                  <a:prstDash/>
                </a:ln>
                <a:solidFill>
                  <a:schemeClr val="bg1"/>
                </a:solidFill>
                <a:latin typeface="HY동녘B" charset="0"/>
                <a:ea typeface="HY동녘B" charset="0"/>
              </a:rPr>
              <a:t>톤</a:t>
            </a:r>
            <a:r>
              <a:rPr lang="en-US" altLang="ko-KR" sz="1800" cap="none" i="0" b="1" strike="noStrike">
                <a:ln w="9525" cap="flat" cmpd="sng">
                  <a:noFill/>
                  <a:prstDash/>
                </a:ln>
                <a:solidFill>
                  <a:schemeClr val="bg1"/>
                </a:solidFill>
                <a:latin typeface="HY동녘B" charset="0"/>
                <a:ea typeface="HY동녘B" charset="0"/>
              </a:rPr>
              <a:t>(</a:t>
            </a:r>
            <a:r>
              <a:rPr lang="en-US" altLang="ko-KR" sz="1800" cap="none" i="0" b="1" strike="noStrike">
                <a:ln w="9525" cap="flat" cmpd="sng">
                  <a:noFill/>
                  <a:prstDash/>
                </a:ln>
                <a:solidFill>
                  <a:schemeClr val="bg1"/>
                </a:solidFill>
                <a:latin typeface="HY동녘B" charset="0"/>
                <a:ea typeface="HY동녘B" charset="0"/>
              </a:rPr>
              <a:t>가</a:t>
            </a:r>
            <a:r>
              <a:rPr lang="en-US" altLang="ko-KR" sz="1800" cap="none" i="0" b="1" strike="noStrike">
                <a:ln w="9525" cap="flat" cmpd="sng">
                  <a:noFill/>
                  <a:prstDash/>
                </a:ln>
                <a:solidFill>
                  <a:schemeClr val="bg1"/>
                </a:solidFill>
                <a:latin typeface="HY동녘B" charset="0"/>
                <a:ea typeface="HY동녘B" charset="0"/>
              </a:rPr>
              <a:t>치</a:t>
            </a:r>
            <a:r>
              <a:rPr lang="en-US" altLang="ko-KR" sz="1800" cap="none" i="0" b="1" strike="noStrike">
                <a:ln w="9525" cap="flat" cmpd="sng">
                  <a:noFill/>
                  <a:prstDash/>
                </a:ln>
                <a:solidFill>
                  <a:schemeClr val="bg1"/>
                </a:solidFill>
                <a:latin typeface="HY동녘B" charset="0"/>
                <a:ea typeface="HY동녘B" charset="0"/>
              </a:rPr>
              <a:t>평가</a:t>
            </a:r>
            <a:r>
              <a:rPr lang="en-US" altLang="ko-KR" sz="1800" cap="none" i="0" b="1" strike="noStrike">
                <a:ln w="9525" cap="flat" cmpd="sng">
                  <a:noFill/>
                  <a:prstDash/>
                </a:ln>
                <a:solidFill>
                  <a:schemeClr val="bg1"/>
                </a:solidFill>
                <a:latin typeface="HY동녘B" charset="0"/>
                <a:ea typeface="HY동녘B" charset="0"/>
              </a:rPr>
              <a:t>:</a:t>
            </a:r>
            <a:r>
              <a:rPr lang="en-US" altLang="ko-KR" sz="1800" cap="none" i="0" b="1" strike="noStrike">
                <a:ln w="9525" cap="flat" cmpd="sng">
                  <a:noFill/>
                  <a:prstDash/>
                </a:ln>
                <a:solidFill>
                  <a:schemeClr val="bg1"/>
                </a:solidFill>
                <a:latin typeface="HY동녘B" charset="0"/>
                <a:ea typeface="HY동녘B" charset="0"/>
              </a:rPr>
              <a:t>20</a:t>
            </a:r>
            <a:r>
              <a:rPr lang="en-US" altLang="ko-KR" sz="1800" cap="none" i="0" b="1" strike="noStrike">
                <a:ln w="9525" cap="flat" cmpd="sng">
                  <a:noFill/>
                  <a:prstDash/>
                </a:ln>
                <a:solidFill>
                  <a:schemeClr val="bg1"/>
                </a:solidFill>
                <a:latin typeface="HY동녘B" charset="0"/>
                <a:ea typeface="HY동녘B" charset="0"/>
              </a:rPr>
              <a:t>0억)</a:t>
            </a:r>
            <a:r>
              <a:rPr lang="en-US" altLang="ko-KR" sz="1800" cap="none" i="0" b="1" strike="noStrike">
                <a:ln w="9525" cap="flat" cmpd="sng">
                  <a:noFill/>
                  <a:prstDash/>
                </a:ln>
                <a:solidFill>
                  <a:srgbClr val="FFFFFF"/>
                </a:solidFill>
                <a:latin typeface="HY헤드라인M" charset="0"/>
                <a:ea typeface="HY헤드라인M" charset="0"/>
              </a:rPr>
              <a:t> </a:t>
            </a:r>
            <a:endParaRPr lang="ko-KR" altLang="en-US" sz="1800" cap="none" i="0" b="1" strike="noStrike">
              <a:ln w="9525" cap="flat" cmpd="sng">
                <a:noFill/>
                <a:prstDash/>
              </a:ln>
              <a:solidFill>
                <a:srgbClr val="FFFFFF"/>
              </a:solidFill>
              <a:latin typeface="HY헤드라인M" charset="0"/>
              <a:ea typeface="HY헤드라인M" charset="0"/>
            </a:endParaRPr>
          </a:p>
        </p:txBody>
      </p:sp>
      <p:sp>
        <p:nvSpPr>
          <p:cNvPr id="271" name="Text Box 92"/>
          <p:cNvSpPr txBox="1">
            <a:spLocks noChangeArrowheads="1"/>
          </p:cNvSpPr>
          <p:nvPr/>
        </p:nvSpPr>
        <p:spPr bwMode="auto">
          <a:xfrm>
            <a:off x="7649845" y="5135880"/>
            <a:ext cx="1731645" cy="64643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7067A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85725" indent="-857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marL="85725" marR="0" lvl="0" indent="-85725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동녘B" panose="02030600000101010101" pitchFamily="18" charset="-127"/>
                <a:ea typeface="HY동녘B" panose="02030600000101010101" pitchFamily="18" charset="-127"/>
              </a:rPr>
              <a:t>R&amp;D </a:t>
            </a:r>
            <a:r>
              <a:rPr kumimoji="1" lang="ko-KR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동녘B" panose="02030600000101010101" pitchFamily="18" charset="-127"/>
                <a:ea typeface="HY동녘B" panose="02030600000101010101" pitchFamily="18" charset="-127"/>
              </a:rPr>
              <a:t>센터 투자</a:t>
            </a:r>
            <a:endParaRPr kumimoji="1" lang="en-US" altLang="ko-KR" sz="1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pPr marL="85725" marR="0" lvl="0" indent="-85725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272" name="Line 94"/>
          <p:cNvSpPr>
            <a:spLocks noChangeShapeType="1"/>
          </p:cNvSpPr>
          <p:nvPr/>
        </p:nvSpPr>
        <p:spPr bwMode="auto">
          <a:xfrm>
            <a:off x="180975" y="695325"/>
            <a:ext cx="9144000" cy="0"/>
          </a:xfrm>
          <a:prstGeom prst="line">
            <a:avLst/>
          </a:prstGeom>
          <a:noFill/>
          <a:ln w="3175" cap="rnd">
            <a:solidFill>
              <a:srgbClr val="DDDDDD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  <p:sp>
        <p:nvSpPr>
          <p:cNvPr id="273" name="Text Box 95"/>
          <p:cNvSpPr txBox="1">
            <a:spLocks noChangeArrowheads="1"/>
          </p:cNvSpPr>
          <p:nvPr/>
        </p:nvSpPr>
        <p:spPr bwMode="auto">
          <a:xfrm>
            <a:off x="673100" y="144780"/>
            <a:ext cx="3672205" cy="46164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 latinLnBrk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altLang="ko-KR" sz="240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Apatite R&amp;D </a:t>
            </a:r>
            <a:r>
              <a:rPr lang="ko-KR" altLang="en-US" sz="240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사업 구도</a:t>
            </a:r>
            <a:endParaRPr kumimoji="1" lang="en-US" altLang="ko-KR" sz="24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erdana" pitchFamily="34" charset="0"/>
              <a:ea typeface="HY헤드라인M" pitchFamily="18" charset="-127"/>
            </a:endParaRPr>
          </a:p>
        </p:txBody>
      </p:sp>
      <p:grpSp>
        <p:nvGrpSpPr>
          <p:cNvPr id="274" name="Group 96"/>
          <p:cNvGrpSpPr>
            <a:grpSpLocks/>
          </p:cNvGrpSpPr>
          <p:nvPr/>
        </p:nvGrpSpPr>
        <p:grpSpPr bwMode="auto">
          <a:xfrm>
            <a:off x="314325" y="259080"/>
            <a:ext cx="287655" cy="273050"/>
            <a:chOff x="314325" y="259080"/>
            <a:chExt cx="287655" cy="273050"/>
          </a:xfrm>
        </p:grpSpPr>
        <p:sp>
          <p:nvSpPr>
            <p:cNvPr id="275" name="Oval 97"/>
            <p:cNvSpPr>
              <a:spLocks noChangeArrowheads="1"/>
            </p:cNvSpPr>
            <p:nvPr/>
          </p:nvSpPr>
          <p:spPr bwMode="gray">
            <a:xfrm>
              <a:off x="314325" y="454660"/>
              <a:ext cx="238125" cy="77470"/>
            </a:xfrm>
            <a:prstGeom prst="ellipse">
              <a:avLst/>
            </a:prstGeom>
            <a:solidFill>
              <a:srgbClr val="B2B2B2">
                <a:alpha val="3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276" name="Oval 98"/>
            <p:cNvSpPr>
              <a:spLocks noChangeArrowheads="1"/>
            </p:cNvSpPr>
            <p:nvPr/>
          </p:nvSpPr>
          <p:spPr bwMode="gray">
            <a:xfrm>
              <a:off x="339090" y="259080"/>
              <a:ext cx="262255" cy="261620"/>
            </a:xfrm>
            <a:prstGeom prst="ellipse">
              <a:avLst/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100000">
                  <a:srgbClr val="FFFF00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277" name="Oval 99"/>
            <p:cNvSpPr>
              <a:spLocks noChangeArrowheads="1"/>
            </p:cNvSpPr>
            <p:nvPr/>
          </p:nvSpPr>
          <p:spPr bwMode="gray">
            <a:xfrm>
              <a:off x="342265" y="260350"/>
              <a:ext cx="256540" cy="255270"/>
            </a:xfrm>
            <a:prstGeom prst="ellipse">
              <a:avLst/>
            </a:prstGeom>
            <a:gradFill rotWithShape="1">
              <a:gsLst>
                <a:gs pos="0">
                  <a:srgbClr val="FFFF00">
                    <a:alpha val="0"/>
                  </a:srgbClr>
                </a:gs>
                <a:gs pos="100000">
                  <a:srgbClr val="FFFF00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278" name="Oval 100"/>
            <p:cNvSpPr>
              <a:spLocks noChangeArrowheads="1"/>
            </p:cNvSpPr>
            <p:nvPr/>
          </p:nvSpPr>
          <p:spPr bwMode="gray">
            <a:xfrm>
              <a:off x="348615" y="262890"/>
              <a:ext cx="243840" cy="238760"/>
            </a:xfrm>
            <a:prstGeom prst="ellipse">
              <a:avLst/>
            </a:prstGeom>
            <a:gradFill rotWithShape="1">
              <a:gsLst>
                <a:gs pos="0">
                  <a:srgbClr val="FFFF00">
                    <a:gamma/>
                    <a:shade val="79216"/>
                    <a:invGamma/>
                  </a:srgbClr>
                </a:gs>
                <a:gs pos="100000">
                  <a:srgbClr val="FFFF00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279" name="Oval 101"/>
            <p:cNvSpPr>
              <a:spLocks noChangeArrowheads="1"/>
            </p:cNvSpPr>
            <p:nvPr/>
          </p:nvSpPr>
          <p:spPr bwMode="gray">
            <a:xfrm>
              <a:off x="361950" y="269240"/>
              <a:ext cx="217170" cy="193675"/>
            </a:xfrm>
            <a:prstGeom prst="ellipse">
              <a:avLst/>
            </a:prstGeom>
            <a:gradFill rotWithShape="1">
              <a:gsLst>
                <a:gs pos="0">
                  <a:srgbClr val="FFFF00">
                    <a:gamma/>
                    <a:tint val="0"/>
                    <a:invGamma/>
                  </a:srgbClr>
                </a:gs>
                <a:gs pos="100000">
                  <a:srgbClr val="FFFF00">
                    <a:alpha val="3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</p:grpSp>
      <p:grpSp>
        <p:nvGrpSpPr>
          <p:cNvPr id="280" name="Group 108"/>
          <p:cNvGrpSpPr>
            <a:grpSpLocks/>
          </p:cNvGrpSpPr>
          <p:nvPr/>
        </p:nvGrpSpPr>
        <p:grpSpPr bwMode="auto">
          <a:xfrm>
            <a:off x="4518025" y="3311525"/>
            <a:ext cx="1511300" cy="1511300"/>
            <a:chOff x="4518025" y="3311525"/>
            <a:chExt cx="1511300" cy="1511300"/>
          </a:xfrm>
        </p:grpSpPr>
        <p:sp>
          <p:nvSpPr>
            <p:cNvPr id="281" name="Oval 104"/>
            <p:cNvSpPr>
              <a:spLocks noChangeAspect="1" noChangeArrowheads="1"/>
            </p:cNvSpPr>
            <p:nvPr/>
          </p:nvSpPr>
          <p:spPr bwMode="gray">
            <a:xfrm>
              <a:off x="4518025" y="3311525"/>
              <a:ext cx="1511300" cy="151130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 charset="-127"/>
                <a:ea typeface="굴림" charset="-127"/>
              </a:endParaRPr>
            </a:p>
          </p:txBody>
        </p:sp>
        <p:sp>
          <p:nvSpPr>
            <p:cNvPr id="282" name="Oval 105"/>
            <p:cNvSpPr>
              <a:spLocks noChangeAspect="1" noChangeArrowheads="1"/>
            </p:cNvSpPr>
            <p:nvPr/>
          </p:nvSpPr>
          <p:spPr bwMode="gray">
            <a:xfrm>
              <a:off x="4535170" y="3331845"/>
              <a:ext cx="1476375" cy="147320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0"/>
                  </a:srgbClr>
                </a:gs>
                <a:gs pos="100000">
                  <a:srgbClr val="FFFFFF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 charset="-127"/>
                <a:ea typeface="굴림" charset="-127"/>
              </a:endParaRPr>
            </a:p>
          </p:txBody>
        </p:sp>
        <p:sp>
          <p:nvSpPr>
            <p:cNvPr id="283" name="Oval 106"/>
            <p:cNvSpPr>
              <a:spLocks noChangeAspect="1" noChangeArrowheads="1"/>
            </p:cNvSpPr>
            <p:nvPr/>
          </p:nvSpPr>
          <p:spPr bwMode="gray">
            <a:xfrm>
              <a:off x="4573270" y="3343275"/>
              <a:ext cx="1404620" cy="137795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79216"/>
                    <a:invGamma/>
                  </a:srgbClr>
                </a:gs>
                <a:gs pos="100000">
                  <a:srgbClr val="FFFFFF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 charset="-127"/>
                <a:ea typeface="굴림" charset="-127"/>
              </a:endParaRPr>
            </a:p>
          </p:txBody>
        </p:sp>
        <p:sp>
          <p:nvSpPr>
            <p:cNvPr id="284" name="Oval 107"/>
            <p:cNvSpPr>
              <a:spLocks noChangeAspect="1" noChangeArrowheads="1"/>
            </p:cNvSpPr>
            <p:nvPr/>
          </p:nvSpPr>
          <p:spPr bwMode="gray">
            <a:xfrm>
              <a:off x="4645025" y="3414395"/>
              <a:ext cx="1249045" cy="111760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tint val="0"/>
                    <a:invGamma/>
                  </a:srgbClr>
                </a:gs>
                <a:gs pos="100000">
                  <a:srgbClr val="FFFFFF">
                    <a:alpha val="3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 charset="-127"/>
                <a:ea typeface="굴림" charset="-127"/>
              </a:endParaRPr>
            </a:p>
          </p:txBody>
        </p:sp>
      </p:grpSp>
      <p:sp>
        <p:nvSpPr>
          <p:cNvPr id="285" name="Text Box 86"/>
          <p:cNvSpPr txBox="1">
            <a:spLocks noChangeArrowheads="1"/>
          </p:cNvSpPr>
          <p:nvPr/>
        </p:nvSpPr>
        <p:spPr bwMode="auto">
          <a:xfrm>
            <a:off x="4850130" y="3671570"/>
            <a:ext cx="942975" cy="831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7067A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85725" indent="-857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2400" b="1" dirty="0">
                <a:solidFill>
                  <a:srgbClr val="660033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R&amp;D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2400" b="1" dirty="0" err="1">
                <a:solidFill>
                  <a:srgbClr val="660033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센타</a:t>
            </a:r>
            <a:endParaRPr lang="ko-KR" altLang="en-US" sz="2400" b="1" dirty="0">
              <a:solidFill>
                <a:srgbClr val="660033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grpSp>
        <p:nvGrpSpPr>
          <p:cNvPr id="286" name="Group 110"/>
          <p:cNvGrpSpPr>
            <a:grpSpLocks/>
          </p:cNvGrpSpPr>
          <p:nvPr/>
        </p:nvGrpSpPr>
        <p:grpSpPr bwMode="auto">
          <a:xfrm>
            <a:off x="5400675" y="2016125"/>
            <a:ext cx="1514475" cy="1517650"/>
            <a:chOff x="5400675" y="2016125"/>
            <a:chExt cx="1514475" cy="1517650"/>
          </a:xfrm>
        </p:grpSpPr>
        <p:sp>
          <p:nvSpPr>
            <p:cNvPr id="287" name="Oval 111"/>
            <p:cNvSpPr>
              <a:spLocks noChangeArrowheads="1"/>
            </p:cNvSpPr>
            <p:nvPr/>
          </p:nvSpPr>
          <p:spPr bwMode="gray">
            <a:xfrm>
              <a:off x="5400675" y="2016125"/>
              <a:ext cx="1514475" cy="1517650"/>
            </a:xfrm>
            <a:prstGeom prst="ellipse">
              <a:avLst/>
            </a:prstGeom>
            <a:gradFill rotWithShape="1">
              <a:gsLst>
                <a:gs pos="0">
                  <a:srgbClr val="4378B6">
                    <a:gamma/>
                    <a:shade val="46275"/>
                    <a:invGamma/>
                  </a:srgbClr>
                </a:gs>
                <a:gs pos="100000">
                  <a:srgbClr val="4378B6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288" name="Oval 112"/>
            <p:cNvSpPr>
              <a:spLocks noChangeArrowheads="1"/>
            </p:cNvSpPr>
            <p:nvPr/>
          </p:nvSpPr>
          <p:spPr bwMode="gray">
            <a:xfrm>
              <a:off x="5417820" y="2023745"/>
              <a:ext cx="1479550" cy="1479550"/>
            </a:xfrm>
            <a:prstGeom prst="ellipse">
              <a:avLst/>
            </a:prstGeom>
            <a:gradFill rotWithShape="1">
              <a:gsLst>
                <a:gs pos="0">
                  <a:srgbClr val="4378B6">
                    <a:alpha val="0"/>
                  </a:srgbClr>
                </a:gs>
                <a:gs pos="100000">
                  <a:srgbClr val="4378B6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289" name="Oval 113"/>
            <p:cNvSpPr>
              <a:spLocks noChangeArrowheads="1"/>
            </p:cNvSpPr>
            <p:nvPr/>
          </p:nvSpPr>
          <p:spPr bwMode="gray">
            <a:xfrm>
              <a:off x="5452745" y="2038350"/>
              <a:ext cx="1407795" cy="1382395"/>
            </a:xfrm>
            <a:prstGeom prst="ellipse">
              <a:avLst/>
            </a:prstGeom>
            <a:gradFill rotWithShape="1">
              <a:gsLst>
                <a:gs pos="0">
                  <a:srgbClr val="4378B6">
                    <a:gamma/>
                    <a:shade val="79216"/>
                    <a:invGamma/>
                  </a:srgbClr>
                </a:gs>
                <a:gs pos="100000">
                  <a:srgbClr val="4378B6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290" name="Oval 114"/>
            <p:cNvSpPr>
              <a:spLocks noChangeArrowheads="1"/>
            </p:cNvSpPr>
            <p:nvPr/>
          </p:nvSpPr>
          <p:spPr bwMode="gray">
            <a:xfrm>
              <a:off x="5532120" y="2077720"/>
              <a:ext cx="1252220" cy="1122045"/>
            </a:xfrm>
            <a:prstGeom prst="ellipse">
              <a:avLst/>
            </a:prstGeom>
            <a:gradFill rotWithShape="1">
              <a:gsLst>
                <a:gs pos="0">
                  <a:srgbClr val="4378B6">
                    <a:gamma/>
                    <a:tint val="0"/>
                    <a:invGamma/>
                  </a:srgbClr>
                </a:gs>
                <a:gs pos="100000">
                  <a:srgbClr val="4378B6">
                    <a:alpha val="3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</p:grpSp>
      <p:grpSp>
        <p:nvGrpSpPr>
          <p:cNvPr id="291" name="Group 115"/>
          <p:cNvGrpSpPr>
            <a:grpSpLocks/>
          </p:cNvGrpSpPr>
          <p:nvPr/>
        </p:nvGrpSpPr>
        <p:grpSpPr bwMode="auto">
          <a:xfrm>
            <a:off x="5438775" y="4578350"/>
            <a:ext cx="1514475" cy="1517650"/>
            <a:chOff x="5438775" y="4578350"/>
            <a:chExt cx="1514475" cy="1517650"/>
          </a:xfrm>
        </p:grpSpPr>
        <p:sp>
          <p:nvSpPr>
            <p:cNvPr id="292" name="Oval 116"/>
            <p:cNvSpPr>
              <a:spLocks noChangeArrowheads="1"/>
            </p:cNvSpPr>
            <p:nvPr/>
          </p:nvSpPr>
          <p:spPr bwMode="gray">
            <a:xfrm>
              <a:off x="5438775" y="4578350"/>
              <a:ext cx="1514475" cy="1517650"/>
            </a:xfrm>
            <a:prstGeom prst="ellipse">
              <a:avLst/>
            </a:prstGeom>
            <a:gradFill rotWithShape="1">
              <a:gsLst>
                <a:gs pos="0">
                  <a:srgbClr val="4378B6">
                    <a:gamma/>
                    <a:shade val="46275"/>
                    <a:invGamma/>
                  </a:srgbClr>
                </a:gs>
                <a:gs pos="100000">
                  <a:srgbClr val="4378B6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293" name="Oval 117"/>
            <p:cNvSpPr>
              <a:spLocks noChangeArrowheads="1"/>
            </p:cNvSpPr>
            <p:nvPr/>
          </p:nvSpPr>
          <p:spPr bwMode="gray">
            <a:xfrm>
              <a:off x="5455920" y="4585970"/>
              <a:ext cx="1479550" cy="1479550"/>
            </a:xfrm>
            <a:prstGeom prst="ellipse">
              <a:avLst/>
            </a:prstGeom>
            <a:gradFill rotWithShape="1">
              <a:gsLst>
                <a:gs pos="0">
                  <a:srgbClr val="4378B6">
                    <a:alpha val="0"/>
                  </a:srgbClr>
                </a:gs>
                <a:gs pos="100000">
                  <a:srgbClr val="4378B6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294" name="Oval 118"/>
            <p:cNvSpPr>
              <a:spLocks noChangeArrowheads="1"/>
            </p:cNvSpPr>
            <p:nvPr/>
          </p:nvSpPr>
          <p:spPr bwMode="gray">
            <a:xfrm>
              <a:off x="5490845" y="4600575"/>
              <a:ext cx="1407795" cy="1382395"/>
            </a:xfrm>
            <a:prstGeom prst="ellipse">
              <a:avLst/>
            </a:prstGeom>
            <a:gradFill rotWithShape="1">
              <a:gsLst>
                <a:gs pos="0">
                  <a:srgbClr val="4378B6">
                    <a:gamma/>
                    <a:shade val="79216"/>
                    <a:invGamma/>
                  </a:srgbClr>
                </a:gs>
                <a:gs pos="100000">
                  <a:srgbClr val="4378B6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295" name="Oval 119"/>
            <p:cNvSpPr>
              <a:spLocks noChangeArrowheads="1"/>
            </p:cNvSpPr>
            <p:nvPr/>
          </p:nvSpPr>
          <p:spPr bwMode="gray">
            <a:xfrm>
              <a:off x="5570220" y="4639945"/>
              <a:ext cx="1252220" cy="1122045"/>
            </a:xfrm>
            <a:prstGeom prst="ellipse">
              <a:avLst/>
            </a:prstGeom>
            <a:gradFill rotWithShape="1">
              <a:gsLst>
                <a:gs pos="0">
                  <a:srgbClr val="4378B6">
                    <a:gamma/>
                    <a:tint val="0"/>
                    <a:invGamma/>
                  </a:srgbClr>
                </a:gs>
                <a:gs pos="100000">
                  <a:srgbClr val="4378B6">
                    <a:alpha val="3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</p:grpSp>
      <p:sp>
        <p:nvSpPr>
          <p:cNvPr id="296" name="Text Box 87"/>
          <p:cNvSpPr txBox="1">
            <a:spLocks noChangeArrowheads="1"/>
          </p:cNvSpPr>
          <p:nvPr/>
        </p:nvSpPr>
        <p:spPr bwMode="auto">
          <a:xfrm>
            <a:off x="5629275" y="2500630"/>
            <a:ext cx="1089025" cy="461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7067A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85725" indent="-857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2400" b="1" dirty="0" err="1">
                <a:solidFill>
                  <a:srgbClr val="8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상장사</a:t>
            </a:r>
            <a:endParaRPr lang="ko-KR" altLang="en-US" sz="2400" b="1" dirty="0">
              <a:solidFill>
                <a:srgbClr val="80000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297" name="Text Box 90"/>
          <p:cNvSpPr txBox="1">
            <a:spLocks noChangeArrowheads="1"/>
          </p:cNvSpPr>
          <p:nvPr/>
        </p:nvSpPr>
        <p:spPr bwMode="auto">
          <a:xfrm>
            <a:off x="5618480" y="5081905"/>
            <a:ext cx="1191260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7067A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85725" indent="-857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2000" dirty="0">
                <a:solidFill>
                  <a:srgbClr val="8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외국투자</a:t>
            </a:r>
            <a:endParaRPr lang="en-US" altLang="ko-KR" sz="2000" dirty="0">
              <a:solidFill>
                <a:srgbClr val="80000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2000" b="1" dirty="0">
                <a:solidFill>
                  <a:srgbClr val="8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법인</a:t>
            </a:r>
          </a:p>
        </p:txBody>
      </p:sp>
    </p:spTree>
    <p:extLst>
      <p:ext uri="{BB962C8B-B14F-4D97-AF65-F5344CB8AC3E}">
        <p14:creationId xmlns:p14="http://schemas.microsoft.com/office/powerpoint/2010/main" val="1124681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2" name="Oval 24"/>
          <p:cNvSpPr>
            <a:spLocks noChangeArrowheads="1"/>
          </p:cNvSpPr>
          <p:nvPr/>
        </p:nvSpPr>
        <p:spPr bwMode="auto">
          <a:xfrm>
            <a:off x="5508625" y="5137150"/>
            <a:ext cx="3315970" cy="675005"/>
          </a:xfrm>
          <a:prstGeom prst="ellipse">
            <a:avLst/>
          </a:prstGeom>
          <a:gradFill rotWithShape="1">
            <a:gsLst>
              <a:gs pos="0">
                <a:srgbClr val="000000">
                  <a:alpha val="38000"/>
                </a:srgbClr>
              </a:gs>
              <a:gs pos="100000">
                <a:srgbClr val="000000">
                  <a:gamma/>
                  <a:shade val="46275"/>
                  <a:invGamma/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l" fontAlgn="base" latinLnBrk="1">
              <a:spcBef>
                <a:spcPct val="0"/>
              </a:spcBef>
            </a:pPr>
            <a:endParaRPr lang="ko-KR" altLang="en-US" sz="1800" b="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  <p:sp>
        <p:nvSpPr>
          <p:cNvPr id="2073" name="Oval 25"/>
          <p:cNvSpPr>
            <a:spLocks noChangeArrowheads="1"/>
          </p:cNvSpPr>
          <p:nvPr/>
        </p:nvSpPr>
        <p:spPr bwMode="auto">
          <a:xfrm>
            <a:off x="1042035" y="5137150"/>
            <a:ext cx="3315970" cy="675005"/>
          </a:xfrm>
          <a:prstGeom prst="ellipse">
            <a:avLst/>
          </a:prstGeom>
          <a:gradFill rotWithShape="1">
            <a:gsLst>
              <a:gs pos="0">
                <a:srgbClr val="000000">
                  <a:alpha val="38000"/>
                </a:srgbClr>
              </a:gs>
              <a:gs pos="100000">
                <a:srgbClr val="000000">
                  <a:gamma/>
                  <a:shade val="46275"/>
                  <a:invGamma/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l" fontAlgn="base" latinLnBrk="1">
              <a:spcBef>
                <a:spcPct val="0"/>
              </a:spcBef>
            </a:pPr>
            <a:endParaRPr lang="ko-KR" altLang="en-US" sz="1800" b="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  <p:sp>
        <p:nvSpPr>
          <p:cNvPr id="2074" name="Oval 26"/>
          <p:cNvSpPr>
            <a:spLocks noChangeArrowheads="1"/>
          </p:cNvSpPr>
          <p:nvPr/>
        </p:nvSpPr>
        <p:spPr bwMode="auto">
          <a:xfrm>
            <a:off x="727710" y="3736975"/>
            <a:ext cx="4210050" cy="1256030"/>
          </a:xfrm>
          <a:prstGeom prst="ellipse">
            <a:avLst/>
          </a:prstGeom>
          <a:gradFill rotWithShape="1">
            <a:gsLst>
              <a:gs pos="0">
                <a:srgbClr val="00CCFF"/>
              </a:gs>
              <a:gs pos="50000">
                <a:srgbClr val="00CCFF">
                  <a:gamma/>
                  <a:shade val="36078"/>
                  <a:invGamma/>
                </a:srgbClr>
              </a:gs>
              <a:gs pos="100000">
                <a:srgbClr val="00CCFF"/>
              </a:gs>
            </a:gsLst>
            <a:lin ang="2700000" scaled="1"/>
          </a:gradFill>
          <a:ln w="28575">
            <a:noFill/>
            <a:prstDash val="sysDot"/>
            <a:round/>
            <a:headEnd/>
            <a:tailEnd/>
          </a:ln>
          <a:effectLst/>
          <a:scene3d>
            <a:camera prst="legacyPerspectiveBottom"/>
            <a:lightRig rig="legacyFlat3" dir="t"/>
          </a:scene3d>
          <a:sp3d extrusionH="1878000" prstMaterial="legacyMatte">
            <a:bevelT w="13500" h="13500" prst="angle"/>
            <a:bevelB w="13500" h="13500" prst="angle"/>
            <a:extrusionClr>
              <a:srgbClr val="00CCFF"/>
            </a:extrusionClr>
          </a:sp3d>
        </p:spPr>
        <p:txBody>
          <a:bodyPr wrap="none" anchor="ctr">
            <a:flatTx/>
          </a:bodyPr>
          <a:lstStyle/>
          <a:p>
            <a:pPr algn="l" fontAlgn="base" latinLnBrk="1">
              <a:spcBef>
                <a:spcPct val="0"/>
              </a:spcBef>
            </a:pPr>
            <a:endParaRPr lang="ko-KR" altLang="en-US" sz="1800" b="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  <p:sp>
        <p:nvSpPr>
          <p:cNvPr id="2075" name="Oval 27"/>
          <p:cNvSpPr>
            <a:spLocks noChangeArrowheads="1"/>
          </p:cNvSpPr>
          <p:nvPr/>
        </p:nvSpPr>
        <p:spPr bwMode="auto">
          <a:xfrm>
            <a:off x="4937760" y="3632200"/>
            <a:ext cx="4258310" cy="1371600"/>
          </a:xfrm>
          <a:prstGeom prst="ellipse">
            <a:avLst/>
          </a:prstGeom>
          <a:gradFill rotWithShape="1">
            <a:gsLst>
              <a:gs pos="0">
                <a:srgbClr val="CC3300"/>
              </a:gs>
              <a:gs pos="50000">
                <a:srgbClr val="CC3300">
                  <a:gamma/>
                  <a:shade val="36078"/>
                  <a:invGamma/>
                </a:srgbClr>
              </a:gs>
              <a:gs pos="100000">
                <a:srgbClr val="CC3300"/>
              </a:gs>
            </a:gsLst>
            <a:lin ang="2700000" scaled="1"/>
          </a:gradFill>
          <a:ln w="28575">
            <a:prstDash val="sysDot"/>
            <a:round/>
            <a:headEnd/>
            <a:tailEnd/>
          </a:ln>
          <a:effectLst/>
          <a:scene3d>
            <a:camera prst="legacyPerspectiveBottom"/>
            <a:lightRig rig="legacyFlat3" dir="t"/>
          </a:scene3d>
          <a:sp3d extrusionH="1878000" prstMaterial="legacyMatte">
            <a:bevelT w="13500" h="13500" prst="angle"/>
            <a:bevelB w="13500" h="13500" prst="angle"/>
            <a:extrusionClr>
              <a:srgbClr val="CC3300"/>
            </a:extrusionClr>
          </a:sp3d>
        </p:spPr>
        <p:txBody>
          <a:bodyPr wrap="none" anchor="ctr">
            <a:flatTx/>
          </a:bodyPr>
          <a:lstStyle/>
          <a:p>
            <a:pPr fontAlgn="base" latinLnBrk="1">
              <a:spcBef>
                <a:spcPct val="0"/>
              </a:spcBef>
            </a:pPr>
            <a:endParaRPr lang="ko-KR" altLang="ko-KR" sz="14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2079" name="Line 31"/>
          <p:cNvSpPr>
            <a:spLocks noChangeShapeType="1"/>
          </p:cNvSpPr>
          <p:nvPr/>
        </p:nvSpPr>
        <p:spPr bwMode="auto">
          <a:xfrm>
            <a:off x="206375" y="6118225"/>
            <a:ext cx="4731385" cy="0"/>
          </a:xfrm>
          <a:prstGeom prst="line">
            <a:avLst/>
          </a:prstGeom>
          <a:noFill/>
          <a:ln w="127000">
            <a:solidFill>
              <a:srgbClr val="006699"/>
            </a:solidFill>
            <a:round/>
            <a:headEnd type="triangle" w="sm" len="lg"/>
            <a:tailEnd type="none" w="sm" len="lg"/>
          </a:ln>
          <a:effectLst/>
        </p:spPr>
        <p:txBody>
          <a:bodyPr wrap="none" anchor="ctr"/>
          <a:lstStyle/>
          <a:p>
            <a:pPr algn="l" fontAlgn="base" latinLnBrk="1">
              <a:spcBef>
                <a:spcPct val="0"/>
              </a:spcBef>
            </a:pPr>
            <a:endParaRPr lang="ko-KR" altLang="en-US" sz="1800" b="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auto">
          <a:xfrm>
            <a:off x="4937760" y="6118225"/>
            <a:ext cx="4700270" cy="0"/>
          </a:xfrm>
          <a:prstGeom prst="line">
            <a:avLst/>
          </a:prstGeom>
          <a:noFill/>
          <a:ln w="127000">
            <a:solidFill>
              <a:srgbClr val="CC3300"/>
            </a:solidFill>
            <a:round/>
            <a:headEnd/>
            <a:tailEnd type="triangle" w="sm" len="lg"/>
          </a:ln>
          <a:effectLst/>
        </p:spPr>
        <p:txBody>
          <a:bodyPr wrap="none" anchor="ctr"/>
          <a:lstStyle/>
          <a:p>
            <a:pPr algn="l" fontAlgn="base" latinLnBrk="1">
              <a:spcBef>
                <a:spcPct val="0"/>
              </a:spcBef>
            </a:pPr>
            <a:endParaRPr lang="ko-KR" altLang="en-US" sz="1800" b="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  <p:sp>
        <p:nvSpPr>
          <p:cNvPr id="2081" name="Line 33"/>
          <p:cNvSpPr>
            <a:spLocks noChangeShapeType="1"/>
          </p:cNvSpPr>
          <p:nvPr/>
        </p:nvSpPr>
        <p:spPr bwMode="auto">
          <a:xfrm>
            <a:off x="4933950" y="6031230"/>
            <a:ext cx="0" cy="2286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 fontAlgn="base" latinLnBrk="1">
              <a:spcBef>
                <a:spcPct val="0"/>
              </a:spcBef>
            </a:pPr>
            <a:endParaRPr lang="ko-KR" altLang="en-US" sz="1800" b="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  <p:sp>
        <p:nvSpPr>
          <p:cNvPr id="2082" name="Oval 34"/>
          <p:cNvSpPr>
            <a:spLocks noChangeArrowheads="1"/>
          </p:cNvSpPr>
          <p:nvPr/>
        </p:nvSpPr>
        <p:spPr bwMode="auto">
          <a:xfrm>
            <a:off x="3156585" y="1533525"/>
            <a:ext cx="3277870" cy="2425700"/>
          </a:xfrm>
          <a:prstGeom prst="ellipse">
            <a:avLst/>
          </a:prstGeom>
          <a:gradFill rotWithShape="1">
            <a:gsLst>
              <a:gs pos="0">
                <a:srgbClr val="C68DFF">
                  <a:alpha val="30000"/>
                </a:srgbClr>
              </a:gs>
              <a:gs pos="100000">
                <a:srgbClr val="C68DFF">
                  <a:gamma/>
                  <a:shade val="46275"/>
                  <a:invGamma/>
                  <a:alpha val="60001"/>
                </a:srgbClr>
              </a:gs>
            </a:gsLst>
            <a:lin ang="5400000" scaled="1"/>
          </a:gradFill>
          <a:ln w="19050" cmpd="sng">
            <a:solidFill>
              <a:srgbClr val="002060"/>
            </a:solidFill>
            <a:prstDash val="solid"/>
            <a:round/>
            <a:headEnd/>
            <a:tailEnd/>
          </a:ln>
          <a:effectLst/>
        </p:spPr>
        <p:txBody>
          <a:bodyPr wrap="none" anchor="ctr"/>
          <a:lstStyle/>
          <a:p>
            <a:pPr algn="l" fontAlgn="base" latinLnBrk="1">
              <a:spcBef>
                <a:spcPct val="0"/>
              </a:spcBef>
            </a:pPr>
            <a:endParaRPr lang="ko-KR" altLang="en-US" sz="1800" b="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  <p:sp>
        <p:nvSpPr>
          <p:cNvPr id="2085" name="Text Box 37"/>
          <p:cNvSpPr txBox="1">
            <a:spLocks noChangeArrowheads="1"/>
          </p:cNvSpPr>
          <p:nvPr/>
        </p:nvSpPr>
        <p:spPr bwMode="auto">
          <a:xfrm>
            <a:off x="3056255" y="5554980"/>
            <a:ext cx="3756025" cy="338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fontAlgn="base" latinLnBrk="1" hangingPunct="0">
              <a:spcBef>
                <a:spcPct val="0"/>
              </a:spcBef>
            </a:pPr>
            <a:r>
              <a:rPr kumimoji="0" lang="en-US" altLang="ko-KR" sz="16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Bio </a:t>
            </a:r>
            <a:r>
              <a:rPr kumimoji="0" lang="ko-KR" altLang="en-US" sz="16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사업으로 집중 협력</a:t>
            </a:r>
            <a:endParaRPr kumimoji="0" lang="en-US" altLang="ko-KR" sz="1600" dirty="0">
              <a:solidFill>
                <a:srgbClr val="00000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22" name="Text Box 87"/>
          <p:cNvSpPr txBox="1">
            <a:spLocks/>
          </p:cNvSpPr>
          <p:nvPr/>
        </p:nvSpPr>
        <p:spPr bwMode="auto">
          <a:xfrm rot="0">
            <a:off x="4329430" y="2305050"/>
            <a:ext cx="1235075" cy="829945"/>
          </a:xfrm>
          <a:prstGeom prst="rect"/>
          <a:noFill/>
          <a:ln w="0">
            <a:noFill/>
            <a:prstDash/>
          </a:ln>
        </p:spPr>
        <p:txBody>
          <a:bodyPr wrap="square" lIns="91440" tIns="45720" rIns="91440" bIns="45720" numCol="1" vert="horz" anchor="t">
            <a:spAutoFit/>
          </a:bodyPr>
          <a:lstStyle>
            <a:lvl1pPr marL="85725" indent="-85725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solidFill>
                  <a:schemeClr val="tx1"/>
                </a:solidFill>
                <a:latin typeface="굴림" charset="0"/>
                <a:ea typeface="굴림" charset="0"/>
              </a:defRPr>
            </a:lvl1pPr>
            <a:lvl2pPr marL="0" indent="0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solidFill>
                  <a:schemeClr val="tx1"/>
                </a:solidFill>
                <a:latin typeface="굴림" charset="0"/>
                <a:ea typeface="굴림" charset="0"/>
              </a:defRPr>
            </a:lvl2pPr>
            <a:lvl3pPr marL="0" indent="0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solidFill>
                  <a:schemeClr val="tx1"/>
                </a:solidFill>
                <a:latin typeface="굴림" charset="0"/>
                <a:ea typeface="굴림" charset="0"/>
              </a:defRPr>
            </a:lvl3pPr>
            <a:lvl4pPr marL="0" indent="0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solidFill>
                  <a:schemeClr val="tx1"/>
                </a:solidFill>
                <a:latin typeface="굴림" charset="0"/>
                <a:ea typeface="굴림" charset="0"/>
              </a:defRPr>
            </a:lvl4pPr>
            <a:lvl5pPr marL="0" indent="0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solidFill>
                  <a:schemeClr val="tx1"/>
                </a:solidFill>
                <a:latin typeface="굴림" charset="0"/>
                <a:ea typeface="굴림" charset="0"/>
              </a:defRPr>
            </a:lvl5pPr>
            <a:lvl6pPr marL="0" indent="0" fontAlgn="base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solidFill>
                  <a:schemeClr val="tx1"/>
                </a:solidFill>
                <a:latin typeface="굴림" charset="0"/>
                <a:ea typeface="굴림" charset="0"/>
              </a:defRPr>
            </a:lvl6pPr>
            <a:lvl7pPr marL="0" indent="0" fontAlgn="base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solidFill>
                  <a:schemeClr val="tx1"/>
                </a:solidFill>
                <a:latin typeface="굴림" charset="0"/>
                <a:ea typeface="굴림" charset="0"/>
              </a:defRPr>
            </a:lvl7pPr>
            <a:lvl8pPr marL="0" indent="0" fontAlgn="base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solidFill>
                  <a:schemeClr val="tx1"/>
                </a:solidFill>
                <a:latin typeface="굴림" charset="0"/>
                <a:ea typeface="굴림" charset="0"/>
              </a:defRPr>
            </a:lvl8pPr>
            <a:lvl9pPr marL="0" indent="0" fontAlgn="base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solidFill>
                  <a:schemeClr val="tx1"/>
                </a:solidFill>
                <a:latin typeface="굴림" charset="0"/>
                <a:ea typeface="굴림" charset="0"/>
              </a:defRPr>
            </a:lvl9pPr>
          </a:lstStyle>
          <a:p>
            <a:pPr marL="85725" indent="-85725" algn="ctr" fontAlgn="base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2400" b="1">
                <a:solidFill>
                  <a:srgbClr val="800000"/>
                </a:solidFill>
                <a:latin typeface="HY동녘B" charset="0"/>
                <a:ea typeface="HY동녘B" charset="0"/>
              </a:rPr>
              <a:t>상</a:t>
            </a:r>
            <a:r>
              <a:rPr lang="en-US" altLang="ko-KR" sz="2400" b="1">
                <a:solidFill>
                  <a:srgbClr val="800000"/>
                </a:solidFill>
                <a:latin typeface="HY동녘B" charset="0"/>
                <a:ea typeface="HY동녘B" charset="0"/>
              </a:rPr>
              <a:t>장</a:t>
            </a:r>
            <a:r>
              <a:rPr lang="en-US" altLang="ko-KR" sz="2400" b="1">
                <a:solidFill>
                  <a:srgbClr val="800000"/>
                </a:solidFill>
                <a:latin typeface="HY동녘B" charset="0"/>
                <a:ea typeface="HY동녘B" charset="0"/>
              </a:rPr>
              <a:t>사</a:t>
            </a:r>
            <a:endParaRPr lang="ko-KR" altLang="en-US" sz="2400" b="1">
              <a:solidFill>
                <a:srgbClr val="800000"/>
              </a:solidFill>
              <a:latin typeface="HY동녘B" charset="0"/>
              <a:ea typeface="HY동녘B" charset="0"/>
            </a:endParaRPr>
          </a:p>
          <a:p>
            <a:pPr marL="85725" indent="-85725" algn="ctr" fontAlgn="base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2400" b="1">
                <a:solidFill>
                  <a:srgbClr val="800000"/>
                </a:solidFill>
                <a:latin typeface="HY동녘B" charset="0"/>
                <a:ea typeface="HY동녘B" charset="0"/>
              </a:rPr>
              <a:t>5</a:t>
            </a:r>
            <a:r>
              <a:rPr lang="en-US" altLang="ko-KR" sz="2400" b="1">
                <a:solidFill>
                  <a:srgbClr val="800000"/>
                </a:solidFill>
                <a:latin typeface="HY동녘B" charset="0"/>
                <a:ea typeface="HY동녘B" charset="0"/>
              </a:rPr>
              <a:t>0%</a:t>
            </a:r>
            <a:endParaRPr lang="ko-KR" altLang="en-US" sz="2400" b="1">
              <a:solidFill>
                <a:srgbClr val="800000"/>
              </a:solidFill>
              <a:latin typeface="HY동녘B" charset="0"/>
              <a:ea typeface="HY동녘B" charset="0"/>
            </a:endParaRPr>
          </a:p>
        </p:txBody>
      </p:sp>
      <p:sp>
        <p:nvSpPr>
          <p:cNvPr id="23" name="Text Box 89"/>
          <p:cNvSpPr txBox="1">
            <a:spLocks noChangeArrowheads="1"/>
          </p:cNvSpPr>
          <p:nvPr/>
        </p:nvSpPr>
        <p:spPr bwMode="auto">
          <a:xfrm>
            <a:off x="2108835" y="3990975"/>
            <a:ext cx="1160780" cy="831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7067A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85725" indent="-857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2400" b="1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㈜</a:t>
            </a:r>
            <a:r>
              <a:rPr lang="en-US" altLang="ko-KR" sz="2400" b="1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GSM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240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30%</a:t>
            </a:r>
            <a:endParaRPr lang="ko-KR" altLang="en-US" sz="2400" b="1" dirty="0">
              <a:solidFill>
                <a:schemeClr val="bg1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24" name="Text Box 90"/>
          <p:cNvSpPr txBox="1">
            <a:spLocks/>
          </p:cNvSpPr>
          <p:nvPr/>
        </p:nvSpPr>
        <p:spPr bwMode="auto">
          <a:xfrm rot="0">
            <a:off x="6080125" y="3929380"/>
            <a:ext cx="2216785" cy="829945"/>
          </a:xfrm>
          <a:prstGeom prst="rect"/>
          <a:noFill/>
          <a:ln w="0">
            <a:noFill/>
            <a:prstDash/>
          </a:ln>
        </p:spPr>
        <p:txBody>
          <a:bodyPr wrap="square" lIns="91440" tIns="45720" rIns="91440" bIns="45720" numCol="1" vert="horz" anchor="t">
            <a:spAutoFit/>
          </a:bodyPr>
          <a:lstStyle>
            <a:lvl1pPr marL="85725" indent="-85725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solidFill>
                  <a:schemeClr val="tx1"/>
                </a:solidFill>
                <a:latin typeface="굴림" charset="0"/>
                <a:ea typeface="굴림" charset="0"/>
              </a:defRPr>
            </a:lvl1pPr>
            <a:lvl2pPr marL="0" indent="0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solidFill>
                  <a:schemeClr val="tx1"/>
                </a:solidFill>
                <a:latin typeface="굴림" charset="0"/>
                <a:ea typeface="굴림" charset="0"/>
              </a:defRPr>
            </a:lvl2pPr>
            <a:lvl3pPr marL="0" indent="0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solidFill>
                  <a:schemeClr val="tx1"/>
                </a:solidFill>
                <a:latin typeface="굴림" charset="0"/>
                <a:ea typeface="굴림" charset="0"/>
              </a:defRPr>
            </a:lvl3pPr>
            <a:lvl4pPr marL="0" indent="0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solidFill>
                  <a:schemeClr val="tx1"/>
                </a:solidFill>
                <a:latin typeface="굴림" charset="0"/>
                <a:ea typeface="굴림" charset="0"/>
              </a:defRPr>
            </a:lvl4pPr>
            <a:lvl5pPr marL="0" indent="0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solidFill>
                  <a:schemeClr val="tx1"/>
                </a:solidFill>
                <a:latin typeface="굴림" charset="0"/>
                <a:ea typeface="굴림" charset="0"/>
              </a:defRPr>
            </a:lvl5pPr>
            <a:lvl6pPr marL="0" indent="0" fontAlgn="base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solidFill>
                  <a:schemeClr val="tx1"/>
                </a:solidFill>
                <a:latin typeface="굴림" charset="0"/>
                <a:ea typeface="굴림" charset="0"/>
              </a:defRPr>
            </a:lvl6pPr>
            <a:lvl7pPr marL="0" indent="0" fontAlgn="base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solidFill>
                  <a:schemeClr val="tx1"/>
                </a:solidFill>
                <a:latin typeface="굴림" charset="0"/>
                <a:ea typeface="굴림" charset="0"/>
              </a:defRPr>
            </a:lvl7pPr>
            <a:lvl8pPr marL="0" indent="0" fontAlgn="base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solidFill>
                  <a:schemeClr val="tx1"/>
                </a:solidFill>
                <a:latin typeface="굴림" charset="0"/>
                <a:ea typeface="굴림" charset="0"/>
              </a:defRPr>
            </a:lvl8pPr>
            <a:lvl9pPr marL="0" indent="0" fontAlgn="base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solidFill>
                  <a:schemeClr val="tx1"/>
                </a:solidFill>
                <a:latin typeface="굴림" charset="0"/>
                <a:ea typeface="굴림" charset="0"/>
              </a:defRPr>
            </a:lvl9pPr>
          </a:lstStyle>
          <a:p>
            <a:pPr marL="85725" indent="-85725" algn="ctr" fontAlgn="base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2400" b="1">
                <a:solidFill>
                  <a:schemeClr val="bg1"/>
                </a:solidFill>
                <a:latin typeface="HY동녘B" charset="0"/>
                <a:ea typeface="HY동녘B" charset="0"/>
              </a:rPr>
              <a:t>외</a:t>
            </a:r>
            <a:r>
              <a:rPr lang="en-US" altLang="ko-KR" sz="2400" b="1">
                <a:solidFill>
                  <a:schemeClr val="bg1"/>
                </a:solidFill>
                <a:latin typeface="HY동녘B" charset="0"/>
                <a:ea typeface="HY동녘B" charset="0"/>
              </a:rPr>
              <a:t>국</a:t>
            </a:r>
            <a:r>
              <a:rPr lang="en-US" altLang="ko-KR" sz="2400" b="1">
                <a:solidFill>
                  <a:schemeClr val="bg1"/>
                </a:solidFill>
                <a:latin typeface="HY동녘B" charset="0"/>
                <a:ea typeface="HY동녘B" charset="0"/>
              </a:rPr>
              <a:t> </a:t>
            </a:r>
            <a:r>
              <a:rPr lang="en-US" altLang="ko-KR" sz="2400" b="1">
                <a:solidFill>
                  <a:schemeClr val="bg1"/>
                </a:solidFill>
                <a:latin typeface="HY동녘B" charset="0"/>
                <a:ea typeface="HY동녘B" charset="0"/>
              </a:rPr>
              <a:t>투</a:t>
            </a:r>
            <a:r>
              <a:rPr lang="en-US" altLang="ko-KR" sz="2400" b="1">
                <a:solidFill>
                  <a:schemeClr val="bg1"/>
                </a:solidFill>
                <a:latin typeface="HY동녘B" charset="0"/>
                <a:ea typeface="HY동녘B" charset="0"/>
              </a:rPr>
              <a:t>자 법인</a:t>
            </a:r>
            <a:endParaRPr lang="ko-KR" altLang="en-US" sz="2400" b="1">
              <a:solidFill>
                <a:schemeClr val="bg1"/>
              </a:solidFill>
              <a:latin typeface="HY동녘B" charset="0"/>
              <a:ea typeface="HY동녘B" charset="0"/>
            </a:endParaRPr>
          </a:p>
          <a:p>
            <a:pPr marL="85725" indent="-85725" algn="ctr" fontAlgn="base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2400" b="1">
                <a:solidFill>
                  <a:schemeClr val="bg1"/>
                </a:solidFill>
                <a:latin typeface="HY동녘B" charset="0"/>
                <a:ea typeface="HY동녘B" charset="0"/>
              </a:rPr>
              <a:t>2</a:t>
            </a:r>
            <a:r>
              <a:rPr lang="en-US" altLang="ko-KR" sz="2400" b="1">
                <a:solidFill>
                  <a:schemeClr val="bg1"/>
                </a:solidFill>
                <a:latin typeface="HY동녘B" charset="0"/>
                <a:ea typeface="HY동녘B" charset="0"/>
              </a:rPr>
              <a:t>0%</a:t>
            </a:r>
            <a:endParaRPr lang="ko-KR" altLang="en-US" sz="2400" b="1">
              <a:solidFill>
                <a:schemeClr val="bg1"/>
              </a:solidFill>
              <a:latin typeface="HY동녘B" charset="0"/>
              <a:ea typeface="HY동녘B" charset="0"/>
            </a:endParaRPr>
          </a:p>
        </p:txBody>
      </p:sp>
      <p:sp>
        <p:nvSpPr>
          <p:cNvPr id="25" name="Text Box 95"/>
          <p:cNvSpPr txBox="1">
            <a:spLocks noChangeArrowheads="1"/>
          </p:cNvSpPr>
          <p:nvPr/>
        </p:nvSpPr>
        <p:spPr bwMode="auto">
          <a:xfrm>
            <a:off x="444500" y="363855"/>
            <a:ext cx="4186555" cy="46164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 latinLnBrk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altLang="ko-KR" sz="240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Apatite R&amp;D </a:t>
            </a:r>
            <a:r>
              <a:rPr lang="ko-KR" altLang="en-US" sz="2400" dirty="0">
                <a:solidFill>
                  <a:schemeClr val="bg1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사업 지분</a:t>
            </a:r>
            <a:endParaRPr kumimoji="1" lang="en-US" altLang="ko-KR" sz="24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erdana" pitchFamily="34" charset="0"/>
              <a:ea typeface="HY헤드라인M" pitchFamily="18" charset="-127"/>
            </a:endParaRPr>
          </a:p>
        </p:txBody>
      </p:sp>
      <p:grpSp>
        <p:nvGrpSpPr>
          <p:cNvPr id="26" name="Group 96"/>
          <p:cNvGrpSpPr>
            <a:grpSpLocks/>
          </p:cNvGrpSpPr>
          <p:nvPr/>
        </p:nvGrpSpPr>
        <p:grpSpPr bwMode="auto">
          <a:xfrm>
            <a:off x="361950" y="459105"/>
            <a:ext cx="287655" cy="273050"/>
            <a:chOff x="361950" y="459105"/>
            <a:chExt cx="287655" cy="273050"/>
          </a:xfrm>
        </p:grpSpPr>
        <p:sp>
          <p:nvSpPr>
            <p:cNvPr id="27" name="Oval 97"/>
            <p:cNvSpPr>
              <a:spLocks noChangeArrowheads="1"/>
            </p:cNvSpPr>
            <p:nvPr/>
          </p:nvSpPr>
          <p:spPr bwMode="gray">
            <a:xfrm>
              <a:off x="361950" y="654685"/>
              <a:ext cx="238125" cy="77470"/>
            </a:xfrm>
            <a:prstGeom prst="ellipse">
              <a:avLst/>
            </a:prstGeom>
            <a:solidFill>
              <a:srgbClr val="B2B2B2">
                <a:alpha val="3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28" name="Oval 98"/>
            <p:cNvSpPr>
              <a:spLocks noChangeArrowheads="1"/>
            </p:cNvSpPr>
            <p:nvPr/>
          </p:nvSpPr>
          <p:spPr bwMode="gray">
            <a:xfrm>
              <a:off x="386715" y="459105"/>
              <a:ext cx="262255" cy="261620"/>
            </a:xfrm>
            <a:prstGeom prst="ellipse">
              <a:avLst/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100000">
                  <a:srgbClr val="FFFF00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29" name="Oval 99"/>
            <p:cNvSpPr>
              <a:spLocks noChangeArrowheads="1"/>
            </p:cNvSpPr>
            <p:nvPr/>
          </p:nvSpPr>
          <p:spPr bwMode="gray">
            <a:xfrm>
              <a:off x="389890" y="460375"/>
              <a:ext cx="256540" cy="255270"/>
            </a:xfrm>
            <a:prstGeom prst="ellipse">
              <a:avLst/>
            </a:prstGeom>
            <a:gradFill rotWithShape="1">
              <a:gsLst>
                <a:gs pos="0">
                  <a:srgbClr val="FFFF00">
                    <a:alpha val="0"/>
                  </a:srgbClr>
                </a:gs>
                <a:gs pos="100000">
                  <a:srgbClr val="FFFF00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30" name="Oval 100"/>
            <p:cNvSpPr>
              <a:spLocks noChangeArrowheads="1"/>
            </p:cNvSpPr>
            <p:nvPr/>
          </p:nvSpPr>
          <p:spPr bwMode="gray">
            <a:xfrm>
              <a:off x="396240" y="462915"/>
              <a:ext cx="243840" cy="238760"/>
            </a:xfrm>
            <a:prstGeom prst="ellipse">
              <a:avLst/>
            </a:prstGeom>
            <a:gradFill rotWithShape="1">
              <a:gsLst>
                <a:gs pos="0">
                  <a:srgbClr val="FFFF00">
                    <a:gamma/>
                    <a:shade val="79216"/>
                    <a:invGamma/>
                  </a:srgbClr>
                </a:gs>
                <a:gs pos="100000">
                  <a:srgbClr val="FFFF00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31" name="Oval 101"/>
            <p:cNvSpPr>
              <a:spLocks noChangeArrowheads="1"/>
            </p:cNvSpPr>
            <p:nvPr/>
          </p:nvSpPr>
          <p:spPr bwMode="gray">
            <a:xfrm>
              <a:off x="409575" y="469265"/>
              <a:ext cx="217170" cy="193675"/>
            </a:xfrm>
            <a:prstGeom prst="ellipse">
              <a:avLst/>
            </a:prstGeom>
            <a:gradFill rotWithShape="1">
              <a:gsLst>
                <a:gs pos="0">
                  <a:srgbClr val="FFFF00">
                    <a:gamma/>
                    <a:tint val="0"/>
                    <a:invGamma/>
                  </a:srgbClr>
                </a:gs>
                <a:gs pos="100000">
                  <a:srgbClr val="FFFF00">
                    <a:alpha val="3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26613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gray">
          <a:xfrm>
            <a:off x="4156686" y="831423"/>
            <a:ext cx="2475889" cy="537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4186" tIns="52091" rIns="104186" bIns="52091" numCol="1" anchor="ctr" anchorCtr="0" compatLnSpc="1">
            <a:prstTxWarp prst="textNoShape">
              <a:avLst/>
            </a:prstTxWarp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5pPr>
            <a:lvl6pPr marL="520936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6pPr>
            <a:lvl7pPr marL="1041868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7pPr>
            <a:lvl8pPr marL="1562804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8pPr>
            <a:lvl9pPr marL="2083738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kumimoji="0" lang="en-US" altLang="ko-KR" kern="0">
                <a:solidFill>
                  <a:srgbClr val="8B1111"/>
                </a:solidFill>
                <a:latin typeface="Arial"/>
                <a:ea typeface="굴림" charset="-127"/>
              </a:rPr>
              <a:t>Contents</a:t>
            </a:r>
            <a:endParaRPr kumimoji="0" lang="en-US" altLang="ko-KR" kern="0" dirty="0">
              <a:solidFill>
                <a:srgbClr val="A0C6F8"/>
              </a:solidFill>
              <a:latin typeface="Arial"/>
              <a:ea typeface="굴림" charset="-127"/>
            </a:endParaRPr>
          </a:p>
        </p:txBody>
      </p:sp>
      <p:sp>
        <p:nvSpPr>
          <p:cNvPr id="4" name="텍스트 개체 틀 3"/>
          <p:cNvSpPr txBox="1">
            <a:spLocks/>
          </p:cNvSpPr>
          <p:nvPr/>
        </p:nvSpPr>
        <p:spPr bwMode="auto">
          <a:xfrm>
            <a:off x="3555552" y="1770960"/>
            <a:ext cx="5416997" cy="2953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72000" tIns="36000" rIns="72000" bIns="36000" numCol="1" anchor="t" anchorCtr="0" compatLnSpc="1">
            <a:prstTxWarp prst="textNoShape">
              <a:avLst/>
            </a:prstTxWarp>
          </a:bodyPr>
          <a:lstStyle>
            <a:lvl1pPr marL="452438" indent="-452438" algn="l" rtl="0" eaLnBrk="0" fontAlgn="base" hangingPunct="0">
              <a:spcBef>
                <a:spcPts val="2500"/>
              </a:spcBef>
              <a:spcAft>
                <a:spcPct val="0"/>
              </a:spcAft>
              <a:buFont typeface="Arial" charset="0"/>
              <a:buAutoNum type="romanUcPeriod"/>
              <a:defRPr sz="2200" b="1" kern="1200" baseline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1pPr>
            <a:lvl2pPr marL="715963" indent="-350838" algn="l" rtl="0" eaLnBrk="0" fontAlgn="base" hangingPunct="0">
              <a:spcBef>
                <a:spcPts val="800"/>
              </a:spcBef>
              <a:spcAft>
                <a:spcPct val="0"/>
              </a:spcAft>
              <a:buFont typeface="Arial" charset="0"/>
              <a:buAutoNum type="alphaUcPeriod"/>
              <a:defRPr sz="1800" b="1" kern="1200" baseline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2pPr>
            <a:lvl3pPr marL="803275" indent="-153988" algn="l" rtl="0" eaLnBrk="0" fontAlgn="base" hangingPunct="0">
              <a:spcBef>
                <a:spcPts val="400"/>
              </a:spcBef>
              <a:spcAft>
                <a:spcPct val="0"/>
              </a:spcAft>
              <a:buFont typeface="Arial" pitchFamily="34" charset="0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+mj-lt"/>
              <a:buAutoNum type="arabicPeriod"/>
            </a:pPr>
            <a:r>
              <a:rPr kumimoji="0" lang="en-US" altLang="ko-KR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Apatite </a:t>
            </a:r>
            <a:r>
              <a:rPr kumimoji="0" lang="ko-KR" altLang="en-US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개요</a:t>
            </a:r>
            <a:endParaRPr kumimoji="0" lang="en-US" altLang="ko-KR" sz="2400" dirty="0">
              <a:solidFill>
                <a:srgbClr val="00000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pPr>
              <a:buFont typeface="+mj-lt"/>
              <a:buAutoNum type="arabicPeriod"/>
            </a:pPr>
            <a:r>
              <a:rPr kumimoji="0" lang="en-US" altLang="ko-KR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Apatite </a:t>
            </a:r>
            <a:r>
              <a:rPr kumimoji="0" lang="ko-KR" altLang="en-US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응용분야</a:t>
            </a:r>
            <a:endParaRPr kumimoji="0" lang="en-US" altLang="ko-KR" sz="2400" dirty="0">
              <a:solidFill>
                <a:srgbClr val="00000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pPr>
              <a:buFont typeface="+mj-lt"/>
              <a:buAutoNum type="arabicPeriod"/>
            </a:pPr>
            <a:r>
              <a:rPr kumimoji="0" lang="en-US" altLang="ko-KR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Apatite </a:t>
            </a:r>
            <a:r>
              <a:rPr kumimoji="0" lang="ko-KR" altLang="en-US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가치평가 </a:t>
            </a:r>
            <a:r>
              <a:rPr kumimoji="0" lang="en-US" altLang="ko-KR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(</a:t>
            </a:r>
            <a:r>
              <a:rPr kumimoji="0" lang="ko-KR" altLang="en-US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보유재고</a:t>
            </a:r>
            <a:r>
              <a:rPr kumimoji="0" lang="en-US" altLang="ko-KR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)</a:t>
            </a:r>
          </a:p>
          <a:p>
            <a:pPr>
              <a:buFont typeface="+mj-lt"/>
              <a:buAutoNum type="arabicPeriod"/>
            </a:pPr>
            <a:r>
              <a:rPr kumimoji="0" lang="en-US" altLang="ko-KR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Apatite R&amp;D </a:t>
            </a:r>
            <a:r>
              <a:rPr kumimoji="0" lang="ko-KR" altLang="en-US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사업 구도</a:t>
            </a:r>
            <a:r>
              <a:rPr kumimoji="0" lang="ko-KR" altLang="en-US" sz="2400" dirty="0">
                <a:solidFill>
                  <a:srgbClr val="7030A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 </a:t>
            </a:r>
            <a:endParaRPr kumimoji="0" lang="en-US" altLang="ko-KR" sz="2400" dirty="0">
              <a:solidFill>
                <a:srgbClr val="7030A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pPr>
              <a:buFont typeface="+mj-lt"/>
              <a:buAutoNum type="arabicPeriod"/>
            </a:pPr>
            <a:r>
              <a:rPr kumimoji="0" lang="ko-KR" altLang="en-US" sz="2400" dirty="0">
                <a:solidFill>
                  <a:srgbClr val="7030A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제조공장 및 </a:t>
            </a:r>
            <a:r>
              <a:rPr kumimoji="0" lang="en-US" altLang="ko-KR" sz="2400" dirty="0">
                <a:solidFill>
                  <a:srgbClr val="7030A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R&amp;D </a:t>
            </a:r>
            <a:r>
              <a:rPr kumimoji="0" lang="ko-KR" altLang="en-US" sz="2400" dirty="0">
                <a:solidFill>
                  <a:srgbClr val="7030A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센터 설립 계획</a:t>
            </a:r>
            <a:endParaRPr kumimoji="0" lang="en-US" altLang="ko-KR" sz="2400" dirty="0">
              <a:solidFill>
                <a:srgbClr val="7030A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pPr>
              <a:buFont typeface="+mj-lt"/>
              <a:buAutoNum type="arabicPeriod"/>
            </a:pPr>
            <a:r>
              <a:rPr kumimoji="0" lang="ko-KR" altLang="en-US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사회적 성과 </a:t>
            </a:r>
            <a:r>
              <a:rPr kumimoji="0" lang="en-US" altLang="ko-KR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(</a:t>
            </a:r>
            <a:r>
              <a:rPr kumimoji="0" lang="ko-KR" altLang="en-US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일자리 창출</a:t>
            </a:r>
            <a:r>
              <a:rPr kumimoji="0" lang="en-US" altLang="ko-KR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)</a:t>
            </a:r>
          </a:p>
          <a:p>
            <a:pPr>
              <a:buFont typeface="+mj-lt"/>
              <a:buAutoNum type="arabicPeriod"/>
            </a:pPr>
            <a:endParaRPr kumimoji="0" lang="en-US" altLang="ko-KR" sz="240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456030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3"/>
          <p:cNvSpPr txBox="1">
            <a:spLocks noChangeArrowheads="1"/>
          </p:cNvSpPr>
          <p:nvPr/>
        </p:nvSpPr>
        <p:spPr bwMode="auto">
          <a:xfrm>
            <a:off x="558106" y="134428"/>
            <a:ext cx="364241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0" dirty="0">
                <a:solidFill>
                  <a:prstClr val="black">
                    <a:lumMod val="75000"/>
                    <a:lumOff val="25000"/>
                  </a:prst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5. </a:t>
            </a:r>
            <a:r>
              <a:rPr kumimoji="0" lang="ko-KR" altLang="en-US" sz="1600" b="0" dirty="0">
                <a:solidFill>
                  <a:prstClr val="black">
                    <a:lumMod val="75000"/>
                    <a:lumOff val="25000"/>
                  </a:prst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제조공장 및 </a:t>
            </a:r>
            <a:r>
              <a:rPr kumimoji="0" lang="en-US" altLang="ko-KR" sz="1600" b="0" dirty="0">
                <a:solidFill>
                  <a:prstClr val="black">
                    <a:lumMod val="75000"/>
                    <a:lumOff val="25000"/>
                  </a:prst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R&amp;D</a:t>
            </a:r>
            <a:r>
              <a:rPr kumimoji="0" lang="ko-KR" altLang="en-US" sz="1600" b="0" dirty="0">
                <a:solidFill>
                  <a:prstClr val="black">
                    <a:lumMod val="75000"/>
                    <a:lumOff val="25000"/>
                  </a:prst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센터 설립 계획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38175" y="638178"/>
            <a:ext cx="1681956" cy="277813"/>
          </a:xfrm>
          <a:prstGeom prst="rect">
            <a:avLst/>
          </a:prstGeom>
          <a:solidFill>
            <a:srgbClr val="002060"/>
          </a:solidFill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defRPr/>
            </a:pPr>
            <a:r>
              <a:rPr kumimoji="0" lang="ko-KR" altLang="en-US" b="0" dirty="0">
                <a:solidFill>
                  <a:prstClr val="white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건축개요</a:t>
            </a: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6844072"/>
              </p:ext>
            </p:extLst>
          </p:nvPr>
        </p:nvGraphicFramePr>
        <p:xfrm>
          <a:off x="638175" y="1484851"/>
          <a:ext cx="8390433" cy="53950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35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71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39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152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2291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52223"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구 분</a:t>
                      </a:r>
                    </a:p>
                  </a:txBody>
                  <a:tcPr marL="74297" marR="74297" marT="45721" marB="45721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개 요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비 고</a:t>
                      </a:r>
                    </a:p>
                  </a:txBody>
                  <a:tcPr marL="74297" marR="74297"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258"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공장 부지</a:t>
                      </a:r>
                    </a:p>
                  </a:txBody>
                  <a:tcPr marL="74297" marR="74297" marT="45721" marB="45721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인천광역시  연수구  </a:t>
                      </a:r>
                      <a:r>
                        <a:rPr lang="ko-KR" altLang="en-US" sz="1100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송도동</a:t>
                      </a:r>
                      <a:r>
                        <a:rPr lang="ko-KR" altLang="en-US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 경제 자유구역 </a:t>
                      </a:r>
                      <a:r>
                        <a:rPr lang="en-US" altLang="ko-KR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11</a:t>
                      </a:r>
                      <a:r>
                        <a:rPr lang="ko-KR" altLang="en-US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공구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74297" marR="74297"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6498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건축</a:t>
                      </a:r>
                      <a:endParaRPr lang="en-US" altLang="ko-KR" sz="11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개요</a:t>
                      </a:r>
                    </a:p>
                  </a:txBody>
                  <a:tcPr marL="74297" marR="74297" marT="45721" marB="45721"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대지</a:t>
                      </a:r>
                    </a:p>
                  </a:txBody>
                  <a:tcPr marL="74297" marR="74297" marT="45721" marB="45721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 15,300</a:t>
                      </a:r>
                      <a:r>
                        <a:rPr lang="ko-KR" altLang="en-US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평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74297" marR="74297"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25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건축면적</a:t>
                      </a:r>
                    </a:p>
                  </a:txBody>
                  <a:tcPr marL="74297" marR="74297" marT="45721" marB="45721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7,500</a:t>
                      </a:r>
                      <a:r>
                        <a:rPr lang="ko-KR" altLang="en-US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평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74297" marR="74297"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39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연면적</a:t>
                      </a:r>
                    </a:p>
                  </a:txBody>
                  <a:tcPr marL="74297" marR="74297" marT="45721" marB="45721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42,000</a:t>
                      </a:r>
                      <a:r>
                        <a:rPr lang="ko-KR" altLang="en-US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평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74297" marR="74297"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258">
                <a:tc rowSpan="10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용도별</a:t>
                      </a:r>
                    </a:p>
                  </a:txBody>
                  <a:tcPr marL="74297" marR="74297" marT="45721" marB="45721" anchor="ctr"/>
                </a:tc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A</a:t>
                      </a:r>
                      <a:r>
                        <a:rPr lang="ko-KR" altLang="en-US" sz="1100" b="1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블럭</a:t>
                      </a:r>
                      <a:endParaRPr lang="en-US" altLang="ko-KR" sz="1100" b="1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  <a:p>
                      <a:pPr algn="ctr" latinLnBrk="1"/>
                      <a:endParaRPr lang="en-US" altLang="ko-KR" sz="11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10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제조공장</a:t>
                      </a:r>
                      <a:endParaRPr lang="en-US" altLang="ko-KR" sz="10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  <a:p>
                      <a:pPr algn="ctr" latinLnBrk="1"/>
                      <a:endParaRPr lang="en-US" altLang="ko-KR" sz="10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  <a:p>
                      <a:pPr algn="ctr" latinLnBrk="1"/>
                      <a:r>
                        <a:rPr lang="en-US" altLang="ko-KR" sz="10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(7,391</a:t>
                      </a:r>
                      <a:r>
                        <a:rPr lang="ko-KR" altLang="en-US" sz="10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평</a:t>
                      </a:r>
                      <a:r>
                        <a:rPr lang="en-US" altLang="ko-KR" sz="10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)</a:t>
                      </a:r>
                      <a:endParaRPr lang="ko-KR" altLang="en-US" sz="10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2,000</a:t>
                      </a:r>
                      <a:r>
                        <a:rPr lang="ko-KR" altLang="en-US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평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 </a:t>
                      </a:r>
                      <a:r>
                        <a:rPr lang="ko-KR" altLang="en-US" sz="1100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하이드록시</a:t>
                      </a:r>
                      <a:r>
                        <a:rPr lang="ko-KR" altLang="en-US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 </a:t>
                      </a:r>
                      <a:r>
                        <a:rPr lang="ko-KR" altLang="en-US" sz="1100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아파타이트</a:t>
                      </a:r>
                      <a:r>
                        <a:rPr lang="ko-KR" altLang="en-US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 분말 제조 공장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74297" marR="74297"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2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1,700</a:t>
                      </a:r>
                      <a:r>
                        <a:rPr lang="ko-KR" altLang="en-US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평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 노화방지용 비누 제조 공장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74297" marR="74297"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2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1,691</a:t>
                      </a:r>
                      <a:r>
                        <a:rPr lang="ko-KR" altLang="en-US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평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 </a:t>
                      </a:r>
                      <a:r>
                        <a:rPr lang="ko-KR" altLang="en-US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치아치료 기능성 치약 제조 공장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74297" marR="74297"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2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2,000</a:t>
                      </a:r>
                      <a:r>
                        <a:rPr lang="ko-KR" altLang="en-US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평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 </a:t>
                      </a:r>
                      <a:r>
                        <a:rPr lang="ko-KR" altLang="en-US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긴급구조용 산소 호흡기 제조 공장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74297" marR="74297"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2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7,391</a:t>
                      </a:r>
                      <a:r>
                        <a:rPr lang="ko-KR" altLang="en-US" sz="1100" b="1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평 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-</a:t>
                      </a:r>
                      <a:endParaRPr lang="ko-KR" altLang="en-US" sz="1100" b="1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74297" marR="74297"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25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marL="91443" marR="91443" marT="45722" marB="45722" anchor="ctr"/>
                </a:tc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B</a:t>
                      </a:r>
                      <a:r>
                        <a:rPr lang="ko-KR" altLang="en-US" sz="1100" b="1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블럭</a:t>
                      </a:r>
                      <a:endParaRPr lang="en-US" altLang="ko-KR" sz="1100" b="1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  <a:p>
                      <a:pPr algn="ctr" latinLnBrk="1"/>
                      <a:endParaRPr lang="en-US" altLang="ko-KR" sz="11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  <a:p>
                      <a:pPr algn="ctr" latinLnBrk="1"/>
                      <a:r>
                        <a:rPr lang="en-US" altLang="ko-KR" sz="10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R&amp;D</a:t>
                      </a:r>
                      <a:r>
                        <a:rPr lang="ko-KR" altLang="en-US" sz="10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센터</a:t>
                      </a:r>
                      <a:r>
                        <a:rPr lang="en-US" altLang="ko-KR" sz="10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,</a:t>
                      </a:r>
                    </a:p>
                    <a:p>
                      <a:pPr algn="ctr" latinLnBrk="1"/>
                      <a:r>
                        <a:rPr lang="ko-KR" altLang="en-US" sz="10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제조공장 및 </a:t>
                      </a:r>
                      <a:endParaRPr lang="en-US" altLang="ko-KR" sz="10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10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물류</a:t>
                      </a:r>
                      <a:r>
                        <a:rPr lang="en-US" altLang="ko-KR" sz="10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, </a:t>
                      </a:r>
                      <a:r>
                        <a:rPr lang="ko-KR" altLang="en-US" sz="1000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사무동</a:t>
                      </a:r>
                      <a:endParaRPr lang="en-US" altLang="ko-KR" sz="10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  <a:p>
                      <a:pPr algn="ctr" latinLnBrk="1"/>
                      <a:endParaRPr lang="en-US" altLang="ko-KR" sz="10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  <a:p>
                      <a:pPr algn="ctr" latinLnBrk="1"/>
                      <a:r>
                        <a:rPr lang="en-US" altLang="ko-KR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(7,909</a:t>
                      </a:r>
                      <a:r>
                        <a:rPr lang="ko-KR" altLang="en-US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평</a:t>
                      </a:r>
                      <a:r>
                        <a:rPr lang="en-US" altLang="ko-KR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)</a:t>
                      </a:r>
                      <a:endParaRPr lang="ko-KR" altLang="en-US" sz="11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2,000</a:t>
                      </a:r>
                      <a:r>
                        <a:rPr lang="ko-KR" altLang="en-US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평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하이드록시</a:t>
                      </a:r>
                      <a:r>
                        <a:rPr lang="ko-KR" altLang="en-US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 </a:t>
                      </a:r>
                      <a:r>
                        <a:rPr lang="ko-KR" altLang="en-US" sz="1100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아파타이트</a:t>
                      </a:r>
                      <a:r>
                        <a:rPr lang="ko-KR" altLang="en-US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  </a:t>
                      </a:r>
                      <a:r>
                        <a:rPr lang="en-US" altLang="ko-KR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R&amp;D </a:t>
                      </a:r>
                      <a:r>
                        <a:rPr lang="ko-KR" altLang="en-US" sz="1100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센타</a:t>
                      </a:r>
                      <a:endParaRPr lang="ko-KR" altLang="en-US" sz="11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74297" marR="74297" marT="45721" marB="45721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25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marL="91443" marR="91443" marT="45722" marB="45722"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marL="91443" marR="91443" marT="45722" marB="45722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3,000</a:t>
                      </a:r>
                      <a:r>
                        <a:rPr lang="ko-KR" altLang="en-US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평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 항바이러스 마스크 제조 공장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74297" marR="74297" marT="45721" marB="45721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7025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marL="91443" marR="91443" marT="45722" marB="45722"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marL="91443" marR="91443" marT="45722" marB="45722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2,000</a:t>
                      </a:r>
                      <a:r>
                        <a:rPr lang="ko-KR" altLang="en-US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평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제품 </a:t>
                      </a:r>
                      <a:r>
                        <a:rPr lang="ko-KR" altLang="en-US" sz="1100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물류센타</a:t>
                      </a:r>
                      <a:endParaRPr lang="ko-KR" altLang="en-US" sz="11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74297" marR="74297" marT="45721" marB="45721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702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909</a:t>
                      </a:r>
                      <a:r>
                        <a:rPr lang="ko-KR" altLang="en-US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평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본사 </a:t>
                      </a:r>
                      <a:r>
                        <a:rPr lang="ko-KR" altLang="en-US" sz="1100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사무동</a:t>
                      </a:r>
                      <a:r>
                        <a:rPr lang="en-US" altLang="ko-KR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, </a:t>
                      </a:r>
                      <a:r>
                        <a:rPr lang="ko-KR" altLang="en-US" sz="11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기숙사 및 부대시설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74297" marR="74297" marT="45721" marB="45721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marL="91443" marR="91443" marT="45722" marB="45722"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marL="91443" marR="91443" marT="45722" marB="45722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7,909</a:t>
                      </a:r>
                      <a:r>
                        <a:rPr lang="ko-KR" altLang="en-US" sz="1100" b="1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평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-</a:t>
                      </a:r>
                      <a:endParaRPr lang="ko-KR" altLang="en-US" sz="1100" b="1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74297" marR="74297" marT="45721" marB="45721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36946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3"/>
          <p:cNvSpPr txBox="1">
            <a:spLocks noChangeArrowheads="1"/>
          </p:cNvSpPr>
          <p:nvPr/>
        </p:nvSpPr>
        <p:spPr bwMode="auto">
          <a:xfrm>
            <a:off x="558107" y="134428"/>
            <a:ext cx="218509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0" dirty="0">
                <a:solidFill>
                  <a:prstClr val="black">
                    <a:lumMod val="75000"/>
                    <a:lumOff val="25000"/>
                  </a:prst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5. </a:t>
            </a:r>
            <a:r>
              <a:rPr kumimoji="0" lang="ko-KR" altLang="en-US" sz="1600" b="0" dirty="0">
                <a:solidFill>
                  <a:prstClr val="black">
                    <a:lumMod val="75000"/>
                    <a:lumOff val="25000"/>
                  </a:prst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제조공장 조감도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901" y="895351"/>
            <a:ext cx="8651874" cy="5549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7817190"/>
              </p:ext>
            </p:extLst>
          </p:nvPr>
        </p:nvGraphicFramePr>
        <p:xfrm>
          <a:off x="1935308" y="1217613"/>
          <a:ext cx="6227617" cy="3702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455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821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25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약 </a:t>
                      </a:r>
                      <a:r>
                        <a:rPr lang="en-US" altLang="ko-KR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2,000</a:t>
                      </a:r>
                      <a:r>
                        <a:rPr lang="ko-KR" altLang="en-US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평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 </a:t>
                      </a:r>
                      <a:r>
                        <a:rPr lang="ko-KR" altLang="en-US" sz="1600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하이드록시</a:t>
                      </a:r>
                      <a:r>
                        <a:rPr lang="ko-KR" altLang="en-US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  </a:t>
                      </a:r>
                      <a:r>
                        <a:rPr lang="ko-KR" altLang="en-US" sz="1600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아파타이트</a:t>
                      </a:r>
                      <a:r>
                        <a:rPr lang="ko-KR" altLang="en-US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 분말 제조 공장</a:t>
                      </a:r>
                    </a:p>
                  </a:txBody>
                  <a:tcPr marL="74297" marR="74297"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57649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3"/>
          <p:cNvSpPr txBox="1">
            <a:spLocks noChangeArrowheads="1"/>
          </p:cNvSpPr>
          <p:nvPr/>
        </p:nvSpPr>
        <p:spPr bwMode="auto">
          <a:xfrm>
            <a:off x="558107" y="134428"/>
            <a:ext cx="218509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0" dirty="0">
                <a:solidFill>
                  <a:prstClr val="black">
                    <a:lumMod val="75000"/>
                    <a:lumOff val="25000"/>
                  </a:prst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5. </a:t>
            </a:r>
            <a:r>
              <a:rPr kumimoji="0" lang="ko-KR" altLang="en-US" sz="1600" b="0" dirty="0">
                <a:solidFill>
                  <a:prstClr val="black">
                    <a:lumMod val="75000"/>
                    <a:lumOff val="25000"/>
                  </a:prst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제조공장 조감도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800099"/>
            <a:ext cx="8620125" cy="562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8022063"/>
              </p:ext>
            </p:extLst>
          </p:nvPr>
        </p:nvGraphicFramePr>
        <p:xfrm>
          <a:off x="2254250" y="1246188"/>
          <a:ext cx="5136858" cy="3702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7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9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25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약 </a:t>
                      </a:r>
                      <a:r>
                        <a:rPr lang="en-US" altLang="ko-KR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3,000</a:t>
                      </a:r>
                      <a:r>
                        <a:rPr lang="ko-KR" altLang="en-US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평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 </a:t>
                      </a:r>
                      <a:r>
                        <a:rPr lang="ko-KR" altLang="en-US" sz="1600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항바이러스</a:t>
                      </a:r>
                      <a:r>
                        <a:rPr lang="ko-KR" altLang="en-US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 마스크 제조 공장</a:t>
                      </a:r>
                    </a:p>
                  </a:txBody>
                  <a:tcPr marL="74297" marR="74297"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933421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3"/>
          <p:cNvSpPr txBox="1">
            <a:spLocks noChangeArrowheads="1"/>
          </p:cNvSpPr>
          <p:nvPr/>
        </p:nvSpPr>
        <p:spPr bwMode="auto">
          <a:xfrm>
            <a:off x="558107" y="134428"/>
            <a:ext cx="218509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0" dirty="0">
                <a:solidFill>
                  <a:prstClr val="black">
                    <a:lumMod val="75000"/>
                    <a:lumOff val="25000"/>
                  </a:prst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5. </a:t>
            </a:r>
            <a:r>
              <a:rPr kumimoji="0" lang="ko-KR" altLang="en-US" sz="1600" b="0" dirty="0">
                <a:solidFill>
                  <a:prstClr val="black">
                    <a:lumMod val="75000"/>
                    <a:lumOff val="25000"/>
                  </a:prst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제조공장 조감도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" y="800100"/>
            <a:ext cx="863917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1068600"/>
              </p:ext>
            </p:extLst>
          </p:nvPr>
        </p:nvGraphicFramePr>
        <p:xfrm>
          <a:off x="2444750" y="1074738"/>
          <a:ext cx="5136858" cy="3702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1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049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25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약 </a:t>
                      </a:r>
                      <a:r>
                        <a:rPr lang="en-US" altLang="ko-KR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1,700</a:t>
                      </a:r>
                      <a:r>
                        <a:rPr lang="ko-KR" altLang="en-US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평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 노화방지용 비누 제조 공장</a:t>
                      </a:r>
                    </a:p>
                  </a:txBody>
                  <a:tcPr marL="74297" marR="74297"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565934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3"/>
          <p:cNvSpPr txBox="1">
            <a:spLocks noChangeArrowheads="1"/>
          </p:cNvSpPr>
          <p:nvPr/>
        </p:nvSpPr>
        <p:spPr bwMode="auto">
          <a:xfrm>
            <a:off x="558107" y="134428"/>
            <a:ext cx="218509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0" dirty="0">
                <a:solidFill>
                  <a:prstClr val="black">
                    <a:lumMod val="75000"/>
                    <a:lumOff val="25000"/>
                  </a:prst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5. </a:t>
            </a:r>
            <a:r>
              <a:rPr kumimoji="0" lang="ko-KR" altLang="en-US" sz="1600" b="0" dirty="0">
                <a:solidFill>
                  <a:prstClr val="black">
                    <a:lumMod val="75000"/>
                    <a:lumOff val="25000"/>
                  </a:prst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제조공장 조감도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809624"/>
            <a:ext cx="8467725" cy="5734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5542027"/>
              </p:ext>
            </p:extLst>
          </p:nvPr>
        </p:nvGraphicFramePr>
        <p:xfrm>
          <a:off x="2427433" y="1027113"/>
          <a:ext cx="5136858" cy="3702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25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542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25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약</a:t>
                      </a:r>
                      <a:r>
                        <a:rPr lang="en-US" altLang="ko-KR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1,691</a:t>
                      </a:r>
                      <a:r>
                        <a:rPr lang="ko-KR" altLang="en-US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평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 </a:t>
                      </a:r>
                      <a:r>
                        <a:rPr lang="ko-KR" altLang="en-US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치아치료 기능성  치약  제조 공장</a:t>
                      </a:r>
                    </a:p>
                  </a:txBody>
                  <a:tcPr marL="74297" marR="74297"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089831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3"/>
          <p:cNvSpPr txBox="1">
            <a:spLocks noChangeArrowheads="1"/>
          </p:cNvSpPr>
          <p:nvPr/>
        </p:nvSpPr>
        <p:spPr bwMode="auto">
          <a:xfrm>
            <a:off x="558107" y="134428"/>
            <a:ext cx="218509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0" dirty="0">
                <a:solidFill>
                  <a:prstClr val="black">
                    <a:lumMod val="75000"/>
                    <a:lumOff val="25000"/>
                  </a:prst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5. </a:t>
            </a:r>
            <a:r>
              <a:rPr kumimoji="0" lang="ko-KR" altLang="en-US" sz="1600" b="0" dirty="0">
                <a:solidFill>
                  <a:prstClr val="black">
                    <a:lumMod val="75000"/>
                    <a:lumOff val="25000"/>
                  </a:prst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제조공장 조감도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4" y="923925"/>
            <a:ext cx="8391525" cy="547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5670320"/>
              </p:ext>
            </p:extLst>
          </p:nvPr>
        </p:nvGraphicFramePr>
        <p:xfrm>
          <a:off x="2454275" y="1198563"/>
          <a:ext cx="5136858" cy="3702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4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525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25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약</a:t>
                      </a:r>
                      <a:r>
                        <a:rPr lang="en-US" altLang="ko-KR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2,000</a:t>
                      </a:r>
                      <a:r>
                        <a:rPr lang="ko-KR" altLang="en-US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평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 </a:t>
                      </a:r>
                      <a:r>
                        <a:rPr lang="ko-KR" altLang="en-US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긴급구조용  산소 호흡기  제조 공장</a:t>
                      </a:r>
                    </a:p>
                  </a:txBody>
                  <a:tcPr marL="74297" marR="74297"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881960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3"/>
          <p:cNvSpPr txBox="1">
            <a:spLocks noChangeArrowheads="1"/>
          </p:cNvSpPr>
          <p:nvPr/>
        </p:nvSpPr>
        <p:spPr bwMode="auto">
          <a:xfrm>
            <a:off x="558107" y="134428"/>
            <a:ext cx="218509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0" dirty="0">
                <a:solidFill>
                  <a:prstClr val="black">
                    <a:lumMod val="75000"/>
                    <a:lumOff val="25000"/>
                  </a:prst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5. R&amp;D </a:t>
            </a:r>
            <a:r>
              <a:rPr kumimoji="0" lang="ko-KR" altLang="en-US" sz="1600" b="0" dirty="0" err="1">
                <a:solidFill>
                  <a:prstClr val="black">
                    <a:lumMod val="75000"/>
                    <a:lumOff val="25000"/>
                  </a:prst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센타</a:t>
            </a:r>
            <a:r>
              <a:rPr kumimoji="0" lang="ko-KR" altLang="en-US" sz="1600" b="0" dirty="0">
                <a:solidFill>
                  <a:prstClr val="black">
                    <a:lumMod val="75000"/>
                    <a:lumOff val="25000"/>
                  </a:prst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 조감도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50" y="962025"/>
            <a:ext cx="8486775" cy="550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4475487"/>
              </p:ext>
            </p:extLst>
          </p:nvPr>
        </p:nvGraphicFramePr>
        <p:xfrm>
          <a:off x="2456008" y="1623034"/>
          <a:ext cx="5136858" cy="3702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35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733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25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약</a:t>
                      </a:r>
                      <a:r>
                        <a:rPr lang="en-US" altLang="ko-KR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2,000</a:t>
                      </a:r>
                      <a:r>
                        <a:rPr lang="ko-KR" altLang="en-US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평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하이드록시</a:t>
                      </a:r>
                      <a:r>
                        <a:rPr lang="ko-KR" altLang="en-US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 </a:t>
                      </a:r>
                      <a:r>
                        <a:rPr lang="ko-KR" altLang="en-US" sz="1600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아파타이트</a:t>
                      </a:r>
                      <a:r>
                        <a:rPr lang="ko-KR" altLang="en-US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  </a:t>
                      </a:r>
                      <a:r>
                        <a:rPr lang="en-US" altLang="ko-KR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R&amp;D </a:t>
                      </a:r>
                      <a:r>
                        <a:rPr lang="ko-KR" altLang="en-US" sz="1600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센타</a:t>
                      </a:r>
                      <a:endParaRPr lang="ko-KR" altLang="en-US" sz="16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74297" marR="74297"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345628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3"/>
          <p:cNvSpPr txBox="1">
            <a:spLocks noChangeArrowheads="1"/>
          </p:cNvSpPr>
          <p:nvPr/>
        </p:nvSpPr>
        <p:spPr bwMode="auto">
          <a:xfrm>
            <a:off x="558106" y="134428"/>
            <a:ext cx="271849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0" dirty="0">
                <a:solidFill>
                  <a:prstClr val="black">
                    <a:lumMod val="75000"/>
                    <a:lumOff val="25000"/>
                  </a:prst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5. </a:t>
            </a:r>
            <a:r>
              <a:rPr kumimoji="0" lang="ko-KR" altLang="en-US" sz="1400" b="0" dirty="0">
                <a:solidFill>
                  <a:prstClr val="black">
                    <a:lumMod val="75000"/>
                    <a:lumOff val="25000"/>
                  </a:prst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본사 </a:t>
            </a:r>
            <a:r>
              <a:rPr kumimoji="0" lang="ko-KR" altLang="en-US" sz="1400" b="0" dirty="0" err="1">
                <a:solidFill>
                  <a:prstClr val="black">
                    <a:lumMod val="75000"/>
                    <a:lumOff val="25000"/>
                  </a:prst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관리동</a:t>
            </a:r>
            <a:r>
              <a:rPr kumimoji="0" lang="en-US" altLang="ko-KR" sz="1400" b="0" dirty="0">
                <a:solidFill>
                  <a:prstClr val="black">
                    <a:lumMod val="75000"/>
                    <a:lumOff val="25000"/>
                  </a:prst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, </a:t>
            </a:r>
            <a:r>
              <a:rPr kumimoji="0" lang="ko-KR" altLang="en-US" sz="1400" b="0" dirty="0">
                <a:solidFill>
                  <a:prstClr val="black">
                    <a:lumMod val="75000"/>
                    <a:lumOff val="25000"/>
                  </a:prst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기숙사 조감도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74" y="839278"/>
            <a:ext cx="8601076" cy="5685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423076"/>
              </p:ext>
            </p:extLst>
          </p:nvPr>
        </p:nvGraphicFramePr>
        <p:xfrm>
          <a:off x="2370283" y="1293813"/>
          <a:ext cx="5136858" cy="3702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49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018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25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약 </a:t>
                      </a:r>
                      <a:r>
                        <a:rPr lang="en-US" altLang="ko-KR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909</a:t>
                      </a:r>
                      <a:r>
                        <a:rPr lang="ko-KR" altLang="en-US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평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본사 </a:t>
                      </a:r>
                      <a:r>
                        <a:rPr lang="ko-KR" altLang="en-US" sz="1600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사무동</a:t>
                      </a:r>
                      <a:r>
                        <a:rPr lang="en-US" altLang="ko-KR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, </a:t>
                      </a:r>
                      <a:r>
                        <a:rPr lang="ko-KR" altLang="en-US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기숙사 및 부대시설</a:t>
                      </a:r>
                    </a:p>
                  </a:txBody>
                  <a:tcPr marL="74297" marR="74297"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653341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3"/>
          <p:cNvSpPr txBox="1">
            <a:spLocks noChangeArrowheads="1"/>
          </p:cNvSpPr>
          <p:nvPr/>
        </p:nvSpPr>
        <p:spPr bwMode="auto">
          <a:xfrm>
            <a:off x="558106" y="134428"/>
            <a:ext cx="271849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0" dirty="0">
                <a:solidFill>
                  <a:prstClr val="black">
                    <a:lumMod val="75000"/>
                    <a:lumOff val="25000"/>
                  </a:prst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5. </a:t>
            </a:r>
            <a:r>
              <a:rPr kumimoji="0" lang="ko-KR" altLang="en-US" sz="1600" b="0" dirty="0">
                <a:solidFill>
                  <a:prstClr val="black">
                    <a:lumMod val="75000"/>
                    <a:lumOff val="25000"/>
                  </a:prst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제품 </a:t>
            </a:r>
            <a:r>
              <a:rPr kumimoji="0" lang="ko-KR" altLang="en-US" sz="1600" b="0" dirty="0" err="1">
                <a:solidFill>
                  <a:prstClr val="black">
                    <a:lumMod val="75000"/>
                    <a:lumOff val="25000"/>
                  </a:prst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물류센타</a:t>
            </a:r>
            <a:r>
              <a:rPr kumimoji="0" lang="ko-KR" altLang="en-US" sz="1600" b="0" dirty="0">
                <a:solidFill>
                  <a:prstClr val="black">
                    <a:lumMod val="75000"/>
                    <a:lumOff val="25000"/>
                  </a:prst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 조감도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895350"/>
            <a:ext cx="8496300" cy="558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7980769"/>
              </p:ext>
            </p:extLst>
          </p:nvPr>
        </p:nvGraphicFramePr>
        <p:xfrm>
          <a:off x="2355996" y="1235816"/>
          <a:ext cx="5136858" cy="3702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49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019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25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약 </a:t>
                      </a:r>
                      <a:r>
                        <a:rPr lang="en-US" altLang="ko-KR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2,000</a:t>
                      </a:r>
                      <a:r>
                        <a:rPr lang="ko-KR" altLang="en-US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평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제품 </a:t>
                      </a:r>
                      <a:r>
                        <a:rPr lang="ko-KR" altLang="en-US" sz="1600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물류센타</a:t>
                      </a:r>
                      <a:endParaRPr lang="ko-KR" altLang="en-US" sz="16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74297" marR="74297"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992452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3"/>
          <p:cNvSpPr txBox="1">
            <a:spLocks/>
          </p:cNvSpPr>
          <p:nvPr/>
        </p:nvSpPr>
        <p:spPr bwMode="auto">
          <a:xfrm>
            <a:off x="3555552" y="1770960"/>
            <a:ext cx="5416997" cy="2953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72000" tIns="36000" rIns="72000" bIns="36000" numCol="1" anchor="t" anchorCtr="0" compatLnSpc="1">
            <a:prstTxWarp prst="textNoShape">
              <a:avLst/>
            </a:prstTxWarp>
          </a:bodyPr>
          <a:lstStyle>
            <a:lvl1pPr marL="452438" indent="-452438" algn="l" rtl="0" eaLnBrk="0" fontAlgn="base" hangingPunct="0">
              <a:spcBef>
                <a:spcPts val="2500"/>
              </a:spcBef>
              <a:spcAft>
                <a:spcPct val="0"/>
              </a:spcAft>
              <a:buFont typeface="Arial" charset="0"/>
              <a:buAutoNum type="romanUcPeriod"/>
              <a:defRPr sz="2200" b="1" kern="1200" baseline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1pPr>
            <a:lvl2pPr marL="715963" indent="-350838" algn="l" rtl="0" eaLnBrk="0" fontAlgn="base" hangingPunct="0">
              <a:spcBef>
                <a:spcPts val="800"/>
              </a:spcBef>
              <a:spcAft>
                <a:spcPct val="0"/>
              </a:spcAft>
              <a:buFont typeface="Arial" charset="0"/>
              <a:buAutoNum type="alphaUcPeriod"/>
              <a:defRPr sz="1800" b="1" kern="1200" baseline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2pPr>
            <a:lvl3pPr marL="803275" indent="-153988" algn="l" rtl="0" eaLnBrk="0" fontAlgn="base" hangingPunct="0">
              <a:spcBef>
                <a:spcPts val="400"/>
              </a:spcBef>
              <a:spcAft>
                <a:spcPct val="0"/>
              </a:spcAft>
              <a:buFont typeface="Arial" pitchFamily="34" charset="0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+mj-lt"/>
              <a:buAutoNum type="arabicPeriod"/>
            </a:pPr>
            <a:r>
              <a:rPr kumimoji="0" lang="en-US" altLang="ko-KR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Apatite </a:t>
            </a:r>
            <a:r>
              <a:rPr kumimoji="0" lang="ko-KR" altLang="en-US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개요</a:t>
            </a:r>
            <a:endParaRPr kumimoji="0" lang="en-US" altLang="ko-KR" sz="2400" dirty="0">
              <a:solidFill>
                <a:srgbClr val="00000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pPr>
              <a:buFont typeface="+mj-lt"/>
              <a:buAutoNum type="arabicPeriod"/>
            </a:pPr>
            <a:r>
              <a:rPr kumimoji="0" lang="en-US" altLang="ko-KR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Apatite </a:t>
            </a:r>
            <a:r>
              <a:rPr kumimoji="0" lang="ko-KR" altLang="en-US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응용분야</a:t>
            </a:r>
            <a:endParaRPr kumimoji="0" lang="en-US" altLang="ko-KR" sz="2400" dirty="0">
              <a:solidFill>
                <a:srgbClr val="00000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pPr>
              <a:buFont typeface="+mj-lt"/>
              <a:buAutoNum type="arabicPeriod"/>
            </a:pPr>
            <a:r>
              <a:rPr kumimoji="0" lang="en-US" altLang="ko-KR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Apatite </a:t>
            </a:r>
            <a:r>
              <a:rPr kumimoji="0" lang="ko-KR" altLang="en-US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가치평가 </a:t>
            </a:r>
            <a:r>
              <a:rPr kumimoji="0" lang="en-US" altLang="ko-KR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(</a:t>
            </a:r>
            <a:r>
              <a:rPr kumimoji="0" lang="ko-KR" altLang="en-US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보유재고</a:t>
            </a:r>
            <a:r>
              <a:rPr kumimoji="0" lang="en-US" altLang="ko-KR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)</a:t>
            </a:r>
          </a:p>
          <a:p>
            <a:pPr>
              <a:buFont typeface="+mj-lt"/>
              <a:buAutoNum type="arabicPeriod"/>
            </a:pPr>
            <a:r>
              <a:rPr kumimoji="0" lang="en-US" altLang="ko-KR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Apatite R&amp;D </a:t>
            </a:r>
            <a:r>
              <a:rPr kumimoji="0" lang="ko-KR" altLang="en-US" sz="2400" dirty="0">
                <a:solidFill>
                  <a:srgbClr val="00000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사업 구도</a:t>
            </a:r>
            <a:r>
              <a:rPr kumimoji="0" lang="ko-KR" altLang="en-US" sz="2400" dirty="0">
                <a:solidFill>
                  <a:srgbClr val="7030A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 </a:t>
            </a:r>
            <a:endParaRPr kumimoji="0" lang="en-US" altLang="ko-KR" sz="2400" dirty="0">
              <a:solidFill>
                <a:srgbClr val="7030A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pPr>
              <a:buFont typeface="+mj-lt"/>
              <a:buAutoNum type="arabicPeriod"/>
            </a:pPr>
            <a:r>
              <a:rPr kumimoji="0" lang="ko-KR" altLang="en-US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제조공장 및 </a:t>
            </a:r>
            <a:r>
              <a:rPr kumimoji="0" lang="en-US" altLang="ko-KR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R&amp;D </a:t>
            </a:r>
            <a:r>
              <a:rPr kumimoji="0" lang="ko-KR" altLang="en-US" sz="2400" dirty="0">
                <a:latin typeface="HY동녘B" panose="02030600000101010101" pitchFamily="18" charset="-127"/>
                <a:ea typeface="HY동녘B" panose="02030600000101010101" pitchFamily="18" charset="-127"/>
              </a:rPr>
              <a:t>센터 설립 계획</a:t>
            </a:r>
            <a:endParaRPr kumimoji="0" lang="en-US" altLang="ko-KR" sz="240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pPr>
              <a:buFont typeface="+mj-lt"/>
              <a:buAutoNum type="arabicPeriod"/>
            </a:pPr>
            <a:r>
              <a:rPr kumimoji="0" lang="ko-KR" altLang="en-US" sz="2400" dirty="0">
                <a:solidFill>
                  <a:srgbClr val="7030A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사회적 성과 </a:t>
            </a:r>
            <a:r>
              <a:rPr kumimoji="0" lang="en-US" altLang="ko-KR" sz="2400" dirty="0">
                <a:solidFill>
                  <a:srgbClr val="7030A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(</a:t>
            </a:r>
            <a:r>
              <a:rPr kumimoji="0" lang="ko-KR" altLang="en-US" sz="2400" dirty="0">
                <a:solidFill>
                  <a:srgbClr val="7030A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일자리 창출</a:t>
            </a:r>
            <a:r>
              <a:rPr kumimoji="0" lang="en-US" altLang="ko-KR" sz="2400" dirty="0">
                <a:solidFill>
                  <a:srgbClr val="7030A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)</a:t>
            </a:r>
          </a:p>
          <a:p>
            <a:pPr>
              <a:buFont typeface="+mj-lt"/>
              <a:buAutoNum type="arabicPeriod"/>
            </a:pPr>
            <a:endParaRPr kumimoji="0" lang="en-US" altLang="ko-KR" sz="2400" dirty="0">
              <a:solidFill>
                <a:srgbClr val="7030A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gray">
          <a:xfrm>
            <a:off x="4156686" y="831423"/>
            <a:ext cx="2475889" cy="537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4186" tIns="52091" rIns="104186" bIns="52091" numCol="1" anchor="ctr" anchorCtr="0" compatLnSpc="1">
            <a:prstTxWarp prst="textNoShape">
              <a:avLst/>
            </a:prstTxWarp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5pPr>
            <a:lvl6pPr marL="520936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6pPr>
            <a:lvl7pPr marL="1041868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7pPr>
            <a:lvl8pPr marL="1562804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8pPr>
            <a:lvl9pPr marL="2083738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kumimoji="0" lang="en-US" altLang="ko-KR" kern="0">
                <a:solidFill>
                  <a:srgbClr val="8B1111"/>
                </a:solidFill>
                <a:latin typeface="Arial"/>
                <a:ea typeface="굴림" charset="-127"/>
              </a:rPr>
              <a:t>Contents</a:t>
            </a:r>
            <a:endParaRPr kumimoji="0" lang="en-US" altLang="ko-KR" kern="0" dirty="0">
              <a:solidFill>
                <a:srgbClr val="A0C6F8"/>
              </a:solidFill>
              <a:latin typeface="Arial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1101256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3"/>
          <p:cNvSpPr txBox="1">
            <a:spLocks noChangeArrowheads="1"/>
          </p:cNvSpPr>
          <p:nvPr/>
        </p:nvSpPr>
        <p:spPr bwMode="auto">
          <a:xfrm>
            <a:off x="558106" y="134428"/>
            <a:ext cx="364241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0" dirty="0">
                <a:solidFill>
                  <a:prstClr val="black">
                    <a:lumMod val="75000"/>
                    <a:lumOff val="25000"/>
                  </a:prst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6. </a:t>
            </a:r>
            <a:r>
              <a:rPr kumimoji="0" lang="ko-KR" altLang="en-US" sz="1600" b="0" dirty="0">
                <a:solidFill>
                  <a:prstClr val="black">
                    <a:lumMod val="75000"/>
                    <a:lumOff val="25000"/>
                  </a:prst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사회적 성과 </a:t>
            </a:r>
            <a:r>
              <a:rPr kumimoji="0" lang="en-US" altLang="ko-KR" sz="1600" b="0" dirty="0">
                <a:solidFill>
                  <a:prstClr val="black">
                    <a:lumMod val="75000"/>
                    <a:lumOff val="25000"/>
                  </a:prst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(</a:t>
            </a:r>
            <a:r>
              <a:rPr kumimoji="0" lang="ko-KR" altLang="en-US" sz="1600" b="0" dirty="0">
                <a:solidFill>
                  <a:prstClr val="black">
                    <a:lumMod val="75000"/>
                    <a:lumOff val="25000"/>
                  </a:prst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일자리 창출</a:t>
            </a:r>
            <a:r>
              <a:rPr kumimoji="0" lang="en-US" altLang="ko-KR" sz="1600" b="0" dirty="0">
                <a:solidFill>
                  <a:prstClr val="black">
                    <a:lumMod val="75000"/>
                    <a:lumOff val="25000"/>
                  </a:prstClr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)</a:t>
            </a:r>
            <a:endParaRPr kumimoji="0" lang="ko-KR" altLang="en-US" sz="1600" b="0" dirty="0">
              <a:solidFill>
                <a:prstClr val="black">
                  <a:lumMod val="75000"/>
                  <a:lumOff val="25000"/>
                </a:prstClr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8464601"/>
              </p:ext>
            </p:extLst>
          </p:nvPr>
        </p:nvGraphicFramePr>
        <p:xfrm>
          <a:off x="619127" y="1136650"/>
          <a:ext cx="8390433" cy="50717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35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52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6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09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847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3975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구 분</a:t>
                      </a:r>
                    </a:p>
                  </a:txBody>
                  <a:tcPr marL="74297" marR="74297" marT="45721" marB="45721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제조 공장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일자리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비 고</a:t>
                      </a:r>
                    </a:p>
                  </a:txBody>
                  <a:tcPr marL="74297" marR="74297"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 rowSpan="9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용도별</a:t>
                      </a:r>
                    </a:p>
                  </a:txBody>
                  <a:tcPr marL="74297" marR="74297" marT="45721" marB="45721" anchor="ctr"/>
                </a:tc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A</a:t>
                      </a:r>
                      <a:r>
                        <a:rPr lang="ko-KR" altLang="en-US" sz="1200" b="1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블럭</a:t>
                      </a:r>
                      <a:endParaRPr lang="en-US" altLang="ko-KR" sz="1200" b="1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  <a:p>
                      <a:pPr algn="ctr" latinLnBrk="1"/>
                      <a:endParaRPr lang="en-US" altLang="ko-KR" sz="12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제조공장</a:t>
                      </a:r>
                      <a:endParaRPr lang="en-US" altLang="ko-KR" sz="12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  <a:p>
                      <a:pPr algn="ctr" latinLnBrk="1"/>
                      <a:endParaRPr lang="ko-KR" altLang="en-US" sz="12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 </a:t>
                      </a:r>
                      <a:r>
                        <a:rPr lang="ko-KR" altLang="en-US" sz="1200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하이드록시</a:t>
                      </a:r>
                      <a:r>
                        <a:rPr lang="ko-KR" altLang="en-US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 </a:t>
                      </a:r>
                      <a:r>
                        <a:rPr lang="ko-KR" altLang="en-US" sz="1200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아파타이트</a:t>
                      </a:r>
                      <a:r>
                        <a:rPr lang="ko-KR" altLang="en-US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 분말 제조 공장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150 </a:t>
                      </a:r>
                      <a:r>
                        <a:rPr lang="ko-KR" altLang="en-US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명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74297" marR="74297"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957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 노화방지용 비누 제조 공장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200</a:t>
                      </a:r>
                      <a:r>
                        <a:rPr lang="ko-KR" altLang="en-US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명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74297" marR="74297"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 </a:t>
                      </a:r>
                      <a:r>
                        <a:rPr lang="ko-KR" altLang="en-US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치아치료 기능성 치약 제조 공장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200</a:t>
                      </a:r>
                      <a:r>
                        <a:rPr lang="ko-KR" altLang="en-US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명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74297" marR="74297"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 </a:t>
                      </a:r>
                      <a:r>
                        <a:rPr lang="ko-KR" altLang="en-US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긴급구조용 산소 호흡기 제조 공장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150</a:t>
                      </a:r>
                      <a:r>
                        <a:rPr lang="ko-KR" altLang="en-US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명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74297" marR="74297"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577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소  계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700</a:t>
                      </a:r>
                      <a:r>
                        <a:rPr lang="ko-KR" altLang="en-US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명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74297" marR="74297"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482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marL="91443" marR="91443" marT="45722" marB="45722" anchor="ctr"/>
                </a:tc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B</a:t>
                      </a:r>
                      <a:r>
                        <a:rPr lang="ko-KR" altLang="en-US" sz="1200" b="1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블럭</a:t>
                      </a:r>
                      <a:endParaRPr lang="en-US" altLang="ko-KR" sz="1200" b="1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  <a:p>
                      <a:pPr algn="ctr" latinLnBrk="1"/>
                      <a:endParaRPr lang="en-US" altLang="ko-KR" sz="12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  <a:p>
                      <a:pPr algn="ctr" latinLnBrk="1"/>
                      <a:r>
                        <a:rPr lang="en-US" altLang="ko-KR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R&amp;D</a:t>
                      </a:r>
                      <a:r>
                        <a:rPr lang="ko-KR" altLang="en-US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센터</a:t>
                      </a:r>
                      <a:endParaRPr lang="en-US" altLang="ko-KR" sz="12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및 </a:t>
                      </a:r>
                      <a:endParaRPr lang="en-US" altLang="ko-KR" sz="12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1200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사무동</a:t>
                      </a:r>
                      <a:endParaRPr lang="en-US" altLang="ko-KR" sz="12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  <a:p>
                      <a:pPr algn="ctr" latinLnBrk="1"/>
                      <a:endParaRPr lang="ko-KR" altLang="en-US" sz="12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하이드록시</a:t>
                      </a:r>
                      <a:r>
                        <a:rPr lang="ko-KR" altLang="en-US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 </a:t>
                      </a:r>
                      <a:r>
                        <a:rPr lang="ko-KR" altLang="en-US" sz="1200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아파타이트</a:t>
                      </a:r>
                      <a:r>
                        <a:rPr lang="ko-KR" altLang="en-US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  </a:t>
                      </a:r>
                      <a:r>
                        <a:rPr lang="en-US" altLang="ko-KR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R&amp;D </a:t>
                      </a:r>
                      <a:r>
                        <a:rPr lang="ko-KR" altLang="en-US" sz="1200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센타</a:t>
                      </a:r>
                      <a:endParaRPr lang="ko-KR" altLang="en-US" sz="12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120</a:t>
                      </a:r>
                      <a:r>
                        <a:rPr lang="ko-KR" altLang="en-US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명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74297" marR="74297"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814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marL="91443" marR="91443" marT="45722" marB="45722"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marL="91443" marR="91443" marT="45722" marB="45722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 </a:t>
                      </a:r>
                      <a:r>
                        <a:rPr lang="ko-KR" altLang="en-US" sz="1200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항바이러스</a:t>
                      </a:r>
                      <a:r>
                        <a:rPr lang="ko-KR" altLang="en-US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 마스크 제조 공장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200</a:t>
                      </a:r>
                      <a:r>
                        <a:rPr lang="ko-KR" altLang="en-US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명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74297" marR="74297"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005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marL="91443" marR="91443" marT="45722" marB="45722"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marL="91443" marR="91443" marT="45722" marB="45722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제품 </a:t>
                      </a:r>
                      <a:r>
                        <a:rPr lang="ko-KR" altLang="en-US" sz="1200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물류센타</a:t>
                      </a:r>
                      <a:endParaRPr lang="ko-KR" altLang="en-US" sz="12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50</a:t>
                      </a:r>
                      <a:r>
                        <a:rPr lang="ko-KR" altLang="en-US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명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74297" marR="74297"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143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본사 </a:t>
                      </a:r>
                      <a:r>
                        <a:rPr lang="ko-KR" altLang="en-US" sz="1200" dirty="0" err="1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사무동</a:t>
                      </a:r>
                      <a:r>
                        <a:rPr lang="en-US" altLang="ko-KR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, </a:t>
                      </a:r>
                      <a:r>
                        <a:rPr lang="ko-KR" altLang="en-US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기숙사 및 부대시설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70</a:t>
                      </a:r>
                      <a:r>
                        <a:rPr lang="ko-KR" altLang="en-US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명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74297" marR="74297"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02923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solidFill>
                            <a:srgbClr val="FF0000"/>
                          </a:solidFill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총 일자리</a:t>
                      </a:r>
                    </a:p>
                  </a:txBody>
                  <a:tcPr marL="74297" marR="74297" marT="45721" marB="45721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1,140 </a:t>
                      </a:r>
                      <a:r>
                        <a:rPr lang="ko-KR" altLang="en-US" sz="1200" dirty="0"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명</a:t>
                      </a:r>
                    </a:p>
                  </a:txBody>
                  <a:tcPr marL="74297" marR="74297" marT="45721" marB="4572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dirty="0"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</a:txBody>
                  <a:tcPr marL="74297" marR="74297" marT="45721" marB="45721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785390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4740" name="Picture 4" descr="C:/Users/bycha/AppData/Roaming/PolarisOffice/ETemp/18376_18086040/image60.jpe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0">
            <a:off x="0" y="-2540"/>
            <a:ext cx="9932670" cy="6876415"/>
          </a:xfrm>
          <a:prstGeom prst="rect"/>
          <a:noFill/>
        </p:spPr>
      </p:pic>
      <p:sp>
        <p:nvSpPr>
          <p:cNvPr id="1524742" name="Text Box 6"/>
          <p:cNvSpPr txBox="1">
            <a:spLocks noChangeArrowheads="1"/>
          </p:cNvSpPr>
          <p:nvPr/>
        </p:nvSpPr>
        <p:spPr bwMode="auto">
          <a:xfrm>
            <a:off x="5429250" y="950595"/>
            <a:ext cx="4030345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  <a:defRPr kumimoji="1" sz="3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¨"/>
              <a:defRPr kumimoji="1" sz="28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>
              <a:spcBef>
                <a:spcPct val="20000"/>
              </a:spcBef>
              <a:buClr>
                <a:schemeClr val="bg2"/>
              </a:buClr>
              <a:buSzPct val="65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¨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fontAlgn="base" latinLnBrk="1">
              <a:buClr>
                <a:srgbClr val="00007D"/>
              </a:buClr>
              <a:buFont typeface="Wingdings" pitchFamily="2" charset="2"/>
              <a:buNone/>
            </a:pPr>
            <a:r>
              <a:rPr lang="ko-KR" altLang="en-US" sz="5400" b="0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동녘B" pitchFamily="18" charset="-127"/>
                <a:ea typeface="HY동녘B" pitchFamily="18" charset="-127"/>
              </a:rPr>
              <a:t>감사 합니다</a:t>
            </a:r>
            <a:r>
              <a:rPr lang="en-US" altLang="ko-KR" sz="5400" b="0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동녘B" pitchFamily="18" charset="-127"/>
                <a:ea typeface="HY동녘B" pitchFamily="18" charset="-127"/>
              </a:rPr>
              <a:t>.</a:t>
            </a:r>
          </a:p>
        </p:txBody>
      </p:sp>
      <p:graphicFrame>
        <p:nvGraphicFramePr>
          <p:cNvPr id="1524743" name="표 1524742"/>
          <p:cNvGraphicFramePr>
            <a:graphicFrameLocks noGrp="1"/>
          </p:cNvGraphicFramePr>
          <p:nvPr/>
        </p:nvGraphicFramePr>
        <p:xfrm>
          <a:off x="3909060" y="6475730"/>
          <a:ext cx="603821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38215"/>
              </a:tblGrid>
              <a:tr h="370840">
                <a:tc>
                  <a:txBody>
                    <a:bodyPr/>
                    <a:lstStyle/>
                    <a:p>
                      <a:pPr marL="0" indent="0" algn="ctr" fontAlgn="ctr" defTabSz="508000" hangingPunct="1">
                        <a:lnSpc>
                          <a:spcPct val="100000"/>
                        </a:lnSpc>
                        <a:spcBef>
                          <a:spcPts val="500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800" kern="1200" kumimoji="1" i="0" b="1">
                          <a:solidFill>
                            <a:schemeClr val="lt1"/>
                          </a:solidFill>
                          <a:latin typeface="맑은 고딕" charset="0"/>
                          <a:ea typeface="맑은 고딕" charset="0"/>
                        </a:rPr>
                        <a:t>담당자 : 배 용 천 (H.P : 010-6287-7500)</a:t>
                      </a:r>
                      <a:endParaRPr lang="ko-KR" altLang="en-US" sz="1800" kern="1200" kumimoji="1" i="0" b="1">
                        <a:solidFill>
                          <a:schemeClr val="lt1"/>
                        </a:solidFill>
                        <a:latin typeface="맑은 고딕" charset="0"/>
                        <a:ea typeface="맑은 고딕" charset="0"/>
                      </a:endParaRPr>
                    </a:p>
                  </a:txBody>
                  <a:tcPr marL="90170" marR="90170" marT="46990" marB="46990" anchor="t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2203149"/>
      </p:ext>
    </p:extLst>
  </p:cSld>
  <p:clrMapOvr>
    <a:masterClrMapping/>
  </p:clrMapOvr>
  <p:newsflash/>
  <mc:AlternateContent xmlns:mc="http://schemas.openxmlformats.org/markup-compatibility/2006">
    <mc:Choice xmlns:p14="http://schemas.microsoft.com/office/powerpoint/2010/main" Requires="p14">
      <p:transition spd="slow" p14:dur="1000" advClick="0" advTm="14000">
        <p:newsflash/>
        <p:sndAc>
          <p:stSnd>
            <p:snd r:embed="rId2" name="Bryan Adams - Here I am(ì¤í¼ë¦¿OST)3.wav"/>
          </p:stSnd>
        </p:sndAc>
      </p:transition>
    </mc:Choice>
    <mc:Fallback>
      <p:transition spd="slow" advClick="0" advTm="14000">
        <p:newsflash/>
        <p:sndAc>
          <p:stSnd>
            <p:snd r:embed="rId2" name="Bryan Adams - Here I am(ì¤í¼ë¦¿OST)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4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47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47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47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47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3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4742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4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47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5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47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6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47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24742" grpId="0"/>
      <p:bldP spid="1524742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PRESENTATIONDONOTDELETE" val="&lt;?xml version=&quot;1.0&quot; encoding=&quot;UTF-16&quot; standalone=&quot;yes&quot;?&gt;&#10;&lt;root reqver=&quot;17839&quot;&gt;&lt;version val=&quot;21133&quot;/&gt;&lt;CPresentation id=&quot;1&quot;&gt;&lt;m_defprecNumber idref=&quot;2&quot;/&gt;&lt;m_defprecPercent idref=&quot;3&quot;/&gt;&lt;m_defprecDate idref=&quot;4&quot;/&gt;&lt;m_defprecYear idref=&quot;5&quot;/&gt;&lt;m_defprecQuarter idref=&quot;6&quot;/&gt;&lt;m_defprecMonth idref=&quot;7&quot;/&gt;&lt;m_defprecWeek idref=&quot;8&quot;/&gt;&lt;m_defprecDay idref=&quot;9&quot;/&gt;&lt;m_mruColor&gt;&lt;m_vecMRU length=&quot;1&quot;&gt;&lt;elem m_fUsage=&quot;4.09510000000000040000E+000&quot;&gt;&lt;m_ppcolschidx val=&quot;0&quot;/&gt;&lt;m_rgb r=&quot;b8&quot; g=&quot;1f&quot; b=&quot;16&quot;/&gt;&lt;/elem&gt;&lt;/m_vecMRU&gt;&lt;/m_mruColor&gt;&lt;m_mapectfillschemeMRU&gt;&lt;key val=&quot;12&quot;/&gt;&lt;elem&gt;&lt;m_nPartnerID val=&quot;530&quot;/&gt;&lt;m_nIndex val=&quot;4&quot;/&gt;&lt;/elem&gt;&lt;/m_mapectfillschemeMRU&gt;&lt;m_eweekdayFirstOfWeek val=&quot;1&quot;/&gt;&lt;m_eweekdayFirstOfWorkweek val=&quot;2&quot;/&gt;&lt;m_eweekdayFirstOfWeekend val=&quot;7&quot;/&gt;&lt;/CPresentation&gt;&lt;CDefaultPrec id=&quot;9&quot;&gt;&lt;m_precDefault/&gt;&lt;/CDefaultPrec&gt;&lt;CDefaultPrec id=&quot;8&quot;&gt;&lt;m_precDefault/&gt;&lt;/CDefaultPrec&gt;&lt;CDefaultPrec id=&quot;7&quot;&gt;&lt;m_precDefault/&gt;&lt;/CDefaultPrec&gt;&lt;CDefaultPrec id=&quot;6&quot;&gt;&lt;m_precDefault/&gt;&lt;/CDefaultPrec&gt;&lt;CDefaultPrec id=&quot;5&quot;&gt;&lt;m_precDefault/&gt;&lt;/CDefaultPrec&gt;&lt;CDefaultPrec id=&quot;4&quot;&gt;&lt;m_precDefault/&gt;&lt;/CDefaultPrec&gt;&lt;CDefaultPrec id=&quot;3&quot;&gt;&lt;m_precDefault/&gt;&lt;/CDefaultPrec&gt;&lt;CDefaultPrec id=&quot;2&quot;&gt;&lt;m_precDefault&gt;&lt;m_chDecimalSymbol&gt;.&lt;/m_chDecimalSymbol&gt;&lt;m_nGroupingDigits val=&quot;3&quot;/&gt;&lt;m_chGroupingSymbol&gt;,&lt;/m_chGroupingSymbol&gt;&lt;m_chDecimalSymbol17909&gt;.&lt;/m_chDecimalSymbol17909&gt;&lt;m_nGroupingDigits17909 val=&quot;3&quot;/&gt;&lt;m_chGroupingSymbol17909&gt;,&lt;/m_chGroupingSymbol17909&gt;&lt;/m_precDefault&gt;&lt;/CDefaultPrec&gt;&lt;/root&gt;"/>
  <p:tag name="THINKCELLUNDODONOTDELETE" val="180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_Sga_JxfNUKbKNxWxvZ7rA"/>
</p:tagLst>
</file>

<file path=ppt/theme/theme1.xml><?xml version="1.0" encoding="utf-8"?>
<a:theme xmlns:a="http://schemas.openxmlformats.org/drawingml/2006/main" name="Nemo SCG Theme">
  <a:themeElements>
    <a:clrScheme name="NEMO">
      <a:dk1>
        <a:sysClr val="windowText" lastClr="000000"/>
      </a:dk1>
      <a:lt1>
        <a:sysClr val="window" lastClr="FFFFFF"/>
      </a:lt1>
      <a:dk2>
        <a:srgbClr val="336699"/>
      </a:dk2>
      <a:lt2>
        <a:srgbClr val="FFFF99"/>
      </a:lt2>
      <a:accent1>
        <a:srgbClr val="003366"/>
      </a:accent1>
      <a:accent2>
        <a:srgbClr val="336699"/>
      </a:accent2>
      <a:accent3>
        <a:srgbClr val="CCCCFF"/>
      </a:accent3>
      <a:accent4>
        <a:srgbClr val="FFFFFF"/>
      </a:accent4>
      <a:accent5>
        <a:srgbClr val="FFCC00"/>
      </a:accent5>
      <a:accent6>
        <a:srgbClr val="CC0000"/>
      </a:accent6>
      <a:hlink>
        <a:srgbClr val="0000FF"/>
      </a:hlink>
      <a:folHlink>
        <a:srgbClr val="800080"/>
      </a:folHlink>
    </a:clrScheme>
    <a:fontScheme name="NEMO">
      <a:majorFont>
        <a:latin typeface="Tahoma"/>
        <a:ea typeface="맑은 고딕"/>
        <a:cs typeface=""/>
      </a:majorFont>
      <a:minorFont>
        <a:latin typeface="Tahoma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>
          <a:solidFill>
            <a:schemeClr val="bg1">
              <a:lumMod val="50000"/>
            </a:schemeClr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spDef>
    <a:lnDef>
      <a:spPr>
        <a:ln w="6350">
          <a:solidFill>
            <a:schemeClr val="tx1">
              <a:lumMod val="50000"/>
              <a:lumOff val="50000"/>
            </a:schemeClr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wrap="square" lIns="36000" tIns="36000" rIns="36000" bIns="36000" rtlCol="0">
        <a:spAutoFit/>
      </a:bodyPr>
      <a:lstStyle>
        <a:defPPr marL="93600" indent="-93600" algn="l" defTabSz="540000" eaLnBrk="0" fontAlgn="auto" hangingPunct="0">
          <a:spcBef>
            <a:spcPts val="600"/>
          </a:spcBef>
          <a:buFont typeface="Arial"/>
          <a:buChar char="•"/>
          <a:defRPr dirty="0">
            <a:latin typeface="Tahoma" panose="020B0604030504040204" pitchFamily="34" charset="0"/>
            <a:ea typeface="맑은 고딕" panose="020B0503020000020004" pitchFamily="50" charset="-127"/>
            <a:cs typeface="Arial" pitchFamily="34" charset="0"/>
            <a:sym typeface="Arial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Nemo SCG Theme">
  <a:themeElements>
    <a:clrScheme name="NEMO">
      <a:dk1>
        <a:sysClr val="windowText" lastClr="000000"/>
      </a:dk1>
      <a:lt1>
        <a:sysClr val="window" lastClr="FFFFFF"/>
      </a:lt1>
      <a:dk2>
        <a:srgbClr val="336699"/>
      </a:dk2>
      <a:lt2>
        <a:srgbClr val="FFFF99"/>
      </a:lt2>
      <a:accent1>
        <a:srgbClr val="003366"/>
      </a:accent1>
      <a:accent2>
        <a:srgbClr val="336699"/>
      </a:accent2>
      <a:accent3>
        <a:srgbClr val="CCCCFF"/>
      </a:accent3>
      <a:accent4>
        <a:srgbClr val="FFFFFF"/>
      </a:accent4>
      <a:accent5>
        <a:srgbClr val="FFCC00"/>
      </a:accent5>
      <a:accent6>
        <a:srgbClr val="CC0000"/>
      </a:accent6>
      <a:hlink>
        <a:srgbClr val="0000FF"/>
      </a:hlink>
      <a:folHlink>
        <a:srgbClr val="800080"/>
      </a:folHlink>
    </a:clrScheme>
    <a:fontScheme name="NEMO">
      <a:majorFont>
        <a:latin typeface="Tahoma"/>
        <a:ea typeface="맑은 고딕"/>
        <a:cs typeface=""/>
      </a:majorFont>
      <a:minorFont>
        <a:latin typeface="Tahoma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>
          <a:solidFill>
            <a:schemeClr val="bg1">
              <a:lumMod val="50000"/>
            </a:schemeClr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spDef>
    <a:lnDef>
      <a:spPr>
        <a:ln w="6350">
          <a:solidFill>
            <a:schemeClr val="tx1">
              <a:lumMod val="50000"/>
              <a:lumOff val="50000"/>
            </a:schemeClr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wrap="square" lIns="36000" tIns="36000" rIns="36000" bIns="36000" rtlCol="0">
        <a:spAutoFit/>
      </a:bodyPr>
      <a:lstStyle>
        <a:defPPr marL="93600" indent="-93600" algn="l" defTabSz="540000" eaLnBrk="0" fontAlgn="auto" hangingPunct="0">
          <a:spcBef>
            <a:spcPts val="600"/>
          </a:spcBef>
          <a:buFont typeface="Arial"/>
          <a:buChar char="•"/>
          <a:defRPr dirty="0">
            <a:latin typeface="Tahoma" panose="020B0604030504040204" pitchFamily="34" charset="0"/>
            <a:ea typeface="맑은 고딕" panose="020B0503020000020004" pitchFamily="50" charset="-127"/>
            <a:cs typeface="Arial" pitchFamily="34" charset="0"/>
            <a:sym typeface="Arial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double_helix">
  <a:themeElements>
    <a:clrScheme name="Office 테마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테마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ko-K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ko-K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Office 테마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테마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테마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테마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테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테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테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mello_square_feeling">
  <a:themeElements>
    <a:clrScheme name="mouse_pixel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use_pixel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ko-K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ko-K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ouse_pixel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use_pixel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use_pixel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use_pixel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use_pixel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use_pixel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se_pixel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se_pixel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se_pixel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se_pixel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se_pixel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se_pixel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모자이크">
  <a:themeElements>
    <a:clrScheme name="모자이크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모자이크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HY헤드라인M" pitchFamily="18" charset="-127"/>
            <a:ea typeface="HY헤드라인M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HY헤드라인M" pitchFamily="18" charset="-127"/>
            <a:ea typeface="HY헤드라인M" pitchFamily="18" charset="-127"/>
          </a:defRPr>
        </a:defPPr>
      </a:lstStyle>
    </a:lnDef>
  </a:objectDefaults>
  <a:extraClrSchemeLst>
    <a:extraClrScheme>
      <a:clrScheme name="모자이크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모자이크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모자이크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모자이크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모자이크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모자이크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모자이크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모자이크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모자이크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모자이크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모자이크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모자이크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Polaris Office Slide</Application>
  <AppVersion>12.000</AppVersion>
  <Characters>0</Characters>
  <CharactersWithSpaces>0</CharactersWithSpaces>
  <Company>Nemopartners</Company>
  <DocSecurity>0</DocSecurity>
  <HyperlinksChanged>false</HyperlinksChanged>
  <Lines>0</Lines>
  <LinksUpToDate>false</LinksUpToDate>
  <Pages>37</Pages>
  <Paragraphs>597</Paragraphs>
  <Words>2763</Words>
  <TotalTime>0</TotalTime>
  <MMClips>0</MMClips>
  <ScaleCrop>false</ScaleCrop>
  <HeadingPairs>
    <vt:vector size="2" baseType="variant">
      <vt:variant>
        <vt:lpstr>제목</vt:lpstr>
      </vt:variant>
      <vt:variant>
        <vt:i4>1</vt:i4>
      </vt:variant>
    </vt:vector>
  </HeadingPairs>
  <TitlesOfParts>
    <vt:vector size="1" baseType="lpstr">
      <vt:lpstr>Title text</vt:lpstr>
    </vt:vector>
  </TitlesOfParts>
  <SharedDoc>false</SharedDoc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revision>3</cp:revision>
  <dc:creator>December</dc:creator>
  <cp:lastModifiedBy>배 용천</cp:lastModifiedBy>
  <dc:title>슬라이드 0</dc:title>
  <dcterms:modified xsi:type="dcterms:W3CDTF">2020-06-30T02:07:24Z</dcterms:modified>
</cp:coreProperties>
</file>