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0"/>
  </p:notesMasterIdLst>
  <p:sldIdLst>
    <p:sldId id="307" r:id="rId2"/>
    <p:sldId id="257" r:id="rId3"/>
    <p:sldId id="303" r:id="rId4"/>
    <p:sldId id="294" r:id="rId5"/>
    <p:sldId id="302" r:id="rId6"/>
    <p:sldId id="293" r:id="rId7"/>
    <p:sldId id="296" r:id="rId8"/>
    <p:sldId id="285" r:id="rId9"/>
    <p:sldId id="292" r:id="rId10"/>
    <p:sldId id="288" r:id="rId11"/>
    <p:sldId id="305" r:id="rId12"/>
    <p:sldId id="306" r:id="rId13"/>
    <p:sldId id="291" r:id="rId14"/>
    <p:sldId id="283" r:id="rId15"/>
    <p:sldId id="289" r:id="rId16"/>
    <p:sldId id="286" r:id="rId17"/>
    <p:sldId id="290" r:id="rId18"/>
    <p:sldId id="256" r:id="rId19"/>
  </p:sldIdLst>
  <p:sldSz cx="9906000" cy="6858000" type="A4"/>
  <p:notesSz cx="6888163" cy="100218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120" userDrawn="1">
          <p15:clr>
            <a:srgbClr val="A4A3A4"/>
          </p15:clr>
        </p15:guide>
        <p15:guide id="2" orient="horz" pos="220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원라인" initials="원" lastIdx="1" clrIdx="0">
    <p:extLst>
      <p:ext uri="{19B8F6BF-5375-455C-9EA6-DF929625EA0E}">
        <p15:presenceInfo xmlns:p15="http://schemas.microsoft.com/office/powerpoint/2012/main" userId="원라인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75E9"/>
    <a:srgbClr val="14B9B7"/>
    <a:srgbClr val="FF9900"/>
    <a:srgbClr val="FF66CC"/>
    <a:srgbClr val="333F50"/>
    <a:srgbClr val="AFA9A8"/>
    <a:srgbClr val="002060"/>
    <a:srgbClr val="52AA9E"/>
    <a:srgbClr val="A3A3A3"/>
    <a:srgbClr val="1B87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164" y="108"/>
      </p:cViewPr>
      <p:guideLst>
        <p:guide pos="3120"/>
        <p:guide orient="horz" pos="220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313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B1BB7F-FCC6-4488-8FB9-B529E02259C0}" type="doc">
      <dgm:prSet loTypeId="urn:microsoft.com/office/officeart/2005/8/layout/chevron1" loCatId="process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5804DEE6-1B3D-41DA-97F6-7F0272EA7629}" type="pres">
      <dgm:prSet presAssocID="{93B1BB7F-FCC6-4488-8FB9-B529E02259C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4E1E721-3989-48BD-8170-8126D709A854}" type="presOf" srcId="{93B1BB7F-FCC6-4488-8FB9-B529E02259C0}" destId="{5804DEE6-1B3D-41DA-97F6-7F0272EA7629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77E4EA-B876-462B-AAB8-F2C654C8B95A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000125" y="1252538"/>
            <a:ext cx="4887913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975" y="4822825"/>
            <a:ext cx="5510213" cy="394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20238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2075" y="9520238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2C6DE-9F80-45B7-9C69-B2DC8ABDA1D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8626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1" indent="0" algn="ctr">
              <a:buNone/>
              <a:defRPr sz="2000"/>
            </a:lvl2pPr>
            <a:lvl3pPr marL="914361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4" indent="0" algn="ctr">
              <a:buNone/>
              <a:defRPr sz="1600"/>
            </a:lvl5pPr>
            <a:lvl6pPr marL="2285904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7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96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3488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4378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8785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1" indent="0">
              <a:buNone/>
              <a:defRPr sz="2000" b="1"/>
            </a:lvl2pPr>
            <a:lvl3pPr marL="914361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4" indent="0">
              <a:buNone/>
              <a:defRPr sz="1600" b="1"/>
            </a:lvl5pPr>
            <a:lvl6pPr marL="2285904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741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0516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771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1" indent="0">
              <a:buNone/>
              <a:defRPr sz="1200"/>
            </a:lvl3pPr>
            <a:lvl4pPr marL="1371543" indent="0">
              <a:buNone/>
              <a:defRPr sz="1000"/>
            </a:lvl4pPr>
            <a:lvl5pPr marL="1828724" indent="0">
              <a:buNone/>
              <a:defRPr sz="1000"/>
            </a:lvl5pPr>
            <a:lvl6pPr marL="2285904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7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5597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1" indent="0">
              <a:buNone/>
              <a:defRPr sz="2800"/>
            </a:lvl2pPr>
            <a:lvl3pPr marL="914361" indent="0">
              <a:buNone/>
              <a:defRPr sz="2400"/>
            </a:lvl3pPr>
            <a:lvl4pPr marL="1371543" indent="0">
              <a:buNone/>
              <a:defRPr sz="2000"/>
            </a:lvl4pPr>
            <a:lvl5pPr marL="1828724" indent="0">
              <a:buNone/>
              <a:defRPr sz="2000"/>
            </a:lvl5pPr>
            <a:lvl6pPr marL="2285904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7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1" indent="0">
              <a:buNone/>
              <a:defRPr sz="1200"/>
            </a:lvl3pPr>
            <a:lvl4pPr marL="1371543" indent="0">
              <a:buNone/>
              <a:defRPr sz="1000"/>
            </a:lvl4pPr>
            <a:lvl5pPr marL="1828724" indent="0">
              <a:buNone/>
              <a:defRPr sz="1000"/>
            </a:lvl5pPr>
            <a:lvl6pPr marL="2285904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7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2178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896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B6C0-50E5-4D68-AB5A-A9F19284D4BE}" type="datetimeFigureOut">
              <a:rPr lang="ko-KR" altLang="en-US" smtClean="0"/>
              <a:t>2022-03-28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3BA43-453B-495A-9C57-89891E9399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16406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gradFill flip="none" rotWithShape="1">
            <a:gsLst>
              <a:gs pos="0">
                <a:srgbClr val="044C82"/>
              </a:gs>
              <a:gs pos="51356">
                <a:srgbClr val="502D89"/>
              </a:gs>
              <a:gs pos="71000">
                <a:srgbClr val="71266B"/>
              </a:gs>
              <a:gs pos="83000">
                <a:srgbClr val="872151"/>
              </a:gs>
              <a:gs pos="100000">
                <a:srgbClr val="AC111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직사각형 7"/>
          <p:cNvSpPr/>
          <p:nvPr userDrawn="1"/>
        </p:nvSpPr>
        <p:spPr>
          <a:xfrm>
            <a:off x="280085" y="296563"/>
            <a:ext cx="9349947" cy="6253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6450225" y="6554572"/>
            <a:ext cx="3238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 Your</a:t>
            </a:r>
            <a:r>
              <a:rPr lang="en-US" altLang="ko-KR" sz="1400" b="1" baseline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Education</a:t>
            </a:r>
            <a:endParaRPr lang="ko-KR" altLang="en-US" sz="1400" b="1" dirty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587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gradFill flip="none" rotWithShape="1">
            <a:gsLst>
              <a:gs pos="0">
                <a:srgbClr val="044C82"/>
              </a:gs>
              <a:gs pos="51356">
                <a:srgbClr val="502D89"/>
              </a:gs>
              <a:gs pos="71000">
                <a:srgbClr val="71266B"/>
              </a:gs>
              <a:gs pos="83000">
                <a:srgbClr val="872151"/>
              </a:gs>
              <a:gs pos="100000">
                <a:srgbClr val="AC111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직사각형 7"/>
          <p:cNvSpPr/>
          <p:nvPr userDrawn="1"/>
        </p:nvSpPr>
        <p:spPr>
          <a:xfrm>
            <a:off x="280085" y="296563"/>
            <a:ext cx="9349947" cy="6253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6450225" y="6554572"/>
            <a:ext cx="3238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 Your</a:t>
            </a:r>
            <a:r>
              <a:rPr lang="en-US" altLang="ko-KR" sz="1400" b="1" baseline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Education</a:t>
            </a:r>
            <a:endParaRPr lang="ko-KR" altLang="en-US" sz="1400" b="1" dirty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531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gradFill flip="none" rotWithShape="1">
            <a:gsLst>
              <a:gs pos="0">
                <a:srgbClr val="044C82"/>
              </a:gs>
              <a:gs pos="51356">
                <a:srgbClr val="502D89"/>
              </a:gs>
              <a:gs pos="71000">
                <a:srgbClr val="71266B"/>
              </a:gs>
              <a:gs pos="83000">
                <a:srgbClr val="872151"/>
              </a:gs>
              <a:gs pos="100000">
                <a:srgbClr val="AC111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직사각형 7"/>
          <p:cNvSpPr/>
          <p:nvPr userDrawn="1"/>
        </p:nvSpPr>
        <p:spPr>
          <a:xfrm>
            <a:off x="280085" y="296563"/>
            <a:ext cx="9349947" cy="6253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6450225" y="6554572"/>
            <a:ext cx="3238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 Your</a:t>
            </a:r>
            <a:r>
              <a:rPr lang="en-US" altLang="ko-KR" sz="1400" b="1" baseline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Education</a:t>
            </a:r>
            <a:endParaRPr lang="ko-KR" altLang="en-US" sz="1400" b="1" dirty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541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gradFill flip="none" rotWithShape="1">
            <a:gsLst>
              <a:gs pos="0">
                <a:srgbClr val="044C82"/>
              </a:gs>
              <a:gs pos="51356">
                <a:srgbClr val="502D89"/>
              </a:gs>
              <a:gs pos="71000">
                <a:srgbClr val="71266B"/>
              </a:gs>
              <a:gs pos="83000">
                <a:srgbClr val="872151"/>
              </a:gs>
              <a:gs pos="100000">
                <a:srgbClr val="AC1117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직사각형 7"/>
          <p:cNvSpPr/>
          <p:nvPr userDrawn="1"/>
        </p:nvSpPr>
        <p:spPr>
          <a:xfrm>
            <a:off x="4119" y="1"/>
            <a:ext cx="9901882" cy="65502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6450225" y="6554572"/>
            <a:ext cx="32385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Design Your</a:t>
            </a:r>
            <a:r>
              <a:rPr lang="en-US" altLang="ko-KR" sz="1400" b="1" baseline="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Education</a:t>
            </a:r>
            <a:endParaRPr lang="ko-KR" altLang="en-US" sz="1400" b="1" dirty="0">
              <a:solidFill>
                <a:schemeClr val="bg1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355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11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72" r:id="rId15"/>
  </p:sldLayoutIdLst>
  <p:txStyles>
    <p:titleStyle>
      <a:lvl1pPr algn="l" defTabSz="914361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1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72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3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6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1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1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4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4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7" algn="l" defTabSz="91436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neline.kr/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hyperlink" Target="mailto:oneline0906@oneline.kr" TargetMode="Externa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jpe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jpeg"/><Relationship Id="rId5" Type="http://schemas.openxmlformats.org/officeDocument/2006/relationships/image" Target="../media/image8.pn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504" y="0"/>
            <a:ext cx="4848992" cy="68580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02797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35043" y="3044279"/>
            <a:ext cx="36380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 제안서</a:t>
            </a:r>
            <a:endParaRPr lang="en-US" altLang="ko-KR" sz="4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33" t="22146" r="22776" b="28691"/>
          <a:stretch/>
        </p:blipFill>
        <p:spPr>
          <a:xfrm>
            <a:off x="2878966" y="3007384"/>
            <a:ext cx="896989" cy="80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211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>
                  <a:solidFill>
                    <a:srgbClr val="14B9B7"/>
                  </a:solidFill>
                </a:rPr>
                <a:t>교육프로세스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graphicFrame>
        <p:nvGraphicFramePr>
          <p:cNvPr id="5" name="다이어그램 4"/>
          <p:cNvGraphicFramePr/>
          <p:nvPr/>
        </p:nvGraphicFramePr>
        <p:xfrm>
          <a:off x="1150150" y="1287708"/>
          <a:ext cx="7409873" cy="474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649" y="1287709"/>
            <a:ext cx="8661861" cy="1516793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5008143" y="2796861"/>
            <a:ext cx="199505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/>
              <a:t>- </a:t>
            </a:r>
            <a:r>
              <a:rPr lang="ko-KR" altLang="en-US" sz="900"/>
              <a:t>개강일 원라인에듀   </a:t>
            </a:r>
            <a:endParaRPr lang="en-US" altLang="ko-KR" sz="900"/>
          </a:p>
          <a:p>
            <a:r>
              <a:rPr lang="en-US" altLang="ko-KR" sz="900"/>
              <a:t>   (</a:t>
            </a:r>
            <a:r>
              <a:rPr lang="en-US" altLang="ko-KR" sz="900">
                <a:hlinkClick r:id="rId8"/>
              </a:rPr>
              <a:t>www.oneline.kr</a:t>
            </a:r>
            <a:r>
              <a:rPr lang="en-US" altLang="ko-KR" sz="900"/>
              <a:t>) </a:t>
            </a:r>
            <a:r>
              <a:rPr lang="ko-KR" altLang="en-US" sz="900"/>
              <a:t>홈페이지 접속</a:t>
            </a:r>
            <a:endParaRPr lang="en-US" altLang="ko-KR" sz="900"/>
          </a:p>
          <a:p>
            <a:pPr marL="171443" indent="-171443">
              <a:buFontTx/>
              <a:buChar char="-"/>
            </a:pPr>
            <a:endParaRPr lang="en-US" altLang="ko-KR" sz="900"/>
          </a:p>
          <a:p>
            <a:r>
              <a:rPr lang="en-US" altLang="ko-KR" sz="900"/>
              <a:t>- </a:t>
            </a:r>
            <a:r>
              <a:rPr lang="ko-KR" altLang="en-US" sz="900"/>
              <a:t>수강생 개인별 </a:t>
            </a:r>
            <a:r>
              <a:rPr lang="en-US" altLang="ko-KR" sz="900"/>
              <a:t>SMS</a:t>
            </a:r>
            <a:r>
              <a:rPr lang="ko-KR" altLang="en-US" sz="900"/>
              <a:t>를 통해 부여</a:t>
            </a:r>
            <a:r>
              <a:rPr lang="en-US" altLang="ko-KR" sz="900"/>
              <a:t>   </a:t>
            </a:r>
          </a:p>
          <a:p>
            <a:r>
              <a:rPr lang="en-US" altLang="ko-KR" sz="900"/>
              <a:t>  </a:t>
            </a:r>
            <a:r>
              <a:rPr lang="ko-KR" altLang="en-US" sz="900"/>
              <a:t>받은 </a:t>
            </a:r>
            <a:r>
              <a:rPr lang="en-US" altLang="ko-KR" sz="900"/>
              <a:t>ID </a:t>
            </a:r>
            <a:r>
              <a:rPr lang="ko-KR" altLang="en-US" sz="900"/>
              <a:t>및 패스워드 입력</a:t>
            </a:r>
            <a:endParaRPr lang="en-US" altLang="ko-KR" sz="900"/>
          </a:p>
          <a:p>
            <a:endParaRPr lang="en-US" altLang="ko-KR" sz="900"/>
          </a:p>
          <a:p>
            <a:r>
              <a:rPr lang="en-US" altLang="ko-KR" sz="900"/>
              <a:t>- 1</a:t>
            </a:r>
            <a:r>
              <a:rPr lang="ko-KR" altLang="en-US" sz="900"/>
              <a:t>개월 동안 자율적인 학습 시작</a:t>
            </a:r>
            <a:endParaRPr lang="en-US" altLang="ko-KR" sz="900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8775" y="4242028"/>
            <a:ext cx="8578734" cy="1529169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1477781" y="2796860"/>
            <a:ext cx="322977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/>
              <a:t>- </a:t>
            </a:r>
            <a:r>
              <a:rPr lang="ko-KR" altLang="en-US" sz="900" dirty="0"/>
              <a:t>매주 월</a:t>
            </a:r>
            <a:r>
              <a:rPr lang="en-US" altLang="ko-KR" sz="900" dirty="0"/>
              <a:t>/</a:t>
            </a:r>
            <a:r>
              <a:rPr lang="ko-KR" altLang="en-US" sz="900" dirty="0"/>
              <a:t>수 개강 이므로 개강 </a:t>
            </a:r>
            <a:r>
              <a:rPr lang="en-US" altLang="ko-KR" sz="900" dirty="0"/>
              <a:t>7</a:t>
            </a:r>
            <a:r>
              <a:rPr lang="ko-KR" altLang="en-US" sz="900" dirty="0"/>
              <a:t>일전   </a:t>
            </a:r>
            <a:endParaRPr lang="en-US" altLang="ko-KR" sz="900" dirty="0"/>
          </a:p>
          <a:p>
            <a:r>
              <a:rPr lang="en-US" altLang="ko-KR" sz="900" dirty="0"/>
              <a:t>   (</a:t>
            </a:r>
            <a:r>
              <a:rPr lang="en-US" altLang="ko-KR" sz="900" dirty="0">
                <a:hlinkClick r:id="rId10"/>
              </a:rPr>
              <a:t>oneline0906@oneline.kr</a:t>
            </a:r>
            <a:r>
              <a:rPr lang="en-US" altLang="ko-KR" sz="900" dirty="0"/>
              <a:t>)</a:t>
            </a:r>
            <a:r>
              <a:rPr lang="ko-KR" altLang="en-US" sz="900" dirty="0"/>
              <a:t>을 통해 </a:t>
            </a:r>
            <a:r>
              <a:rPr lang="en-US" altLang="ko-KR" sz="900" dirty="0"/>
              <a:t> </a:t>
            </a:r>
            <a:r>
              <a:rPr lang="ko-KR" altLang="en-US" sz="900" dirty="0"/>
              <a:t>교육수강</a:t>
            </a:r>
            <a:r>
              <a:rPr lang="en-US" altLang="ko-KR" sz="900" dirty="0"/>
              <a:t>(</a:t>
            </a:r>
            <a:r>
              <a:rPr lang="ko-KR" altLang="en-US" sz="900" dirty="0"/>
              <a:t>계약</a:t>
            </a:r>
            <a:r>
              <a:rPr lang="en-US" altLang="ko-KR" sz="900" dirty="0"/>
              <a:t>)</a:t>
            </a:r>
            <a:r>
              <a:rPr lang="ko-KR" altLang="en-US" sz="900" dirty="0"/>
              <a:t>신청 </a:t>
            </a:r>
            <a:endParaRPr lang="en-US" altLang="ko-KR" sz="900" dirty="0"/>
          </a:p>
          <a:p>
            <a:r>
              <a:rPr lang="en-US" altLang="ko-KR" sz="900" dirty="0"/>
              <a:t>   (</a:t>
            </a:r>
            <a:r>
              <a:rPr lang="ko-KR" altLang="en-US" sz="900" dirty="0"/>
              <a:t>훈련위탁계약서</a:t>
            </a:r>
            <a:r>
              <a:rPr lang="en-US" altLang="ko-KR" sz="900" dirty="0"/>
              <a:t>, </a:t>
            </a:r>
            <a:r>
              <a:rPr lang="ko-KR" altLang="en-US" sz="900" dirty="0"/>
              <a:t>훈련생명부</a:t>
            </a:r>
            <a:r>
              <a:rPr lang="en-US" altLang="ko-KR" sz="900" dirty="0"/>
              <a:t>, </a:t>
            </a:r>
            <a:r>
              <a:rPr lang="ko-KR" altLang="en-US" sz="900" dirty="0"/>
              <a:t>사업자등록증</a:t>
            </a:r>
            <a:r>
              <a:rPr lang="en-US" altLang="ko-KR" sz="900" dirty="0"/>
              <a:t>)</a:t>
            </a:r>
          </a:p>
          <a:p>
            <a:pPr marL="171443" indent="-171443">
              <a:buFontTx/>
              <a:buChar char="-"/>
            </a:pPr>
            <a:endParaRPr lang="en-US" altLang="ko-KR" sz="900" dirty="0"/>
          </a:p>
          <a:p>
            <a:pPr defTabSz="742919">
              <a:defRPr/>
            </a:pPr>
            <a:r>
              <a:rPr lang="en-US" altLang="ko-KR" sz="900" dirty="0"/>
              <a:t>- </a:t>
            </a:r>
            <a:r>
              <a:rPr lang="ko-KR" altLang="en-US" sz="900" dirty="0"/>
              <a:t>사업장 교육 담당자 → 교육진행 사내 공지</a:t>
            </a:r>
            <a:endParaRPr lang="en-US" altLang="ko-KR" sz="900" dirty="0"/>
          </a:p>
          <a:p>
            <a:endParaRPr lang="en-US" altLang="ko-KR" sz="900" dirty="0"/>
          </a:p>
          <a:p>
            <a:r>
              <a:rPr lang="en-US" altLang="ko-KR" sz="900" dirty="0"/>
              <a:t>- </a:t>
            </a:r>
            <a:r>
              <a:rPr lang="ko-KR" altLang="en-US" sz="900" dirty="0"/>
              <a:t>기업전용 교육 연수원 제공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7003197" y="2796860"/>
            <a:ext cx="24023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/>
              <a:t>    -</a:t>
            </a:r>
            <a:r>
              <a:rPr lang="ko-KR" altLang="en-US" sz="900"/>
              <a:t> 쉽고 편안한 </a:t>
            </a:r>
            <a:r>
              <a:rPr lang="en-US" altLang="ko-KR" sz="900"/>
              <a:t>LMS</a:t>
            </a:r>
          </a:p>
          <a:p>
            <a:r>
              <a:rPr lang="en-US" altLang="ko-KR" sz="900"/>
              <a:t>      </a:t>
            </a:r>
            <a:r>
              <a:rPr lang="ko-KR" altLang="en-US" sz="900"/>
              <a:t>온라인 교육에 최적화된 </a:t>
            </a:r>
            <a:r>
              <a:rPr lang="en-US" altLang="ko-KR" sz="900"/>
              <a:t>LMS</a:t>
            </a:r>
            <a:r>
              <a:rPr lang="ko-KR" altLang="en-US" sz="900"/>
              <a:t>시스템</a:t>
            </a:r>
            <a:endParaRPr lang="en-US" altLang="ko-KR" sz="900"/>
          </a:p>
          <a:p>
            <a:r>
              <a:rPr lang="en-US" altLang="ko-KR" sz="900"/>
              <a:t>      </a:t>
            </a:r>
            <a:r>
              <a:rPr lang="ko-KR" altLang="en-US" sz="900"/>
              <a:t>으로 쉽고 편안하게 모바일 혹은 </a:t>
            </a:r>
            <a:r>
              <a:rPr lang="en-US" altLang="ko-KR" sz="900"/>
              <a:t>PC</a:t>
            </a:r>
            <a:r>
              <a:rPr lang="ko-KR" altLang="en-US" sz="900"/>
              <a:t>로  </a:t>
            </a:r>
            <a:endParaRPr lang="en-US" altLang="ko-KR" sz="900"/>
          </a:p>
          <a:p>
            <a:r>
              <a:rPr lang="en-US" altLang="ko-KR" sz="900"/>
              <a:t>      </a:t>
            </a:r>
            <a:r>
              <a:rPr lang="ko-KR" altLang="en-US" sz="900"/>
              <a:t>교육진행</a:t>
            </a:r>
            <a:r>
              <a:rPr lang="en-US" altLang="ko-KR" sz="900"/>
              <a:t> (</a:t>
            </a:r>
            <a:r>
              <a:rPr lang="ko-KR" altLang="en-US" sz="900"/>
              <a:t>단</a:t>
            </a:r>
            <a:r>
              <a:rPr lang="en-US" altLang="ko-KR" sz="900"/>
              <a:t>, </a:t>
            </a:r>
            <a:r>
              <a:rPr lang="ko-KR" altLang="en-US" sz="900"/>
              <a:t>시험은 </a:t>
            </a:r>
            <a:r>
              <a:rPr lang="en-US" altLang="ko-KR" sz="900"/>
              <a:t>PC</a:t>
            </a:r>
            <a:r>
              <a:rPr lang="ko-KR" altLang="en-US" sz="900"/>
              <a:t>에서만 가능</a:t>
            </a:r>
            <a:r>
              <a:rPr lang="en-US" altLang="ko-KR" sz="900"/>
              <a:t>)</a:t>
            </a:r>
            <a:endParaRPr lang="ko-KR" altLang="en-US" sz="900"/>
          </a:p>
        </p:txBody>
      </p:sp>
      <p:sp>
        <p:nvSpPr>
          <p:cNvPr id="22" name="직사각형 21"/>
          <p:cNvSpPr/>
          <p:nvPr/>
        </p:nvSpPr>
        <p:spPr>
          <a:xfrm>
            <a:off x="2767445" y="5739885"/>
            <a:ext cx="22406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indent="-171443">
              <a:buFontTx/>
              <a:buChar char="-"/>
            </a:pPr>
            <a:r>
              <a:rPr lang="ko-KR" altLang="en-US" sz="900" dirty="0"/>
              <a:t>수강종료 후 첨삭강사가 평가에 대한 첨삭진행 </a:t>
            </a:r>
            <a:r>
              <a:rPr lang="en-US" altLang="ko-KR" sz="900" dirty="0"/>
              <a:t>(</a:t>
            </a:r>
            <a:r>
              <a:rPr lang="ko-KR" altLang="en-US" sz="900" dirty="0"/>
              <a:t>첨삭기간</a:t>
            </a:r>
            <a:r>
              <a:rPr lang="en-US" altLang="ko-KR" sz="900" dirty="0"/>
              <a:t>: </a:t>
            </a:r>
            <a:r>
              <a:rPr lang="ko-KR" altLang="en-US" sz="900" dirty="0"/>
              <a:t>교육종료 후 </a:t>
            </a:r>
            <a:r>
              <a:rPr lang="en-US" altLang="ko-KR" sz="900" dirty="0"/>
              <a:t>4</a:t>
            </a:r>
            <a:r>
              <a:rPr lang="ko-KR" altLang="en-US" sz="900" dirty="0"/>
              <a:t>일</a:t>
            </a:r>
            <a:r>
              <a:rPr lang="en-US" altLang="ko-KR" sz="900" dirty="0"/>
              <a:t>)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7135245" y="3377367"/>
            <a:ext cx="24493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indent="-171443">
              <a:buFontTx/>
              <a:buChar char="-"/>
            </a:pPr>
            <a:r>
              <a:rPr lang="ko-KR" altLang="en-US" sz="900" dirty="0" err="1"/>
              <a:t>학습독려</a:t>
            </a:r>
            <a:r>
              <a:rPr lang="ko-KR" altLang="en-US" sz="900" dirty="0"/>
              <a:t> 활동 </a:t>
            </a:r>
            <a:r>
              <a:rPr lang="en-US" altLang="ko-KR" sz="900" dirty="0"/>
              <a:t>(</a:t>
            </a:r>
            <a:r>
              <a:rPr lang="ko-KR" altLang="en-US" sz="900" dirty="0"/>
              <a:t>메일</a:t>
            </a:r>
            <a:r>
              <a:rPr lang="en-US" altLang="ko-KR" sz="900" dirty="0"/>
              <a:t>, SMS)</a:t>
            </a:r>
          </a:p>
          <a:p>
            <a:pPr marL="171443" indent="-171443">
              <a:buFontTx/>
              <a:buChar char="-"/>
            </a:pPr>
            <a:r>
              <a:rPr lang="ko-KR" altLang="en-US" sz="900" dirty="0"/>
              <a:t>고객지원센터 운영</a:t>
            </a:r>
            <a:endParaRPr lang="en-US" altLang="ko-KR" sz="900" dirty="0"/>
          </a:p>
          <a:p>
            <a:pPr marL="171443" indent="-171443">
              <a:buFontTx/>
              <a:buChar char="-"/>
            </a:pPr>
            <a:r>
              <a:rPr lang="ko-KR" altLang="en-US" sz="900" dirty="0"/>
              <a:t>엄격한 보안정책과 보안시스템 구축으로 수강생 개인정보 보호</a:t>
            </a:r>
            <a:endParaRPr lang="en-US" altLang="ko-KR" sz="900" dirty="0"/>
          </a:p>
        </p:txBody>
      </p:sp>
      <p:sp>
        <p:nvSpPr>
          <p:cNvPr id="25" name="직사각형 24"/>
          <p:cNvSpPr/>
          <p:nvPr/>
        </p:nvSpPr>
        <p:spPr>
          <a:xfrm>
            <a:off x="7327580" y="5739885"/>
            <a:ext cx="187105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/>
              <a:t>- </a:t>
            </a:r>
            <a:r>
              <a:rPr lang="ko-KR" altLang="en-US" sz="900" dirty="0"/>
              <a:t>고용노동부 훈련 수료증 발급 </a:t>
            </a:r>
            <a:endParaRPr lang="en-US" altLang="ko-KR" sz="900" dirty="0"/>
          </a:p>
          <a:p>
            <a:r>
              <a:rPr lang="en-US" altLang="ko-KR" sz="900" dirty="0"/>
              <a:t>- </a:t>
            </a:r>
            <a:r>
              <a:rPr lang="ko-KR" altLang="en-US" sz="900" dirty="0" err="1"/>
              <a:t>재학습</a:t>
            </a:r>
            <a:r>
              <a:rPr lang="ko-KR" altLang="en-US" sz="900" dirty="0"/>
              <a:t> 서비스 </a:t>
            </a:r>
            <a:r>
              <a:rPr lang="en-US" altLang="ko-KR" sz="900" dirty="0"/>
              <a:t>1</a:t>
            </a:r>
            <a:r>
              <a:rPr lang="ko-KR" altLang="en-US" sz="900" dirty="0"/>
              <a:t>회 제공</a:t>
            </a:r>
            <a:endParaRPr lang="en-US" altLang="ko-KR" sz="900" dirty="0"/>
          </a:p>
          <a:p>
            <a:r>
              <a:rPr lang="en-US" altLang="ko-KR" sz="900" dirty="0"/>
              <a:t>- </a:t>
            </a:r>
            <a:r>
              <a:rPr lang="ko-KR" altLang="en-US" sz="900" dirty="0"/>
              <a:t>설문조사 실시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1091958" y="5168915"/>
            <a:ext cx="1351981" cy="2078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(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중간평가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/</a:t>
            </a:r>
            <a:r>
              <a:rPr lang="ko-KR" altLang="en-US" sz="800" dirty="0">
                <a:solidFill>
                  <a:schemeClr val="bg2">
                    <a:lumMod val="50000"/>
                  </a:schemeClr>
                </a:solidFill>
              </a:rPr>
              <a:t>최종평가</a:t>
            </a:r>
            <a:r>
              <a:rPr lang="en-US" altLang="ko-KR" sz="800" dirty="0">
                <a:solidFill>
                  <a:schemeClr val="bg2">
                    <a:lumMod val="50000"/>
                  </a:schemeClr>
                </a:solidFill>
              </a:rPr>
              <a:t>)</a:t>
            </a:r>
            <a:endParaRPr lang="ko-KR" altLang="en-US" sz="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35648" y="5739885"/>
            <a:ext cx="224069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43" indent="-171443">
              <a:buFontTx/>
              <a:buChar char="-"/>
            </a:pPr>
            <a:r>
              <a:rPr lang="ko-KR" altLang="en-US" sz="900" dirty="0"/>
              <a:t>최종평가 </a:t>
            </a:r>
            <a:r>
              <a:rPr lang="ko-KR" altLang="en-US" sz="900" dirty="0" err="1"/>
              <a:t>진도율</a:t>
            </a:r>
            <a:r>
              <a:rPr lang="ko-KR" altLang="en-US" sz="900" dirty="0"/>
              <a:t> </a:t>
            </a:r>
            <a:r>
              <a:rPr lang="en-US" altLang="ko-KR" sz="900" dirty="0"/>
              <a:t>80% </a:t>
            </a:r>
            <a:r>
              <a:rPr lang="ko-KR" altLang="en-US" sz="900" dirty="0" err="1"/>
              <a:t>이상시</a:t>
            </a:r>
            <a:r>
              <a:rPr lang="ko-KR" altLang="en-US" sz="900" dirty="0"/>
              <a:t> 가능</a:t>
            </a:r>
            <a:endParaRPr lang="en-US" altLang="ko-KR" sz="9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A1D5D07-05A2-4F00-8C53-DD5C039AF067}"/>
              </a:ext>
            </a:extLst>
          </p:cNvPr>
          <p:cNvSpPr txBox="1"/>
          <p:nvPr/>
        </p:nvSpPr>
        <p:spPr>
          <a:xfrm>
            <a:off x="1477781" y="3841806"/>
            <a:ext cx="48236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>
                <a:solidFill>
                  <a:srgbClr val="FF0000"/>
                </a:solidFill>
              </a:rPr>
              <a:t>※</a:t>
            </a:r>
            <a:r>
              <a:rPr lang="ko-KR" altLang="en-US" sz="1200" dirty="0">
                <a:solidFill>
                  <a:srgbClr val="FF0000"/>
                </a:solidFill>
              </a:rPr>
              <a:t>수강생 개별 수강신청은 불가합니다</a:t>
            </a:r>
            <a:r>
              <a:rPr lang="en-US" altLang="ko-KR" sz="1200" dirty="0">
                <a:solidFill>
                  <a:srgbClr val="FF0000"/>
                </a:solidFill>
              </a:rPr>
              <a:t>.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126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법정의무교육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13">
            <a:extLst>
              <a:ext uri="{FF2B5EF4-FFF2-40B4-BE49-F238E27FC236}">
                <a16:creationId xmlns:a16="http://schemas.microsoft.com/office/drawing/2014/main" xmlns="" id="{D50095F3-994A-4F2C-8F65-41D4CDD3B8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133" y="2328473"/>
            <a:ext cx="28892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6" name="TextBox 14">
            <a:extLst>
              <a:ext uri="{FF2B5EF4-FFF2-40B4-BE49-F238E27FC236}">
                <a16:creationId xmlns:a16="http://schemas.microsoft.com/office/drawing/2014/main" xmlns="" id="{A412C002-37CA-4353-A316-9BD1F7F701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5545" y="2666611"/>
            <a:ext cx="1090199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 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118D3198-ACD4-4B4A-8162-9F85F4AC66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8224" y="2666530"/>
            <a:ext cx="2241870" cy="1304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100%</a:t>
            </a: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응시 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33">
            <a:extLst>
              <a:ext uri="{FF2B5EF4-FFF2-40B4-BE49-F238E27FC236}">
                <a16:creationId xmlns:a16="http://schemas.microsoft.com/office/drawing/2014/main" xmlns="" id="{C4B26FC8-AA2E-4925-9939-179E32129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874" y="4275318"/>
            <a:ext cx="78105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0">
            <a:extLst>
              <a:ext uri="{FF2B5EF4-FFF2-40B4-BE49-F238E27FC236}">
                <a16:creationId xmlns:a16="http://schemas.microsoft.com/office/drawing/2014/main" xmlns="" id="{0FDC9A38-8179-4405-8618-FB6FD6FC0A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712" y="5872059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로만 학습 가능</a:t>
            </a:r>
            <a:endParaRPr lang="en-US" altLang="ko-KR" sz="9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960B6E00-7F06-4759-A713-8564F382BE6F}"/>
              </a:ext>
            </a:extLst>
          </p:cNvPr>
          <p:cNvGrpSpPr>
            <a:grpSpLocks/>
          </p:cNvGrpSpPr>
          <p:nvPr/>
        </p:nvGrpSpPr>
        <p:grpSpPr bwMode="auto">
          <a:xfrm>
            <a:off x="836555" y="4274826"/>
            <a:ext cx="1883736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885945C6-4661-4C73-9111-920464BE4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FE1982EE-9836-4F1F-BD3D-EA655CF70ABD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43" name="TextBox 40">
            <a:extLst>
              <a:ext uri="{FF2B5EF4-FFF2-40B4-BE49-F238E27FC236}">
                <a16:creationId xmlns:a16="http://schemas.microsoft.com/office/drawing/2014/main" xmlns="" id="{1E50F72A-A588-418E-A9EA-C91180654D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1194" y="1759366"/>
            <a:ext cx="265805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ko-KR" altLang="en-US" sz="2000" b="1" dirty="0"/>
              <a:t>산업안전보건교육</a:t>
            </a:r>
            <a:endParaRPr lang="en-US" altLang="ko-KR" sz="2000" b="1" dirty="0">
              <a:latin typeface="+mn-ea"/>
            </a:endParaRPr>
          </a:p>
        </p:txBody>
      </p:sp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A25C4DA6-5D6F-4D5D-B535-0DC5293EA6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105744"/>
              </p:ext>
            </p:extLst>
          </p:nvPr>
        </p:nvGraphicFramePr>
        <p:xfrm>
          <a:off x="3651383" y="2361334"/>
          <a:ext cx="5651593" cy="3332218"/>
        </p:xfrm>
        <a:graphic>
          <a:graphicData uri="http://schemas.openxmlformats.org/drawingml/2006/table">
            <a:tbl>
              <a:tblPr/>
              <a:tblGrid>
                <a:gridCol w="40674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84658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98262">
                  <a:extLst>
                    <a:ext uri="{9D8B030D-6E8A-4147-A177-3AD203B41FA5}">
                      <a16:colId xmlns:a16="http://schemas.microsoft.com/office/drawing/2014/main" xmlns="" val="44735435"/>
                    </a:ext>
                  </a:extLst>
                </a:gridCol>
              </a:tblGrid>
              <a:tr h="7837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나눔스퀘어" panose="020B0600000101010101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과정명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교육시간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231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ko-KR" altLang="en-US" sz="1100" b="0" dirty="0">
                          <a:latin typeface="+mn-ea"/>
                          <a:ea typeface="+mn-ea"/>
                        </a:rPr>
                        <a:t>근로자 정기안전보건교육</a:t>
                      </a:r>
                      <a:endParaRPr kumimoji="0"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5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kumimoji="0" lang="ko-KR" altLang="en-US" sz="1100" b="0" dirty="0">
                          <a:latin typeface="+mn-ea"/>
                          <a:ea typeface="+mn-ea"/>
                        </a:rPr>
                        <a:t>분기별 </a:t>
                      </a:r>
                      <a:r>
                        <a:rPr kumimoji="0" lang="en-US" altLang="ko-KR" sz="1100" b="0" dirty="0">
                          <a:latin typeface="+mn-ea"/>
                          <a:ea typeface="+mn-ea"/>
                        </a:rPr>
                        <a:t>6</a:t>
                      </a:r>
                      <a:r>
                        <a:rPr kumimoji="0" lang="ko-KR" altLang="en-US" sz="1100" b="0" dirty="0"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758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ko-KR" altLang="en-US" sz="1100" b="0" dirty="0">
                          <a:latin typeface="+mn-ea"/>
                          <a:ea typeface="+mn-ea"/>
                        </a:rPr>
                        <a:t>채용 및 작업내용 변경시 안전</a:t>
                      </a:r>
                      <a:r>
                        <a:rPr lang="en-US" altLang="ko-KR" sz="1100" b="0" dirty="0"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100" b="0" dirty="0">
                          <a:latin typeface="+mn-ea"/>
                          <a:ea typeface="+mn-ea"/>
                        </a:rPr>
                        <a:t>보건교육</a:t>
                      </a:r>
                      <a:endParaRPr lang="ko-KR" altLang="en-US" sz="11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신규입사자 및 일용직근로자</a:t>
                      </a:r>
                      <a:endParaRPr lang="en-US" altLang="ko-KR" sz="1000" b="0" i="0" u="none" strike="noStrike" dirty="0">
                        <a:solidFill>
                          <a:srgbClr val="333333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r>
                        <a:rPr lang="ko-KR" altLang="en-US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494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관리감독자 정기안전</a:t>
                      </a:r>
                      <a:r>
                        <a:rPr lang="en-US" altLang="ko-KR" sz="1100" b="0" i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100" b="0" i="0" kern="12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보건교육</a:t>
                      </a:r>
                      <a:endParaRPr lang="en-US" altLang="ko-KR" sz="1100" b="0" i="0" u="none" strike="noStrike" dirty="0">
                        <a:solidFill>
                          <a:srgbClr val="333333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온라인 </a:t>
                      </a:r>
                      <a:r>
                        <a:rPr lang="en-US" altLang="ko-KR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50% 8</a:t>
                      </a:r>
                      <a:r>
                        <a:rPr lang="ko-KR" altLang="en-US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시간</a:t>
                      </a:r>
                      <a:endParaRPr lang="en-US" altLang="ko-KR" sz="1000" b="0" i="0" u="none" strike="noStrike" dirty="0">
                        <a:solidFill>
                          <a:srgbClr val="333333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오프라인 </a:t>
                      </a:r>
                      <a:r>
                        <a:rPr lang="en-US" altLang="ko-KR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50% 8</a:t>
                      </a:r>
                      <a:r>
                        <a:rPr lang="ko-KR" altLang="en-US" sz="1000" b="0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시간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425F9B0B-D281-43EE-899F-389E0977E7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4" y="4442421"/>
            <a:ext cx="1734651" cy="106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312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40">
            <a:extLst>
              <a:ext uri="{FF2B5EF4-FFF2-40B4-BE49-F238E27FC236}">
                <a16:creationId xmlns:a16="http://schemas.microsoft.com/office/drawing/2014/main" xmlns="" id="{0B30EE37-7D22-4567-B42E-846007E2F7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9657" y="2091143"/>
            <a:ext cx="6754698" cy="719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ko-KR" sz="2000" b="1" dirty="0">
                <a:latin typeface="+mn-ea"/>
              </a:rPr>
              <a:t>NEW </a:t>
            </a:r>
            <a:r>
              <a:rPr lang="ko-KR" altLang="en-US" sz="2000" b="1" dirty="0">
                <a:latin typeface="+mn-ea"/>
              </a:rPr>
              <a:t>법정필수교육 </a:t>
            </a:r>
            <a:endParaRPr lang="en-US" altLang="ko-KR" sz="2000" b="1" dirty="0">
              <a:latin typeface="+mn-ea"/>
            </a:endParaRPr>
          </a:p>
          <a:p>
            <a:pPr algn="r">
              <a:buNone/>
            </a:pPr>
            <a:r>
              <a:rPr lang="en-US" altLang="ko-KR" sz="1600" b="1" dirty="0">
                <a:latin typeface="+mn-ea"/>
              </a:rPr>
              <a:t>(</a:t>
            </a:r>
            <a:r>
              <a:rPr lang="ko-KR" altLang="en-US" sz="1600" b="1" dirty="0">
                <a:latin typeface="+mn-ea"/>
              </a:rPr>
              <a:t>장애인인식개선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>
                <a:latin typeface="+mn-ea"/>
              </a:rPr>
              <a:t>성희롱예방</a:t>
            </a:r>
            <a:r>
              <a:rPr lang="en-US" altLang="ko-KR" sz="1600" b="1" dirty="0">
                <a:latin typeface="+mn-ea"/>
              </a:rPr>
              <a:t>, </a:t>
            </a:r>
            <a:r>
              <a:rPr lang="ko-KR" altLang="en-US" sz="1600" b="1" dirty="0" err="1">
                <a:latin typeface="+mn-ea"/>
              </a:rPr>
              <a:t>직장내괴롭힘</a:t>
            </a:r>
            <a:r>
              <a:rPr lang="en-US" altLang="ko-KR" sz="1600" b="1" dirty="0">
                <a:latin typeface="+mn-ea"/>
              </a:rPr>
              <a:t>,</a:t>
            </a:r>
            <a:r>
              <a:rPr lang="ko-KR" altLang="en-US" sz="1600" b="1" dirty="0">
                <a:latin typeface="+mn-ea"/>
              </a:rPr>
              <a:t>개인정보보호</a:t>
            </a:r>
            <a:r>
              <a:rPr lang="en-US" altLang="ko-KR" sz="1600" b="1" dirty="0">
                <a:latin typeface="+mn-ea"/>
              </a:rPr>
              <a:t>)</a:t>
            </a:r>
          </a:p>
        </p:txBody>
      </p:sp>
      <p:sp>
        <p:nvSpPr>
          <p:cNvPr id="9" name="TextBox 13">
            <a:extLst>
              <a:ext uri="{FF2B5EF4-FFF2-40B4-BE49-F238E27FC236}">
                <a16:creationId xmlns:a16="http://schemas.microsoft.com/office/drawing/2014/main" xmlns="" id="{8CA3C868-24EE-40AF-A252-C7093C5086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389" y="2117921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10" name="TextBox 14">
            <a:extLst>
              <a:ext uri="{FF2B5EF4-FFF2-40B4-BE49-F238E27FC236}">
                <a16:creationId xmlns:a16="http://schemas.microsoft.com/office/drawing/2014/main" xmlns="" id="{B7F0157C-BD1D-49B0-B8B8-61F0A7884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801" y="2456059"/>
            <a:ext cx="96952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5">
            <a:extLst>
              <a:ext uri="{FF2B5EF4-FFF2-40B4-BE49-F238E27FC236}">
                <a16:creationId xmlns:a16="http://schemas.microsoft.com/office/drawing/2014/main" xmlns="" id="{0B1E9E4B-17C2-4DAE-8CB9-64242545E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1480" y="2455978"/>
            <a:ext cx="2203006" cy="1246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100%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33">
            <a:extLst>
              <a:ext uri="{FF2B5EF4-FFF2-40B4-BE49-F238E27FC236}">
                <a16:creationId xmlns:a16="http://schemas.microsoft.com/office/drawing/2014/main" xmlns="" id="{CA4941F9-308E-499C-8189-8CB8CC0A61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704" y="4220284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3" name="그룹 35">
            <a:extLst>
              <a:ext uri="{FF2B5EF4-FFF2-40B4-BE49-F238E27FC236}">
                <a16:creationId xmlns:a16="http://schemas.microsoft.com/office/drawing/2014/main" xmlns="" id="{FD29DA2A-9F76-484F-8CE6-97EA357A655E}"/>
              </a:ext>
            </a:extLst>
          </p:cNvPr>
          <p:cNvGrpSpPr>
            <a:grpSpLocks/>
          </p:cNvGrpSpPr>
          <p:nvPr/>
        </p:nvGrpSpPr>
        <p:grpSpPr bwMode="auto">
          <a:xfrm>
            <a:off x="1211385" y="4219792"/>
            <a:ext cx="1851080" cy="1416050"/>
            <a:chOff x="2044297" y="4045388"/>
            <a:chExt cx="1652293" cy="1415632"/>
          </a:xfrm>
        </p:grpSpPr>
        <p:pic>
          <p:nvPicPr>
            <p:cNvPr id="14" name="그림 36">
              <a:extLst>
                <a:ext uri="{FF2B5EF4-FFF2-40B4-BE49-F238E27FC236}">
                  <a16:creationId xmlns:a16="http://schemas.microsoft.com/office/drawing/2014/main" xmlns="" id="{D344C9A3-BF53-42C1-BDA8-2C791A4B67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xmlns="" id="{BCDB5F70-C483-4185-A00D-7556F973C887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48F5736C-E623-4B5C-835A-051437D88C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956" y="4329044"/>
            <a:ext cx="1719675" cy="1126618"/>
          </a:xfrm>
          <a:prstGeom prst="rect">
            <a:avLst/>
          </a:prstGeom>
        </p:spPr>
      </p:pic>
      <p:grpSp>
        <p:nvGrpSpPr>
          <p:cNvPr id="19" name="그룹 38">
            <a:extLst>
              <a:ext uri="{FF2B5EF4-FFF2-40B4-BE49-F238E27FC236}">
                <a16:creationId xmlns:a16="http://schemas.microsoft.com/office/drawing/2014/main" xmlns="" id="{2AD39AC7-6503-4F6E-AE18-A4B9CF3F70C6}"/>
              </a:ext>
            </a:extLst>
          </p:cNvPr>
          <p:cNvGrpSpPr>
            <a:grpSpLocks/>
          </p:cNvGrpSpPr>
          <p:nvPr/>
        </p:nvGrpSpPr>
        <p:grpSpPr bwMode="auto">
          <a:xfrm>
            <a:off x="2586554" y="4927817"/>
            <a:ext cx="951822" cy="914400"/>
            <a:chOff x="3655294" y="4492283"/>
            <a:chExt cx="834437" cy="915124"/>
          </a:xfrm>
        </p:grpSpPr>
        <p:pic>
          <p:nvPicPr>
            <p:cNvPr id="20" name="그림 41">
              <a:extLst>
                <a:ext uri="{FF2B5EF4-FFF2-40B4-BE49-F238E27FC236}">
                  <a16:creationId xmlns:a16="http://schemas.microsoft.com/office/drawing/2014/main" xmlns="" id="{30C57666-CB40-4602-A661-6FF77C5E6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xmlns="" id="{79AD0937-44C7-4EB2-87E3-3A5F5B3C24CB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22" name="그룹 46">
              <a:extLst>
                <a:ext uri="{FF2B5EF4-FFF2-40B4-BE49-F238E27FC236}">
                  <a16:creationId xmlns:a16="http://schemas.microsoft.com/office/drawing/2014/main" xmlns="" id="{A2EED6CF-B4D6-4452-AFC9-9BCEA6B678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23" name="TextBox 47">
                <a:extLst>
                  <a:ext uri="{FF2B5EF4-FFF2-40B4-BE49-F238E27FC236}">
                    <a16:creationId xmlns:a16="http://schemas.microsoft.com/office/drawing/2014/main" xmlns="" id="{AAECF8B9-2782-4777-94E4-43FEA3682EC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24" name="TextBox 48">
                <a:extLst>
                  <a:ext uri="{FF2B5EF4-FFF2-40B4-BE49-F238E27FC236}">
                    <a16:creationId xmlns:a16="http://schemas.microsoft.com/office/drawing/2014/main" xmlns="" id="{9773E180-F544-43C0-96BC-4560641BEE8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25" name="그림 24">
            <a:extLst>
              <a:ext uri="{FF2B5EF4-FFF2-40B4-BE49-F238E27FC236}">
                <a16:creationId xmlns:a16="http://schemas.microsoft.com/office/drawing/2014/main" xmlns="" id="{2C9ECE0A-1018-44A3-A57E-4A7B384990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738" y="4991574"/>
            <a:ext cx="489017" cy="361332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xmlns="" id="{47C4C71A-AF17-43FD-BBC5-0B928BE2EB70}"/>
              </a:ext>
            </a:extLst>
          </p:cNvPr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xmlns="" id="{F32C5A8B-2A6D-423D-9A73-31F438CD55DB}"/>
                </a:ext>
              </a:extLst>
            </p:cNvPr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교육과정</a:t>
              </a:r>
              <a:r>
                <a:rPr lang="en-US" altLang="ko-KR" sz="2800" b="1" i="1" kern="0" dirty="0">
                  <a:solidFill>
                    <a:srgbClr val="14B9B7"/>
                  </a:solidFill>
                </a:rPr>
                <a:t>(</a:t>
              </a:r>
              <a:r>
                <a:rPr lang="ko-KR" altLang="en-US" sz="2800" b="1" i="1" kern="0" dirty="0">
                  <a:solidFill>
                    <a:srgbClr val="14B9B7"/>
                  </a:solidFill>
                </a:rPr>
                <a:t>법정필수교육</a:t>
              </a:r>
              <a:r>
                <a:rPr lang="en-US" altLang="ko-KR" sz="2800" b="1" i="1" kern="0" dirty="0">
                  <a:solidFill>
                    <a:srgbClr val="14B9B7"/>
                  </a:solidFill>
                </a:rPr>
                <a:t>)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xmlns="" id="{FD1D48A8-CD61-4137-80A4-C62AB5B50A76}"/>
                </a:ext>
              </a:extLst>
            </p:cNvPr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9" name="TextBox 30">
            <a:extLst>
              <a:ext uri="{FF2B5EF4-FFF2-40B4-BE49-F238E27FC236}">
                <a16:creationId xmlns:a16="http://schemas.microsoft.com/office/drawing/2014/main" xmlns="" id="{8DEA2848-C7BF-43DD-8B16-E28D207043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EBC94BB-DE44-424F-B159-A3AC948C4763}"/>
              </a:ext>
            </a:extLst>
          </p:cNvPr>
          <p:cNvSpPr txBox="1"/>
          <p:nvPr/>
        </p:nvSpPr>
        <p:spPr>
          <a:xfrm>
            <a:off x="4213417" y="5309354"/>
            <a:ext cx="520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graphicFrame>
        <p:nvGraphicFramePr>
          <p:cNvPr id="30" name="Group 146">
            <a:extLst>
              <a:ext uri="{FF2B5EF4-FFF2-40B4-BE49-F238E27FC236}">
                <a16:creationId xmlns:a16="http://schemas.microsoft.com/office/drawing/2014/main" xmlns="" id="{ED9B879F-CE03-43E6-A813-CF6696854F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958180"/>
              </p:ext>
            </p:extLst>
          </p:nvPr>
        </p:nvGraphicFramePr>
        <p:xfrm>
          <a:off x="3653283" y="3082835"/>
          <a:ext cx="5633916" cy="2617740"/>
        </p:xfrm>
        <a:graphic>
          <a:graphicData uri="http://schemas.openxmlformats.org/drawingml/2006/table">
            <a:tbl>
              <a:tblPr/>
              <a:tblGrid>
                <a:gridCol w="93329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006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463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4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78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장애인인식개선교육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78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성희롱예방교육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178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직장내괴롭힘방지교육</a:t>
                      </a:r>
                      <a:endParaRPr lang="ko-KR" altLang="en-US" sz="14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178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4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개인정보보호교육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3849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디지털융합과정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2341" y="1300052"/>
            <a:ext cx="51731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ko-KR" altLang="en-US" sz="2000" b="1" dirty="0">
                <a:latin typeface="+mn-ea"/>
              </a:rPr>
              <a:t>디지털 </a:t>
            </a:r>
            <a:r>
              <a:rPr lang="ko-KR" altLang="en-US" sz="2000" b="1" dirty="0" err="1">
                <a:latin typeface="+mn-ea"/>
              </a:rPr>
              <a:t>트랜스포메이션의</a:t>
            </a:r>
            <a:r>
              <a:rPr lang="ko-KR" altLang="en-US" sz="2000" b="1" dirty="0">
                <a:latin typeface="+mn-ea"/>
              </a:rPr>
              <a:t> 핵심 인공지능</a:t>
            </a:r>
            <a:r>
              <a:rPr lang="en-US" altLang="ko-KR" sz="2000" b="1" dirty="0">
                <a:latin typeface="+mn-ea"/>
              </a:rPr>
              <a:t>, </a:t>
            </a:r>
            <a:r>
              <a:rPr lang="ko-KR" altLang="en-US" sz="2000" b="1" dirty="0">
                <a:latin typeface="+mn-ea"/>
              </a:rPr>
              <a:t>쉽게 이해하기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190,960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 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190,960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/>
        </p:nvGraphicFramePr>
        <p:xfrm>
          <a:off x="3689189" y="2034838"/>
          <a:ext cx="2827155" cy="4158543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인공지능의 역사와 주요 개념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왓슨의 주요 서비스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머신러닝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딥러닝의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뉴스와 </a:t>
                      </a: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TV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내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외부 환경 분석하기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필요자원 분석하기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기술환경 분석하기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방향 설정하기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인공지능서비스 목표 확정하기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9074219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인공지능서비스 요구사항 수집하기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55444956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모델 구성요소 분석하기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17169106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모델 정의하기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6049342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모델 검증하기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75641287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/>
        </p:nvGraphicFramePr>
        <p:xfrm>
          <a:off x="6516345" y="2031152"/>
          <a:ext cx="2839163" cy="4158543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시나리오 요소 정의하기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시나리오 작성하기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시나리오 타당성 검증하기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활용 방안 분석하기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비즈니스 모델 활용 기획하기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상품화 기획하기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서비스의 디지털 콘텐츠 적용 사례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서비스의 영화산업 적용 사례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서비스의 음악산업 적용 사례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서비스의 얼굴인식 및 이미지 적용 사례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서비스의 문학과 미술에의 적용 사례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2721132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성과기준 기획하기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858069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성과 평가 방법 기획하기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19182698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인공지능 서비스 성과 평가 실행 기획하기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17433703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AI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실패영역과 인간의 관여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83522823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8CADC47C-C7F8-4ABB-B2CD-E5818E36E4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401" y="4428841"/>
            <a:ext cx="1668636" cy="1072496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33" name="그림 32">
            <a:extLst>
              <a:ext uri="{FF2B5EF4-FFF2-40B4-BE49-F238E27FC236}">
                <a16:creationId xmlns:a16="http://schemas.microsoft.com/office/drawing/2014/main" xmlns="" id="{90B3E036-09FE-4B79-9E10-77349DF3C3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936" y="5086234"/>
            <a:ext cx="499376" cy="32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116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3">
            <a:extLst>
              <a:ext uri="{FF2B5EF4-FFF2-40B4-BE49-F238E27FC236}">
                <a16:creationId xmlns:a16="http://schemas.microsoft.com/office/drawing/2014/main" xmlns="" id="{37216CA2-75AB-48DF-A184-29DEC1D54C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7" name="TextBox 14">
            <a:extLst>
              <a:ext uri="{FF2B5EF4-FFF2-40B4-BE49-F238E27FC236}">
                <a16:creationId xmlns:a16="http://schemas.microsoft.com/office/drawing/2014/main" xmlns="" id="{EF6EBE10-ECAF-44C8-A101-174DAFA174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15">
            <a:extLst>
              <a:ext uri="{FF2B5EF4-FFF2-40B4-BE49-F238E27FC236}">
                <a16:creationId xmlns:a16="http://schemas.microsoft.com/office/drawing/2014/main" xmlns="" id="{29E154E7-825A-49A6-896A-F1BB45252E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129,360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 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129,360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33">
            <a:extLst>
              <a:ext uri="{FF2B5EF4-FFF2-40B4-BE49-F238E27FC236}">
                <a16:creationId xmlns:a16="http://schemas.microsoft.com/office/drawing/2014/main" xmlns="" id="{53A907DE-00D5-4BA1-B2DA-6747925929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10" name="그룹 35">
            <a:extLst>
              <a:ext uri="{FF2B5EF4-FFF2-40B4-BE49-F238E27FC236}">
                <a16:creationId xmlns:a16="http://schemas.microsoft.com/office/drawing/2014/main" xmlns="" id="{AA3341B6-7140-4B46-9C37-43D0A6A9BD8C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11" name="그림 36">
              <a:extLst>
                <a:ext uri="{FF2B5EF4-FFF2-40B4-BE49-F238E27FC236}">
                  <a16:creationId xmlns:a16="http://schemas.microsoft.com/office/drawing/2014/main" xmlns="" id="{B317A757-18B6-4EEA-BAFC-2810F913C9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xmlns="" id="{C3B2D585-E289-4689-8510-1C9CC20F4982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13" name="TextBox 30">
            <a:extLst>
              <a:ext uri="{FF2B5EF4-FFF2-40B4-BE49-F238E27FC236}">
                <a16:creationId xmlns:a16="http://schemas.microsoft.com/office/drawing/2014/main" xmlns="" id="{81A7135C-8838-4C40-BF03-4E6ED948A6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14" name="Group 146">
            <a:extLst>
              <a:ext uri="{FF2B5EF4-FFF2-40B4-BE49-F238E27FC236}">
                <a16:creationId xmlns:a16="http://schemas.microsoft.com/office/drawing/2014/main" xmlns="" id="{59CC05DD-AE13-4BAD-A9FC-313B243D9347}"/>
              </a:ext>
            </a:extLst>
          </p:cNvPr>
          <p:cNvGraphicFramePr>
            <a:graphicFrameLocks noGrp="1"/>
          </p:cNvGraphicFramePr>
          <p:nvPr/>
        </p:nvGraphicFramePr>
        <p:xfrm>
          <a:off x="3689189" y="2034839"/>
          <a:ext cx="2827155" cy="415485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쉽게 이해하는 블록체인 개요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코인과 채굴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!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블록체인의 보상체계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오픈소스 블록체인 기술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블록체인의 기술적 개념 이해하기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블록체인이 선도할 미래산업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핀테크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시장의 개요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블록체인으로 보는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디파이의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이해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디파이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기술과 디지털 전환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디파이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기술과 디지털 전환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디파이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서비스의 요소 및 기술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</a:tbl>
          </a:graphicData>
        </a:graphic>
      </p:graphicFrame>
      <p:graphicFrame>
        <p:nvGraphicFramePr>
          <p:cNvPr id="15" name="Group 146">
            <a:extLst>
              <a:ext uri="{FF2B5EF4-FFF2-40B4-BE49-F238E27FC236}">
                <a16:creationId xmlns:a16="http://schemas.microsoft.com/office/drawing/2014/main" xmlns="" id="{9D6DBB92-9275-4E79-B8BA-DE620F470E92}"/>
              </a:ext>
            </a:extLst>
          </p:cNvPr>
          <p:cNvGraphicFramePr>
            <a:graphicFrameLocks noGrp="1"/>
          </p:cNvGraphicFramePr>
          <p:nvPr/>
        </p:nvGraphicFramePr>
        <p:xfrm>
          <a:off x="6516345" y="2031152"/>
          <a:ext cx="2839163" cy="4154855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디파이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서비스의 요소 및 기술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디파이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서비스의 요소 및 기술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-3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비즈니스 전략수립하기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서비스를 위한 요구사항 검증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서비스를 위한 요구사항 검증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플랫폼 서비스 합의 알고리즘과 보상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플랫폼 서비스 합의 알고리즘과 보상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 응용서비스 구현을 위한 첫걸음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블록체인의 사고유형 및 해결과제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-1</a:t>
                      </a:r>
                    </a:p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블록체인의 사고유형 및 해결과제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</a:tbl>
          </a:graphicData>
        </a:graphic>
      </p:graphicFrame>
      <p:pic>
        <p:nvPicPr>
          <p:cNvPr id="25" name="그림 24">
            <a:extLst>
              <a:ext uri="{FF2B5EF4-FFF2-40B4-BE49-F238E27FC236}">
                <a16:creationId xmlns:a16="http://schemas.microsoft.com/office/drawing/2014/main" xmlns="" id="{E9A6DAD2-65A0-414E-BF32-AB4D5C96B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864" y="4428514"/>
            <a:ext cx="1715263" cy="1153295"/>
          </a:xfrm>
          <a:prstGeom prst="rect">
            <a:avLst/>
          </a:prstGeom>
        </p:spPr>
      </p:pic>
      <p:grpSp>
        <p:nvGrpSpPr>
          <p:cNvPr id="17" name="그룹 38">
            <a:extLst>
              <a:ext uri="{FF2B5EF4-FFF2-40B4-BE49-F238E27FC236}">
                <a16:creationId xmlns:a16="http://schemas.microsoft.com/office/drawing/2014/main" xmlns="" id="{1AD1E5B5-2ABA-4FCC-A4EB-6D9A147EBE7C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18" name="그림 41">
              <a:extLst>
                <a:ext uri="{FF2B5EF4-FFF2-40B4-BE49-F238E27FC236}">
                  <a16:creationId xmlns:a16="http://schemas.microsoft.com/office/drawing/2014/main" xmlns="" id="{97E09F47-47FF-46E4-9FBC-62E23368C3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9" name="그룹 46">
              <a:extLst>
                <a:ext uri="{FF2B5EF4-FFF2-40B4-BE49-F238E27FC236}">
                  <a16:creationId xmlns:a16="http://schemas.microsoft.com/office/drawing/2014/main" xmlns="" id="{F2C5118A-13D9-4103-98C1-8DDE2CF290D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21" name="TextBox 47">
                <a:extLst>
                  <a:ext uri="{FF2B5EF4-FFF2-40B4-BE49-F238E27FC236}">
                    <a16:creationId xmlns:a16="http://schemas.microsoft.com/office/drawing/2014/main" xmlns="" id="{360F8B7F-6DE1-4DD5-937B-03905D7222A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22" name="TextBox 48">
                <a:extLst>
                  <a:ext uri="{FF2B5EF4-FFF2-40B4-BE49-F238E27FC236}">
                    <a16:creationId xmlns:a16="http://schemas.microsoft.com/office/drawing/2014/main" xmlns="" id="{CA03E959-9BA0-4F08-ABB7-5D85BCBD76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xmlns="" id="{EA134B0A-B4D3-4152-AE59-8732086C8162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27" name="그림 26">
            <a:extLst>
              <a:ext uri="{FF2B5EF4-FFF2-40B4-BE49-F238E27FC236}">
                <a16:creationId xmlns:a16="http://schemas.microsoft.com/office/drawing/2014/main" xmlns="" id="{E3BC462A-E0D8-4111-A963-45AF86BFE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215" y="5068625"/>
            <a:ext cx="518339" cy="419441"/>
          </a:xfrm>
          <a:prstGeom prst="rect">
            <a:avLst/>
          </a:prstGeom>
        </p:spPr>
      </p:pic>
      <p:sp>
        <p:nvSpPr>
          <p:cNvPr id="24" name="TextBox 47">
            <a:extLst>
              <a:ext uri="{FF2B5EF4-FFF2-40B4-BE49-F238E27FC236}">
                <a16:creationId xmlns:a16="http://schemas.microsoft.com/office/drawing/2014/main" xmlns="" id="{90E0FBDB-4211-40BA-81A5-4E49FF513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041" y="5549232"/>
            <a:ext cx="47227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01     </a:t>
            </a:r>
            <a:r>
              <a:rPr lang="ko-KR" altLang="en-US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산업안전보건 일반 사항</a:t>
            </a:r>
            <a:endParaRPr lang="en-US" altLang="ko-KR" sz="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02     </a:t>
            </a:r>
            <a:r>
              <a:rPr lang="ko-KR" altLang="en-US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안전보건관리 전문 사항</a:t>
            </a:r>
            <a:endParaRPr lang="en-US" altLang="ko-KR" sz="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03     </a:t>
            </a:r>
            <a:r>
              <a:rPr lang="ko-KR" altLang="en-US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관리감독자의 직무와 역할</a:t>
            </a:r>
            <a:endParaRPr lang="en-US" altLang="ko-KR" sz="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r>
              <a:rPr lang="ko-KR" altLang="en-US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사업장에서  지켜야 할 안전보건사항</a:t>
            </a:r>
            <a:endParaRPr lang="en-US" altLang="ko-KR" sz="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US" altLang="ko-KR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05     </a:t>
            </a:r>
            <a:r>
              <a:rPr lang="ko-KR" altLang="en-US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산업안전보건법 </a:t>
            </a:r>
            <a:r>
              <a:rPr lang="en-US" altLang="ko-KR" sz="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</a:t>
            </a: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xmlns="" id="{984E74F0-4D20-4CCF-BA5E-524D06333D2E}"/>
              </a:ext>
            </a:extLst>
          </p:cNvPr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xmlns="" id="{F6A7A42C-F17D-4CFC-A118-0CEF6420E922}"/>
                </a:ext>
              </a:extLst>
            </p:cNvPr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디지털융합과정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B81F4766-9CA7-462C-BB92-068034328FBB}"/>
                </a:ext>
              </a:extLst>
            </p:cNvPr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40">
            <a:extLst>
              <a:ext uri="{FF2B5EF4-FFF2-40B4-BE49-F238E27FC236}">
                <a16:creationId xmlns:a16="http://schemas.microsoft.com/office/drawing/2014/main" xmlns="" id="{C65D8267-A8B9-45BD-9DF4-787425932D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9189" y="1496611"/>
            <a:ext cx="5677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 err="1">
                <a:latin typeface="+mn-ea"/>
              </a:rPr>
              <a:t>뉴노멀시대</a:t>
            </a:r>
            <a:r>
              <a:rPr lang="en-US" altLang="ko-KR" sz="2000" b="1" dirty="0">
                <a:latin typeface="+mn-ea"/>
              </a:rPr>
              <a:t>!</a:t>
            </a:r>
            <a:r>
              <a:rPr lang="ko-KR" altLang="en-US" sz="2000" b="1" dirty="0">
                <a:latin typeface="+mn-ea"/>
              </a:rPr>
              <a:t>디지털융합 블록체인 전략을 세워라</a:t>
            </a:r>
          </a:p>
        </p:txBody>
      </p:sp>
    </p:spTree>
    <p:extLst>
      <p:ext uri="{BB962C8B-B14F-4D97-AF65-F5344CB8AC3E}">
        <p14:creationId xmlns:p14="http://schemas.microsoft.com/office/powerpoint/2010/main" val="3062261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190,960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19,096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171,864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533147"/>
              </p:ext>
            </p:extLst>
          </p:nvPr>
        </p:nvGraphicFramePr>
        <p:xfrm>
          <a:off x="3689189" y="2034838"/>
          <a:ext cx="2827155" cy="4158543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카피라이팅은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무엇인가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다양한 카피의 종류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마케팅은 무엇인가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카피와 마케팅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기업 경영과 마케팅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홍보전략 수립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1(PR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목표 설정하기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홍보전략 수립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2(PR 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대상 선정하기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홍보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운영계획 수립하기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온라인 홍보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콘텐츠 제작하기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출판홍보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운영계획 수립하기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출판홍보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매체별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홍보물 제작하기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9074219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언론홍보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언론 홍보계획 수립하기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55444956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언론홍보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언론 홍보활동 전개하기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17169106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철학을 담은 글쓰기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6049342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 창조하기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75641287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393678"/>
              </p:ext>
            </p:extLst>
          </p:nvPr>
        </p:nvGraphicFramePr>
        <p:xfrm>
          <a:off x="6516345" y="2031152"/>
          <a:ext cx="2839163" cy="4158543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세일즈 카피로 고객을 움직여라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세일즈 카피의 패턴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원하는 카피의 완성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지향의 카피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지향의 카피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판매제품의 분석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전략 수립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콘셉트 선정하기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전략 수립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매체전략 수립하기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메시지 개발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크리에이티브 콘셉트 설정하기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메시지 개발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콘텐츠 제작하기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기획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아이덴티티 전략 수립하기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2721132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기획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네임 개발하기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858069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관리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수명주기 관리하기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19182698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관리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2(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브랜드 포트폴리오 관리하기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17433703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카피라이팅에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대한 조언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83522823"/>
                  </a:ext>
                </a:extLst>
              </a:tr>
            </a:tbl>
          </a:graphicData>
        </a:graphic>
      </p:graphicFrame>
      <p:pic>
        <p:nvPicPr>
          <p:cNvPr id="42" name="그림 41">
            <a:extLst>
              <a:ext uri="{FF2B5EF4-FFF2-40B4-BE49-F238E27FC236}">
                <a16:creationId xmlns:a16="http://schemas.microsoft.com/office/drawing/2014/main" xmlns="" id="{AB22CE72-6FE9-440E-B276-D73293049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094" y="4452248"/>
            <a:ext cx="1715411" cy="1070408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xmlns="" id="{69557744-DE46-4162-BCD0-9B19BCF49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778" y="5085218"/>
            <a:ext cx="501936" cy="331614"/>
          </a:xfrm>
          <a:prstGeom prst="rect">
            <a:avLst/>
          </a:prstGeom>
        </p:spPr>
      </p:pic>
      <p:sp>
        <p:nvSpPr>
          <p:cNvPr id="33" name="TextBox 40">
            <a:extLst>
              <a:ext uri="{FF2B5EF4-FFF2-40B4-BE49-F238E27FC236}">
                <a16:creationId xmlns:a16="http://schemas.microsoft.com/office/drawing/2014/main" xmlns="" id="{55A0B196-FF54-43E4-832E-4EB66204ED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1006" y="1496611"/>
            <a:ext cx="45861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>
                <a:latin typeface="+mn-ea"/>
              </a:rPr>
              <a:t>마음을 움직이는 </a:t>
            </a:r>
            <a:r>
              <a:rPr lang="ko-KR" altLang="en-US" sz="2000" b="1" dirty="0" err="1">
                <a:latin typeface="+mn-ea"/>
              </a:rPr>
              <a:t>카피라이팅과</a:t>
            </a:r>
            <a:r>
              <a:rPr lang="ko-KR" altLang="en-US" sz="2000" b="1" dirty="0">
                <a:latin typeface="+mn-ea"/>
              </a:rPr>
              <a:t> 글쓰기</a:t>
            </a:r>
          </a:p>
        </p:txBody>
      </p:sp>
    </p:spTree>
    <p:extLst>
      <p:ext uri="{BB962C8B-B14F-4D97-AF65-F5344CB8AC3E}">
        <p14:creationId xmlns:p14="http://schemas.microsoft.com/office/powerpoint/2010/main" val="1896931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dirty="0">
                <a:latin typeface="맑은 고딕"/>
                <a:ea typeface="맑은 고딕"/>
              </a:rPr>
              <a:t>총 교육비 </a:t>
            </a:r>
            <a:r>
              <a:rPr lang="en-US" altLang="ko-KR" sz="1000" dirty="0">
                <a:latin typeface="맑은 고딕"/>
                <a:ea typeface="맑은 고딕"/>
              </a:rPr>
              <a:t>  129,360</a:t>
            </a:r>
            <a:r>
              <a:rPr lang="ko-KR" altLang="en-US" sz="1000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latin typeface="맑은 고딕"/>
                <a:ea typeface="맑은 고딕"/>
              </a:rPr>
              <a:t>자부담금     </a:t>
            </a:r>
            <a:r>
              <a:rPr lang="en-US" altLang="ko-KR" sz="1000" b="1" dirty="0">
                <a:latin typeface="맑은 고딕"/>
                <a:ea typeface="맑은 고딕"/>
              </a:rPr>
              <a:t>12,936</a:t>
            </a:r>
            <a:r>
              <a:rPr lang="ko-KR" altLang="en-US" sz="1000" b="1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/>
                <a:ea typeface="맑은 고딕"/>
              </a:rPr>
              <a:t> 116,424</a:t>
            </a: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869965"/>
              </p:ext>
            </p:extLst>
          </p:nvPr>
        </p:nvGraphicFramePr>
        <p:xfrm>
          <a:off x="3689189" y="2034840"/>
          <a:ext cx="2827155" cy="4251624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49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소비자 트렌드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트렌드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1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소비자 트렌드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시장 환경 트렌드 읽기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전략 수립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4P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IMC(1)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4P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IMC(2)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포지셔닝과 마케팅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다양한 포지셔닝 전략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소비자 트렌드 분석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아이템 조사하기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66827906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전략 설정하기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28681390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03510"/>
              </p:ext>
            </p:extLst>
          </p:nvPr>
        </p:nvGraphicFramePr>
        <p:xfrm>
          <a:off x="6516345" y="2031152"/>
          <a:ext cx="2839163" cy="4251623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49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매체 기획하기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1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신매체 발굴하기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콘셉트 선정하기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아이디어 도출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광고 표현전략 수립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94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카피라이팅하기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철학을 담은 글쓰기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카피라이팅하기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매력적 카피 창조하기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카피라이팅하기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세일즈 카피로 고객을 움직여라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시안 및 콘티 제작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54315253"/>
                  </a:ext>
                </a:extLst>
              </a:tr>
              <a:tr h="3774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장소 및 모델 섭외하기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763156130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6B253728-4BB3-4E9D-9FC2-9433AE828B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401" y="4407582"/>
            <a:ext cx="1668636" cy="1109188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33" name="그림 32">
            <a:extLst>
              <a:ext uri="{FF2B5EF4-FFF2-40B4-BE49-F238E27FC236}">
                <a16:creationId xmlns:a16="http://schemas.microsoft.com/office/drawing/2014/main" xmlns="" id="{07A46933-9FE7-49C7-9E43-5F30FD1C9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171" y="5071715"/>
            <a:ext cx="494006" cy="346841"/>
          </a:xfrm>
          <a:prstGeom prst="rect">
            <a:avLst/>
          </a:prstGeom>
        </p:spPr>
      </p:pic>
      <p:sp>
        <p:nvSpPr>
          <p:cNvPr id="35" name="TextBox 40">
            <a:extLst>
              <a:ext uri="{FF2B5EF4-FFF2-40B4-BE49-F238E27FC236}">
                <a16:creationId xmlns:a16="http://schemas.microsoft.com/office/drawing/2014/main" xmlns="" id="{98EC0793-4125-4F10-A8D7-87E539E08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917" y="859822"/>
            <a:ext cx="40484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endParaRPr lang="ko-KR" altLang="en-US" sz="2000" b="1" dirty="0">
              <a:latin typeface="+mn-ea"/>
            </a:endParaRPr>
          </a:p>
        </p:txBody>
      </p:sp>
      <p:sp>
        <p:nvSpPr>
          <p:cNvPr id="42" name="TextBox 40">
            <a:extLst>
              <a:ext uri="{FF2B5EF4-FFF2-40B4-BE49-F238E27FC236}">
                <a16:creationId xmlns:a16="http://schemas.microsoft.com/office/drawing/2014/main" xmlns="" id="{8095282E-AF02-42F3-8CEE-1B66A9BE46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620" y="1496611"/>
            <a:ext cx="40484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>
                <a:latin typeface="+mn-ea"/>
              </a:rPr>
              <a:t>업무의 정석 </a:t>
            </a:r>
            <a:r>
              <a:rPr lang="en-US" altLang="ko-KR" sz="2000" b="1" dirty="0">
                <a:latin typeface="+mn-ea"/>
              </a:rPr>
              <a:t>–</a:t>
            </a:r>
            <a:r>
              <a:rPr lang="ko-KR" altLang="en-US" sz="2000" b="1" dirty="0">
                <a:latin typeface="+mn-ea"/>
              </a:rPr>
              <a:t> 마케팅과 광고</a:t>
            </a:r>
          </a:p>
        </p:txBody>
      </p:sp>
    </p:spTree>
    <p:extLst>
      <p:ext uri="{BB962C8B-B14F-4D97-AF65-F5344CB8AC3E}">
        <p14:creationId xmlns:p14="http://schemas.microsoft.com/office/powerpoint/2010/main" val="48409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620" y="1496611"/>
            <a:ext cx="40484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>
                <a:latin typeface="+mn-ea"/>
              </a:rPr>
              <a:t>직무의 정석 - 커뮤니케이션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dirty="0">
                <a:latin typeface="맑은 고딕"/>
                <a:ea typeface="맑은 고딕"/>
              </a:rPr>
              <a:t>총 교육비 </a:t>
            </a:r>
            <a:r>
              <a:rPr lang="en-US" altLang="ko-KR" sz="1000" dirty="0">
                <a:latin typeface="맑은 고딕"/>
                <a:ea typeface="맑은 고딕"/>
              </a:rPr>
              <a:t>  104,720</a:t>
            </a:r>
            <a:r>
              <a:rPr lang="ko-KR" altLang="en-US" sz="1000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latin typeface="맑은 고딕"/>
                <a:ea typeface="맑은 고딕"/>
              </a:rPr>
              <a:t>자부담금     </a:t>
            </a:r>
            <a:r>
              <a:rPr lang="en-US" altLang="ko-KR" sz="1000" b="1" dirty="0">
                <a:latin typeface="맑은 고딕"/>
                <a:ea typeface="맑은 고딕"/>
              </a:rPr>
              <a:t>10,472</a:t>
            </a:r>
            <a:r>
              <a:rPr lang="ko-KR" altLang="en-US" sz="1000" b="1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/>
                <a:ea typeface="맑은 고딕"/>
              </a:rPr>
              <a:t> 94,248</a:t>
            </a: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560415"/>
              </p:ext>
            </p:extLst>
          </p:nvPr>
        </p:nvGraphicFramePr>
        <p:xfrm>
          <a:off x="3689189" y="2034839"/>
          <a:ext cx="2827155" cy="415116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이해하기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브랜드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이해하기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기업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이미지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광고하기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퍼스널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브랜딩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이해하기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크리에이티브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전략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매스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이해하기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언론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홍보계획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수립하기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뉴미디어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시대의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223788"/>
              </p:ext>
            </p:extLst>
          </p:nvPr>
        </p:nvGraphicFramePr>
        <p:xfrm>
          <a:off x="6516345" y="2031151"/>
          <a:ext cx="2839163" cy="4151164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뉴미디어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시대의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온라인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매체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운영계획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수립하기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뉴미디어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시대의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온라인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매체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운영하기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뉴미디어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시대의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콘텐츠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제작하기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이해하기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비즈니스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업무문서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작성하기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사내조직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커뮤니케이션을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위한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전파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현황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파악하기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사내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조직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커뮤니케이션을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위한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조직문화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전파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계획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수립하기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위기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대응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시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위기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관리체계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구축하기를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위한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커뮤니케이션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매뉴얼</a:t>
                      </a:r>
                      <a:r>
                        <a:rPr sz="800" b="0" i="0" u="none" strike="noStrike" dirty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sz="8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작성</a:t>
                      </a:r>
                      <a:endParaRPr sz="800" b="0" i="0" u="none" strike="noStrike" dirty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pic>
        <p:nvPicPr>
          <p:cNvPr id="33" name="그림 32">
            <a:extLst>
              <a:ext uri="{FF2B5EF4-FFF2-40B4-BE49-F238E27FC236}">
                <a16:creationId xmlns:a16="http://schemas.microsoft.com/office/drawing/2014/main" xmlns="" id="{FCFD1050-CCF8-4440-ABED-4AE91E99ED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322097" y="4443183"/>
            <a:ext cx="1706329" cy="1052512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35" name="그림 34">
            <a:extLst>
              <a:ext uri="{FF2B5EF4-FFF2-40B4-BE49-F238E27FC236}">
                <a16:creationId xmlns:a16="http://schemas.microsoft.com/office/drawing/2014/main" xmlns="" id="{326744DF-F8DC-4B3F-963C-6FA7B14907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844854" y="5068422"/>
            <a:ext cx="532493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777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dirty="0">
                <a:latin typeface="맑은 고딕"/>
                <a:ea typeface="맑은 고딕"/>
              </a:rPr>
              <a:t>총 교육비 </a:t>
            </a:r>
            <a:r>
              <a:rPr lang="en-US" altLang="ko-KR" sz="1000" dirty="0">
                <a:latin typeface="맑은 고딕"/>
                <a:ea typeface="맑은 고딕"/>
              </a:rPr>
              <a:t>  104,720</a:t>
            </a:r>
            <a:r>
              <a:rPr lang="ko-KR" altLang="en-US" sz="1000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latin typeface="맑은 고딕"/>
                <a:ea typeface="맑은 고딕"/>
              </a:rPr>
              <a:t>자부담금     </a:t>
            </a:r>
            <a:r>
              <a:rPr lang="en-US" altLang="ko-KR" sz="1000" b="1" dirty="0">
                <a:latin typeface="맑은 고딕"/>
                <a:ea typeface="맑은 고딕"/>
              </a:rPr>
              <a:t>10,472</a:t>
            </a:r>
            <a:r>
              <a:rPr lang="ko-KR" altLang="en-US" sz="1000" b="1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/>
                <a:ea typeface="맑은 고딕"/>
              </a:rPr>
              <a:t> 94,248</a:t>
            </a: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5487491"/>
              </p:ext>
            </p:extLst>
          </p:nvPr>
        </p:nvGraphicFramePr>
        <p:xfrm>
          <a:off x="3689189" y="2034839"/>
          <a:ext cx="2827155" cy="415116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미디어 환경의 변화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환경조사 계획하기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미디어 환경 변화와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PR(PR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환경조사 계획하기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매체와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계획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언론 홍보계획 수립하기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커뮤니케이션과 네트워크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언론 네트워크 구축하기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전개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언론 홍보활동 전개하기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을 위한 스토리텔링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언론 홍보활동 전개하기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을 위한 스토리텔링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언론 홍보활동 전개하기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평가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언론 홍보활동 평가하기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352708"/>
              </p:ext>
            </p:extLst>
          </p:nvPr>
        </p:nvGraphicFramePr>
        <p:xfrm>
          <a:off x="6516345" y="2031151"/>
          <a:ext cx="2839163" cy="4151164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매체의 선정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매체 선정하기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콘셉트의 차별화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메시지 개발하기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핵심 메시지의 구성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메시지 개발하기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핵심 메시지 작성과 전달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(PR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메시지 개발하기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전략과 시나리오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위기관리체계 구축하기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커뮤니케이션 교육과 협력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위기관리체계 구축하기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리스크 대처 커뮤니케이션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위기 대응하기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성공적 메시지와 설득의 힘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위기 대응하기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sp>
        <p:nvSpPr>
          <p:cNvPr id="33" name="TextBox 40">
            <a:extLst>
              <a:ext uri="{FF2B5EF4-FFF2-40B4-BE49-F238E27FC236}">
                <a16:creationId xmlns:a16="http://schemas.microsoft.com/office/drawing/2014/main" xmlns="" id="{50BA4B2B-2265-4F68-A953-E3CA9DE70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620" y="1496611"/>
            <a:ext cx="40484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 err="1">
                <a:latin typeface="+mn-ea"/>
              </a:rPr>
              <a:t>온택트</a:t>
            </a:r>
            <a:r>
              <a:rPr lang="ko-KR" altLang="en-US" sz="2000" b="1" dirty="0">
                <a:latin typeface="+mn-ea"/>
              </a:rPr>
              <a:t> 시대의 소통하는 법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1C28807C-890D-49AC-B399-C9E6F20BF1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819" y="4452433"/>
            <a:ext cx="1704764" cy="1077153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296F30A5-7467-4622-9BFA-76DFE36697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6466" y="5084468"/>
            <a:ext cx="490691" cy="44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40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dirty="0">
                <a:latin typeface="맑은 고딕"/>
                <a:ea typeface="맑은 고딕"/>
              </a:rPr>
              <a:t>총 교육비 </a:t>
            </a:r>
            <a:r>
              <a:rPr lang="en-US" altLang="ko-KR" sz="1000" dirty="0">
                <a:latin typeface="맑은 고딕"/>
                <a:ea typeface="맑은 고딕"/>
              </a:rPr>
              <a:t>  104,720</a:t>
            </a:r>
            <a:r>
              <a:rPr lang="ko-KR" altLang="en-US" sz="1000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latin typeface="맑은 고딕"/>
                <a:ea typeface="맑은 고딕"/>
              </a:rPr>
              <a:t>자부담금     </a:t>
            </a:r>
            <a:r>
              <a:rPr lang="en-US" altLang="ko-KR" sz="1000" b="1" dirty="0">
                <a:latin typeface="맑은 고딕"/>
                <a:ea typeface="맑은 고딕"/>
              </a:rPr>
              <a:t>10,472</a:t>
            </a:r>
            <a:r>
              <a:rPr lang="ko-KR" altLang="en-US" sz="1000" b="1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/>
                <a:ea typeface="맑은 고딕"/>
              </a:rPr>
              <a:t> 94,248</a:t>
            </a: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605498"/>
              </p:ext>
            </p:extLst>
          </p:nvPr>
        </p:nvGraphicFramePr>
        <p:xfrm>
          <a:off x="3689189" y="2034839"/>
          <a:ext cx="2827155" cy="415116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코칭에 대한 이해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다양한 코칭 이론과 접근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코치의 역할과 코칭의 특성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 산업과 전망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 환경과 조성과 성과 평가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코칭스킬과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기술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코칭스킬과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기술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코칭스킬과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기술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101226"/>
              </p:ext>
            </p:extLst>
          </p:nvPr>
        </p:nvGraphicFramePr>
        <p:xfrm>
          <a:off x="6516345" y="2031151"/>
          <a:ext cx="2839163" cy="4151164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9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대상자별 코칭 역량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코칭이론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숙지하기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 latinLnBrk="1"/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경력개발과 이론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경력개발 프레임워크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경력개발의 방법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경력개발 학문의 이해와 실천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경력코칭과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회사가 탐내는 인재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1 -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공통사항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경력코칭과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회사가 탐내는 인재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2 -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신입사원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경력코칭과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회사가 탐내는 인재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3 - 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중견사원 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경력코칭</a:t>
                      </a:r>
                      <a:r>
                        <a:rPr lang="ko-KR" altLang="en-US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실행하기</a:t>
                      </a:r>
                      <a:r>
                        <a:rPr lang="en-US" altLang="ko-KR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sp>
        <p:nvSpPr>
          <p:cNvPr id="33" name="TextBox 40">
            <a:extLst>
              <a:ext uri="{FF2B5EF4-FFF2-40B4-BE49-F238E27FC236}">
                <a16:creationId xmlns:a16="http://schemas.microsoft.com/office/drawing/2014/main" xmlns="" id="{50BA4B2B-2265-4F68-A953-E3CA9DE70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620" y="1496611"/>
            <a:ext cx="404849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>
                <a:latin typeface="+mn-ea"/>
              </a:rPr>
              <a:t>미래를 위한 수업</a:t>
            </a:r>
            <a:r>
              <a:rPr lang="en-US" altLang="ko-KR" sz="2000" b="1" dirty="0">
                <a:latin typeface="+mn-ea"/>
              </a:rPr>
              <a:t>,</a:t>
            </a:r>
            <a:r>
              <a:rPr lang="ko-KR" altLang="en-US" sz="2000" b="1" dirty="0">
                <a:latin typeface="+mn-ea"/>
              </a:rPr>
              <a:t>코칭이 답이다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xmlns="" id="{C398FDAF-BFCF-450B-AE32-5FEA2DA8C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141" y="4465432"/>
            <a:ext cx="1700645" cy="1018486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599052" y="504413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xmlns="" id="{A7CFB403-8B3F-4538-AFC9-F1BE651DD0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832" y="5126697"/>
            <a:ext cx="504130" cy="42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682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0760" y="1496611"/>
            <a:ext cx="48663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  <a:defRPr/>
            </a:pPr>
            <a:r>
              <a:rPr lang="ko-KR" altLang="en-US" sz="2000" b="1" dirty="0" err="1">
                <a:latin typeface="+mn-ea"/>
              </a:rPr>
              <a:t>언택트</a:t>
            </a:r>
            <a:r>
              <a:rPr lang="ko-KR" altLang="en-US" sz="2000" b="1" dirty="0">
                <a:latin typeface="+mn-ea"/>
              </a:rPr>
              <a:t> 시대</a:t>
            </a:r>
            <a:r>
              <a:rPr lang="en-US" altLang="ko-KR" sz="2000" b="1" dirty="0">
                <a:latin typeface="+mn-ea"/>
              </a:rPr>
              <a:t>, e-</a:t>
            </a:r>
            <a:r>
              <a:rPr lang="ko-KR" altLang="en-US" sz="2000" b="1" dirty="0">
                <a:latin typeface="+mn-ea"/>
              </a:rPr>
              <a:t>비즈니스 인사이트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dirty="0">
                <a:latin typeface="맑은 고딕"/>
                <a:ea typeface="맑은 고딕"/>
              </a:rPr>
              <a:t>총 교육비 </a:t>
            </a:r>
            <a:r>
              <a:rPr lang="en-US" altLang="ko-KR" sz="1000" dirty="0">
                <a:latin typeface="맑은 고딕"/>
                <a:ea typeface="맑은 고딕"/>
              </a:rPr>
              <a:t>  104,720</a:t>
            </a:r>
            <a:r>
              <a:rPr lang="ko-KR" altLang="en-US" sz="1000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latin typeface="맑은 고딕"/>
                <a:ea typeface="맑은 고딕"/>
              </a:rPr>
              <a:t>자부담금     </a:t>
            </a:r>
            <a:r>
              <a:rPr lang="en-US" altLang="ko-KR" sz="1000" b="1" dirty="0">
                <a:latin typeface="맑은 고딕"/>
                <a:ea typeface="맑은 고딕"/>
              </a:rPr>
              <a:t>10,472</a:t>
            </a:r>
            <a:r>
              <a:rPr lang="ko-KR" altLang="en-US" sz="1000" b="1" dirty="0"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  <a:defRPr/>
            </a:pP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/>
                <a:ea typeface="맑은 고딕"/>
              </a:rPr>
              <a:t> 94,248</a:t>
            </a:r>
            <a:r>
              <a:rPr lang="ko-KR" altLang="en-US" sz="1000" b="1" dirty="0">
                <a:solidFill>
                  <a:srgbClr val="FF0000"/>
                </a:solidFill>
                <a:latin typeface="맑은 고딕"/>
                <a:ea typeface="맑은 고딕"/>
              </a:rPr>
              <a:t>원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596596"/>
              </p:ext>
            </p:extLst>
          </p:nvPr>
        </p:nvGraphicFramePr>
        <p:xfrm>
          <a:off x="3689189" y="2034839"/>
          <a:ext cx="2827155" cy="415116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COVID-19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이후의 변화들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요구사항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홈 스마트 시대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요구사항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핑거 클릭의 시대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요구사항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나만의 콘텐츠를 찾아서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요구사항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언택트 시대의 조직과 업무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고객 요구사항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언택트 시대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 인사이트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사례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 전략 수립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b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상품개발전략 수립하기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 전략 수립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b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상품개발전략 수립하기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5069337"/>
              </p:ext>
            </p:extLst>
          </p:nvPr>
        </p:nvGraphicFramePr>
        <p:xfrm>
          <a:off x="6516345" y="2031151"/>
          <a:ext cx="2839163" cy="4151164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807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비즈니스를 위한 상품 개발 전략</a:t>
                      </a:r>
                      <a:b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상품개발전략 수립하기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67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마케팅 전략 개요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b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전략 수립하기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마케팅 전략 개요 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b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전략 수립하기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 마케팅과 고객 구매 여정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전략 수립하기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 마케팅의 고객 유입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전략 수립하기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62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 마케팅과 구매전환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마케팅 전략 수립하기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O2O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온디맨드로의 변화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사례 분석하기</a:t>
                      </a:r>
                      <a:r>
                        <a:rPr lang="en-US" altLang="ko-KR" sz="900" b="0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4480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O2O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비즈니스 주요 사례</a:t>
                      </a:r>
                      <a:b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관련 사례 분석하기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</a:tbl>
          </a:graphicData>
        </a:graphic>
      </p:graphicFrame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49161778-70A3-4D8F-AE52-81C758DED7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907" y="4431306"/>
            <a:ext cx="1664741" cy="1070030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42" name="그림 41">
            <a:extLst>
              <a:ext uri="{FF2B5EF4-FFF2-40B4-BE49-F238E27FC236}">
                <a16:creationId xmlns:a16="http://schemas.microsoft.com/office/drawing/2014/main" xmlns="" id="{122FD6CB-AA3B-4F46-845E-8643FCC90C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171" y="5094640"/>
            <a:ext cx="494006" cy="332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2258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3029" y="1496611"/>
            <a:ext cx="527408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ko-KR" altLang="en-US" sz="2000" b="1" dirty="0">
                <a:latin typeface="+mn-ea"/>
              </a:rPr>
              <a:t>포스트 코로나 시대의 </a:t>
            </a:r>
            <a:r>
              <a:rPr lang="en-US" altLang="ko-KR" sz="2000" b="1" dirty="0">
                <a:latin typeface="+mn-ea"/>
              </a:rPr>
              <a:t>e-</a:t>
            </a:r>
            <a:r>
              <a:rPr lang="ko-KR" altLang="en-US" sz="2000" b="1" dirty="0">
                <a:latin typeface="+mn-ea"/>
              </a:rPr>
              <a:t>비즈니스 인사이트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190,960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19,096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171,864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232310"/>
              </p:ext>
            </p:extLst>
          </p:nvPr>
        </p:nvGraphicFramePr>
        <p:xfrm>
          <a:off x="3689189" y="2034838"/>
          <a:ext cx="2827155" cy="4158543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e-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비즈니스가 뭐지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?1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e-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비즈니스가 뭐지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?2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사업기획을 위한 경영전략의 이해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사업기획을 위한 경영전략의 이해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사업기획을 위한 경영전략의 이해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 기획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 전략 수립하기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 기획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판매계획 수립하기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기획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개발계획 수립하기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기획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설계하기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구축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구축하기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구축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기초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DB 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구축하기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90742197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운영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시스템 관리하기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55444956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사이트 운영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외부시스템 연동하기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17169106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 관리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DB 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관리하기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60493422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 관리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고객등급 관리하기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75641287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329558"/>
              </p:ext>
            </p:extLst>
          </p:nvPr>
        </p:nvGraphicFramePr>
        <p:xfrm>
          <a:off x="6516345" y="2031152"/>
          <a:ext cx="2839163" cy="4158543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사후 관리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판매후기 관리하기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시장 환경분석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시장환경 분석하기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시장 환경분석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경쟁사 현황 분석하기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기술 동향 분석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기술 동향 분석하기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기술 동향 분석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콘텐츠전략수립하기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 관리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뉴미디어 마케팅 연동하기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 관리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디지털 마케팅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SNS 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광고 구조와 전략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디지털 마케팅 글쓰기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디지털 마케팅 글쓰기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27211321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디지털 마케팅 글쓰기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858069"/>
                  </a:ext>
                </a:extLst>
              </a:tr>
              <a:tr h="281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디지털 마케팅 글쓰기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19182698"/>
                  </a:ext>
                </a:extLst>
              </a:tr>
              <a:tr h="4712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 성과 측정과 활용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 성과측정하기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17433703"/>
                  </a:ext>
                </a:extLst>
              </a:tr>
              <a:tr h="4712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 성과 측정과 활용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2(</a:t>
                      </a:r>
                      <a:r>
                        <a:rPr lang="ko-KR" altLang="en-US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마케팅결과 활용하기</a:t>
                      </a:r>
                      <a:r>
                        <a:rPr lang="en-US" altLang="ko-KR" sz="8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8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83522823"/>
                  </a:ext>
                </a:extLst>
              </a:tr>
            </a:tbl>
          </a:graphicData>
        </a:graphic>
      </p:graphicFrame>
      <p:pic>
        <p:nvPicPr>
          <p:cNvPr id="43" name="그림 42">
            <a:extLst>
              <a:ext uri="{FF2B5EF4-FFF2-40B4-BE49-F238E27FC236}">
                <a16:creationId xmlns:a16="http://schemas.microsoft.com/office/drawing/2014/main" xmlns="" id="{06F824CB-ED99-4613-B619-94C8932B80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900" y="4427641"/>
            <a:ext cx="1723485" cy="1068054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44" name="그림 43">
            <a:extLst>
              <a:ext uri="{FF2B5EF4-FFF2-40B4-BE49-F238E27FC236}">
                <a16:creationId xmlns:a16="http://schemas.microsoft.com/office/drawing/2014/main" xmlns="" id="{E3F2DEE6-DF85-46C3-9F0F-D91272BD60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193" y="5071004"/>
            <a:ext cx="513985" cy="37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16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0663" y="1496611"/>
            <a:ext cx="49964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ko-KR" altLang="en-US" sz="2000" b="1" dirty="0">
                <a:latin typeface="+mj-ea"/>
                <a:ea typeface="+mj-ea"/>
              </a:rPr>
              <a:t>해킹과 침투의 시대</a:t>
            </a:r>
            <a:r>
              <a:rPr lang="en-US" altLang="ko-KR" sz="2000" b="1" dirty="0">
                <a:latin typeface="+mj-ea"/>
                <a:ea typeface="+mj-ea"/>
              </a:rPr>
              <a:t>, </a:t>
            </a:r>
            <a:r>
              <a:rPr lang="ko-KR" altLang="en-US" sz="2000" b="1" dirty="0">
                <a:latin typeface="+mj-ea"/>
                <a:ea typeface="+mj-ea"/>
              </a:rPr>
              <a:t>보안을 배우다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190,960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19,096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171,864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729969"/>
              </p:ext>
            </p:extLst>
          </p:nvPr>
        </p:nvGraphicFramePr>
        <p:xfrm>
          <a:off x="3689189" y="2034838"/>
          <a:ext cx="2827155" cy="4158543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보안 들어가기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보안 및 시스템의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웹의 개요 및 웹 해킹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웹 취약점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시스템과 프로그램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69074219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코드 보안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55444956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악성코드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17169106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악성코드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26049342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모바일과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IoT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75641287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3480490"/>
              </p:ext>
            </p:extLst>
          </p:nvPr>
        </p:nvGraphicFramePr>
        <p:xfrm>
          <a:off x="6516345" y="2031152"/>
          <a:ext cx="2839163" cy="4158543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43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암호의 이해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720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암호의 이해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전자상거래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전자상거래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전자상거래 보안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638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가상화폐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 시스템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 시스템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 솔루션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침해 대응과 증거수집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포렌식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727211321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 범죄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858069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보안 거버넌스 및 내부 통제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419182698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 프레임워크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317433703"/>
                  </a:ext>
                </a:extLst>
              </a:tr>
              <a:tr h="2556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 정책 및 접근 제어 모델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683522823"/>
                  </a:ext>
                </a:extLst>
              </a:tr>
            </a:tbl>
          </a:graphicData>
        </a:graphic>
      </p:graphicFrame>
      <p:pic>
        <p:nvPicPr>
          <p:cNvPr id="42" name="그림 41">
            <a:extLst>
              <a:ext uri="{FF2B5EF4-FFF2-40B4-BE49-F238E27FC236}">
                <a16:creationId xmlns:a16="http://schemas.microsoft.com/office/drawing/2014/main" xmlns="" id="{AB22CE72-6FE9-440E-B276-D73293049D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6094" y="4452248"/>
            <a:ext cx="1715411" cy="1070408"/>
          </a:xfrm>
          <a:prstGeom prst="rect">
            <a:avLst/>
          </a:prstGeom>
        </p:spPr>
      </p:pic>
      <p:pic>
        <p:nvPicPr>
          <p:cNvPr id="43" name="그림 42">
            <a:extLst>
              <a:ext uri="{FF2B5EF4-FFF2-40B4-BE49-F238E27FC236}">
                <a16:creationId xmlns:a16="http://schemas.microsoft.com/office/drawing/2014/main" xmlns="" id="{69557744-DE46-4162-BCD0-9B19BCF491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778" y="5085218"/>
            <a:ext cx="501936" cy="331614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xmlns="" id="{861149B6-0E90-4A5B-A62C-3E2EDBEFC7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901" y="4446440"/>
            <a:ext cx="1722604" cy="1078436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35" name="그림 34">
            <a:extLst>
              <a:ext uri="{FF2B5EF4-FFF2-40B4-BE49-F238E27FC236}">
                <a16:creationId xmlns:a16="http://schemas.microsoft.com/office/drawing/2014/main" xmlns="" id="{AB5ABF8A-2C2F-4A2F-B151-32A1754C88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681" y="5068439"/>
            <a:ext cx="501936" cy="35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701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8993" y="1496611"/>
            <a:ext cx="55281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ko-KR" altLang="en-US" sz="2000" b="1" dirty="0" err="1">
                <a:latin typeface="+mn-ea"/>
              </a:rPr>
              <a:t>알아두면</a:t>
            </a:r>
            <a:r>
              <a:rPr lang="ko-KR" altLang="en-US" sz="2000" b="1" dirty="0">
                <a:latin typeface="+mn-ea"/>
              </a:rPr>
              <a:t> 쓸모 있는 신비한 사이버보안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129,360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12,936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116,424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1370606"/>
              </p:ext>
            </p:extLst>
          </p:nvPr>
        </p:nvGraphicFramePr>
        <p:xfrm>
          <a:off x="3689189" y="2034839"/>
          <a:ext cx="2827155" cy="415485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정보보호 거버넌스 구현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정보보호정책기획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보안위험관리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보안위험관리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 보호 계획수립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네트워크보안운영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네트워크보안운영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시스템보안운영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시스템보안운영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관리보안운영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943518"/>
              </p:ext>
            </p:extLst>
          </p:nvPr>
        </p:nvGraphicFramePr>
        <p:xfrm>
          <a:off x="6516345" y="2031152"/>
          <a:ext cx="2839163" cy="4154855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랜섬웨어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랜섬웨어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악성코드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악성코드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디도스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디도스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산업혁명과 사이버 보안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산업혁명과 사이버 보안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산업혁명과 사이버 보안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 산업혁명과 사이버 보안 </a:t>
                      </a:r>
                      <a:r>
                        <a:rPr lang="en-US" altLang="ko-K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</a:tbl>
          </a:graphicData>
        </a:graphic>
      </p:graphicFrame>
      <p:pic>
        <p:nvPicPr>
          <p:cNvPr id="33" name="그림 32">
            <a:extLst>
              <a:ext uri="{FF2B5EF4-FFF2-40B4-BE49-F238E27FC236}">
                <a16:creationId xmlns:a16="http://schemas.microsoft.com/office/drawing/2014/main" xmlns="" id="{847E63B6-D455-4C52-B5D0-2AA6CE8BCB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04" y="4425636"/>
            <a:ext cx="1714554" cy="1109735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35" name="그림 34">
            <a:extLst>
              <a:ext uri="{FF2B5EF4-FFF2-40B4-BE49-F238E27FC236}">
                <a16:creationId xmlns:a16="http://schemas.microsoft.com/office/drawing/2014/main" xmlns="" id="{8E2850A6-DC29-4338-BD1F-E95C65F8B2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85" y="5074238"/>
            <a:ext cx="542062" cy="36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588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7781" y="395799"/>
            <a:ext cx="6967064" cy="771487"/>
            <a:chOff x="2540976" y="279420"/>
            <a:chExt cx="6967064" cy="771487"/>
          </a:xfrm>
        </p:grpSpPr>
        <p:sp>
          <p:nvSpPr>
            <p:cNvPr id="3" name="직사각형 2"/>
            <p:cNvSpPr/>
            <p:nvPr/>
          </p:nvSpPr>
          <p:spPr>
            <a:xfrm>
              <a:off x="2540976" y="279420"/>
              <a:ext cx="6967064" cy="77148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r>
                <a:rPr lang="ko-KR" altLang="en-US" sz="2800" b="1" i="1" kern="0" dirty="0">
                  <a:solidFill>
                    <a:srgbClr val="14B9B7"/>
                  </a:solidFill>
                </a:rPr>
                <a:t>직무교육</a:t>
              </a:r>
              <a:endParaRPr lang="ko-KR" altLang="en-US" sz="4000" kern="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40976" y="279420"/>
              <a:ext cx="932524" cy="771487"/>
            </a:xfrm>
            <a:prstGeom prst="rect">
              <a:avLst/>
            </a:prstGeom>
            <a:solidFill>
              <a:srgbClr val="14B9B7"/>
            </a:solidFill>
            <a:ln>
              <a:solidFill>
                <a:srgbClr val="14B9B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latinLnBrk="0">
                <a:defRPr/>
              </a:pPr>
              <a:endParaRPr lang="ko-KR" altLang="en-US" sz="2800" b="1" kern="0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TextBox 40">
            <a:extLst>
              <a:ext uri="{FF2B5EF4-FFF2-40B4-BE49-F238E27FC236}">
                <a16:creationId xmlns:a16="http://schemas.microsoft.com/office/drawing/2014/main" xmlns="" id="{A98A4819-DCD4-4C17-BF88-339DD586C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9189" y="1496611"/>
            <a:ext cx="61917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ko-KR" altLang="en-US" sz="2000" b="1" dirty="0">
                <a:latin typeface="+mj-ea"/>
                <a:ea typeface="+mj-ea"/>
              </a:rPr>
              <a:t>전사원이 알아야할 </a:t>
            </a:r>
            <a:r>
              <a:rPr lang="ko-KR" altLang="en-US" sz="2000" b="1" dirty="0" err="1">
                <a:latin typeface="+mj-ea"/>
                <a:ea typeface="+mj-ea"/>
              </a:rPr>
              <a:t>랜섬웨어와</a:t>
            </a:r>
            <a:r>
              <a:rPr lang="ko-KR" altLang="en-US" sz="2000" b="1" dirty="0">
                <a:latin typeface="+mj-ea"/>
                <a:ea typeface="+mj-ea"/>
              </a:rPr>
              <a:t> 악성코드 예방법</a:t>
            </a: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7CD3DCF8-FAFE-4004-891D-9AE26CB267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697" y="1855190"/>
            <a:ext cx="28391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과정개요</a:t>
            </a:r>
          </a:p>
        </p:txBody>
      </p:sp>
      <p:sp>
        <p:nvSpPr>
          <p:cNvPr id="27" name="TextBox 14">
            <a:extLst>
              <a:ext uri="{FF2B5EF4-FFF2-40B4-BE49-F238E27FC236}">
                <a16:creationId xmlns:a16="http://schemas.microsoft.com/office/drawing/2014/main" xmlns="" id="{FA04F802-773D-4936-8B4A-2474E18C52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889" y="2193328"/>
            <a:ext cx="1063748" cy="2181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교육기간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수료기준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비환급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교육비용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1000" dirty="0">
                <a:latin typeface="맑은 고딕" panose="020B0503020000020004" pitchFamily="50" charset="-127"/>
              </a:rPr>
              <a:t>(</a:t>
            </a:r>
            <a:r>
              <a:rPr lang="ko-KR" altLang="en-US" sz="1000" dirty="0">
                <a:latin typeface="맑은 고딕" panose="020B0503020000020004" pitchFamily="50" charset="-127"/>
              </a:rPr>
              <a:t>우선기업기준</a:t>
            </a:r>
            <a:r>
              <a:rPr lang="en-US" altLang="ko-KR" sz="1000" dirty="0">
                <a:latin typeface="맑은 고딕" panose="020B0503020000020004" pitchFamily="50" charset="-127"/>
              </a:rPr>
              <a:t>)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4D743BF-7236-45C2-84B5-834682AF69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5788" y="2193247"/>
            <a:ext cx="2203006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개월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차시 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진도율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80%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중간평가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10% / 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최종평가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90%</a:t>
            </a: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합산 총점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점이상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환급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총 교육비 </a:t>
            </a:r>
            <a:r>
              <a:rPr lang="en-US" altLang="ko-KR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129,360</a:t>
            </a:r>
            <a:r>
              <a:rPr lang="ko-KR" altLang="en-US" sz="1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자부담금       </a:t>
            </a:r>
            <a:r>
              <a:rPr lang="en-US" altLang="ko-KR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12,936</a:t>
            </a:r>
            <a:r>
              <a:rPr lang="ko-KR" altLang="en-US" sz="1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정부지원금 </a:t>
            </a:r>
            <a:r>
              <a:rPr lang="en-US" altLang="ko-KR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116,424</a:t>
            </a:r>
            <a:r>
              <a:rPr lang="ko-KR" altLang="en-US" sz="1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</a:t>
            </a:r>
            <a:endParaRPr lang="en-US" altLang="ko-KR" sz="10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9" name="TextBox 33">
            <a:extLst>
              <a:ext uri="{FF2B5EF4-FFF2-40B4-BE49-F238E27FC236}">
                <a16:creationId xmlns:a16="http://schemas.microsoft.com/office/drawing/2014/main" xmlns="" id="{7AA2A26E-7D08-4D8C-854D-B2ED9EC12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90" y="4298933"/>
            <a:ext cx="767510" cy="334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latinLnBrk="0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ko-KR" altLang="en-US" sz="105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학습매체</a:t>
            </a:r>
            <a:endParaRPr lang="en-US" altLang="ko-KR" sz="105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30" name="그룹 35">
            <a:extLst>
              <a:ext uri="{FF2B5EF4-FFF2-40B4-BE49-F238E27FC236}">
                <a16:creationId xmlns:a16="http://schemas.microsoft.com/office/drawing/2014/main" xmlns="" id="{06F08EAE-F200-4FE1-9C91-A2457DA984A2}"/>
              </a:ext>
            </a:extLst>
          </p:cNvPr>
          <p:cNvGrpSpPr>
            <a:grpSpLocks/>
          </p:cNvGrpSpPr>
          <p:nvPr/>
        </p:nvGrpSpPr>
        <p:grpSpPr bwMode="auto">
          <a:xfrm>
            <a:off x="1258071" y="4298441"/>
            <a:ext cx="1851080" cy="1416050"/>
            <a:chOff x="2044297" y="4045388"/>
            <a:chExt cx="1652293" cy="1415632"/>
          </a:xfrm>
        </p:grpSpPr>
        <p:pic>
          <p:nvPicPr>
            <p:cNvPr id="31" name="그림 36">
              <a:extLst>
                <a:ext uri="{FF2B5EF4-FFF2-40B4-BE49-F238E27FC236}">
                  <a16:creationId xmlns:a16="http://schemas.microsoft.com/office/drawing/2014/main" xmlns="" id="{4D1FB448-D128-48BF-BA20-B9FAAD64A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2210"/>
            <a:stretch>
              <a:fillRect/>
            </a:stretch>
          </p:blipFill>
          <p:spPr bwMode="auto">
            <a:xfrm>
              <a:off x="2044297" y="4045388"/>
              <a:ext cx="1652293" cy="1415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xmlns="" id="{5B00CDEE-9BFA-40FD-BDD6-CB7B60C38AEA}"/>
                </a:ext>
              </a:extLst>
            </p:cNvPr>
            <p:cNvSpPr/>
            <p:nvPr/>
          </p:nvSpPr>
          <p:spPr>
            <a:xfrm>
              <a:off x="2044297" y="5343580"/>
              <a:ext cx="1652293" cy="7935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34" name="TextBox 30">
            <a:extLst>
              <a:ext uri="{FF2B5EF4-FFF2-40B4-BE49-F238E27FC236}">
                <a16:creationId xmlns:a16="http://schemas.microsoft.com/office/drawing/2014/main" xmlns="" id="{C34CA6E8-D4BC-4A92-B5B1-AB3C41CBC4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4729" y="6013182"/>
            <a:ext cx="2354262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latinLnBrk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atinLnBrk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ko-KR" sz="900" dirty="0">
                <a:latin typeface="맑은 고딕" panose="020B0503020000020004" pitchFamily="50" charset="-127"/>
              </a:rPr>
              <a:t>PC</a:t>
            </a:r>
            <a:r>
              <a:rPr lang="ko-KR" altLang="en-US" sz="900" dirty="0">
                <a:latin typeface="맑은 고딕" panose="020B0503020000020004" pitchFamily="50" charset="-127"/>
              </a:rPr>
              <a:t>와 모바일 병행하여 학습 가능</a:t>
            </a:r>
            <a:endParaRPr lang="en-US" altLang="ko-KR" sz="900" dirty="0">
              <a:latin typeface="맑은 고딕" panose="020B0503020000020004" pitchFamily="50" charset="-127"/>
            </a:endParaRPr>
          </a:p>
        </p:txBody>
      </p:sp>
      <p:graphicFrame>
        <p:nvGraphicFramePr>
          <p:cNvPr id="23" name="Group 146">
            <a:extLst>
              <a:ext uri="{FF2B5EF4-FFF2-40B4-BE49-F238E27FC236}">
                <a16:creationId xmlns:a16="http://schemas.microsoft.com/office/drawing/2014/main" xmlns="" id="{7D23141A-5C89-438A-971A-6A8BBBD5AA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834709"/>
              </p:ext>
            </p:extLst>
          </p:nvPr>
        </p:nvGraphicFramePr>
        <p:xfrm>
          <a:off x="3689189" y="2034839"/>
          <a:ext cx="2827155" cy="4154855"/>
        </p:xfrm>
        <a:graphic>
          <a:graphicData uri="http://schemas.openxmlformats.org/drawingml/2006/table">
            <a:tbl>
              <a:tblPr/>
              <a:tblGrid>
                <a:gridCol w="4683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88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 보안 들어가기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 보안의 종류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 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 보안의 종류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사이버공학을 이용한 사이버 범죄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사이버 보안 프레임 워크 개념 및 종류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시스템 계정 및 취약점 관리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네트워크 개념 및 계층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악성코드란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무엇인가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악성코드의 감염 사례 및 대응 방법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컴퓨터 바이러스 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</a:tbl>
          </a:graphicData>
        </a:graphic>
      </p:graphicFrame>
      <p:graphicFrame>
        <p:nvGraphicFramePr>
          <p:cNvPr id="24" name="Group 146">
            <a:extLst>
              <a:ext uri="{FF2B5EF4-FFF2-40B4-BE49-F238E27FC236}">
                <a16:creationId xmlns:a16="http://schemas.microsoft.com/office/drawing/2014/main" xmlns="" id="{B7FAA4DA-435D-4551-A171-DE4CD03D6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98307"/>
              </p:ext>
            </p:extLst>
          </p:nvPr>
        </p:nvGraphicFramePr>
        <p:xfrm>
          <a:off x="6516345" y="2031152"/>
          <a:ext cx="2839163" cy="4154855"/>
        </p:xfrm>
        <a:graphic>
          <a:graphicData uri="http://schemas.openxmlformats.org/drawingml/2006/table">
            <a:tbl>
              <a:tblPr/>
              <a:tblGrid>
                <a:gridCol w="39595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432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57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rgbClr val="333333"/>
                          </a:solidFill>
                          <a:effectLst/>
                          <a:latin typeface="+mn-ea"/>
                          <a:ea typeface="+mn-ea"/>
                        </a:rPr>
                        <a:t>차시정보</a:t>
                      </a:r>
                    </a:p>
                  </a:txBody>
                  <a:tcPr marL="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트로이 목마 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924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웜 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해킹 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방화벽 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침입탐지시스템 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06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정보보호기술 기본지식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41374452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Dos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DDoS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93346649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지능형 지속 공격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(APT)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알아보기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581066680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랜섬웨어의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78176707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</a:p>
                  </a:txBody>
                  <a:tcPr marL="0" marR="36000" marT="36000" marB="0" anchor="ctr"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랜섬웨어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침해사례 및 대응방안 이해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69510631"/>
                  </a:ext>
                </a:extLst>
              </a:tr>
            </a:tbl>
          </a:graphicData>
        </a:graphic>
      </p:graphicFrame>
      <p:pic>
        <p:nvPicPr>
          <p:cNvPr id="33" name="그림 32">
            <a:extLst>
              <a:ext uri="{FF2B5EF4-FFF2-40B4-BE49-F238E27FC236}">
                <a16:creationId xmlns:a16="http://schemas.microsoft.com/office/drawing/2014/main" xmlns="" id="{847E63B6-D455-4C52-B5D0-2AA6CE8BCB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704" y="4425636"/>
            <a:ext cx="1714554" cy="1109735"/>
          </a:xfrm>
          <a:prstGeom prst="rect">
            <a:avLst/>
          </a:prstGeom>
        </p:spPr>
      </p:pic>
      <p:pic>
        <p:nvPicPr>
          <p:cNvPr id="35" name="그림 34">
            <a:extLst>
              <a:ext uri="{FF2B5EF4-FFF2-40B4-BE49-F238E27FC236}">
                <a16:creationId xmlns:a16="http://schemas.microsoft.com/office/drawing/2014/main" xmlns="" id="{8E2850A6-DC29-4338-BD1F-E95C65F8B2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85" y="5074238"/>
            <a:ext cx="513892" cy="364108"/>
          </a:xfrm>
          <a:prstGeom prst="rect">
            <a:avLst/>
          </a:prstGeom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xmlns="" id="{10582140-2000-4E31-A883-3F5A52D00E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7074" y="4415147"/>
            <a:ext cx="1762184" cy="1114434"/>
          </a:xfrm>
          <a:prstGeom prst="rect">
            <a:avLst/>
          </a:prstGeom>
        </p:spPr>
      </p:pic>
      <p:grpSp>
        <p:nvGrpSpPr>
          <p:cNvPr id="36" name="그룹 38">
            <a:extLst>
              <a:ext uri="{FF2B5EF4-FFF2-40B4-BE49-F238E27FC236}">
                <a16:creationId xmlns:a16="http://schemas.microsoft.com/office/drawing/2014/main" xmlns="" id="{7447EA83-B4E8-448E-9576-0B95061ED361}"/>
              </a:ext>
            </a:extLst>
          </p:cNvPr>
          <p:cNvGrpSpPr>
            <a:grpSpLocks/>
          </p:cNvGrpSpPr>
          <p:nvPr/>
        </p:nvGrpSpPr>
        <p:grpSpPr bwMode="auto">
          <a:xfrm>
            <a:off x="2628977" y="5006466"/>
            <a:ext cx="951822" cy="914400"/>
            <a:chOff x="3655294" y="4492283"/>
            <a:chExt cx="834437" cy="915124"/>
          </a:xfrm>
        </p:grpSpPr>
        <p:pic>
          <p:nvPicPr>
            <p:cNvPr id="37" name="그림 41">
              <a:extLst>
                <a:ext uri="{FF2B5EF4-FFF2-40B4-BE49-F238E27FC236}">
                  <a16:creationId xmlns:a16="http://schemas.microsoft.com/office/drawing/2014/main" xmlns="" id="{5DD622C2-BBCD-4715-A3D6-A4D99CDC2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294" y="4492283"/>
              <a:ext cx="834437" cy="915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ADE95DF8-3390-4EA0-B34A-C36592458BB9}"/>
                </a:ext>
              </a:extLst>
            </p:cNvPr>
            <p:cNvSpPr/>
            <p:nvPr/>
          </p:nvSpPr>
          <p:spPr>
            <a:xfrm>
              <a:off x="3853592" y="4566954"/>
              <a:ext cx="433082" cy="7149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grpSp>
          <p:nvGrpSpPr>
            <p:cNvPr id="39" name="그룹 46">
              <a:extLst>
                <a:ext uri="{FF2B5EF4-FFF2-40B4-BE49-F238E27FC236}">
                  <a16:creationId xmlns:a16="http://schemas.microsoft.com/office/drawing/2014/main" xmlns="" id="{3BCBAFBF-5627-4EA2-A0C8-F5F6C5ED36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9752" y="4913006"/>
              <a:ext cx="440078" cy="352649"/>
              <a:chOff x="6871911" y="1969399"/>
              <a:chExt cx="7579095" cy="511314"/>
            </a:xfrm>
          </p:grpSpPr>
          <p:sp>
            <p:nvSpPr>
              <p:cNvPr id="40" name="TextBox 47">
                <a:extLst>
                  <a:ext uri="{FF2B5EF4-FFF2-40B4-BE49-F238E27FC236}">
                    <a16:creationId xmlns:a16="http://schemas.microsoft.com/office/drawing/2014/main" xmlns="" id="{A37AD5E6-2373-4686-9D80-B80A9608B4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871911" y="2123429"/>
                <a:ext cx="7130512" cy="3572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01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 일반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02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안전보건관리 전문 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03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관리감독자의 직무와 역할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04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사업장에서  지켜야 할 안전보건사항</a:t>
                </a:r>
                <a:endParaRPr lang="en-US" altLang="ko-KR" sz="1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eaLnBrk="1" latinLnBrk="0" hangingPunct="1">
                  <a:lnSpc>
                    <a:spcPct val="2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05     </a:t>
                </a:r>
                <a:r>
                  <a:rPr lang="ko-KR" altLang="en-US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산업안전보건법 </a:t>
                </a:r>
                <a:r>
                  <a:rPr lang="en-US" altLang="ko-KR" sz="1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11</a:t>
                </a:r>
              </a:p>
            </p:txBody>
          </p:sp>
          <p:sp>
            <p:nvSpPr>
              <p:cNvPr id="41" name="TextBox 48">
                <a:extLst>
                  <a:ext uri="{FF2B5EF4-FFF2-40B4-BE49-F238E27FC236}">
                    <a16:creationId xmlns:a16="http://schemas.microsoft.com/office/drawing/2014/main" xmlns="" id="{66B5FD4F-219B-43B6-9271-20903687B8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980528" y="1969399"/>
                <a:ext cx="7470478" cy="2009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 latinLnBrk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defTabSz="4572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latinLnBrk="0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ko-KR" altLang="en-US" sz="3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차시정보</a:t>
                </a:r>
              </a:p>
            </p:txBody>
          </p:sp>
        </p:grpSp>
      </p:grpSp>
      <p:pic>
        <p:nvPicPr>
          <p:cNvPr id="43" name="그림 42">
            <a:extLst>
              <a:ext uri="{FF2B5EF4-FFF2-40B4-BE49-F238E27FC236}">
                <a16:creationId xmlns:a16="http://schemas.microsoft.com/office/drawing/2014/main" xmlns="" id="{05CADE26-0ED1-4163-A74F-2F679091E5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9223" y="5081079"/>
            <a:ext cx="520994" cy="36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6444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59182" y="2741223"/>
            <a:ext cx="5004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latin typeface="+mj-ea"/>
                <a:ea typeface="+mj-ea"/>
              </a:rPr>
              <a:t>감 사 합 </a:t>
            </a:r>
            <a:r>
              <a:rPr lang="ko-KR" altLang="en-US" sz="2400" b="1" dirty="0" err="1">
                <a:latin typeface="+mj-ea"/>
                <a:ea typeface="+mj-ea"/>
              </a:rPr>
              <a:t>니</a:t>
            </a:r>
            <a:r>
              <a:rPr lang="ko-KR" altLang="en-US" sz="2400" b="1" dirty="0">
                <a:latin typeface="+mj-ea"/>
                <a:ea typeface="+mj-ea"/>
              </a:rPr>
              <a:t> 다</a:t>
            </a:r>
            <a:r>
              <a:rPr lang="en-US" altLang="ko-KR" sz="2400" b="1" dirty="0">
                <a:latin typeface="+mj-ea"/>
                <a:ea typeface="+mj-ea"/>
              </a:rPr>
              <a:t>.</a:t>
            </a:r>
            <a:endParaRPr lang="ko-KR" altLang="en-US" sz="2400" b="1" dirty="0">
              <a:latin typeface="+mj-ea"/>
              <a:ea typeface="+mj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88326" y="4732714"/>
            <a:ext cx="5545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14B9B7"/>
                </a:solidFill>
                <a:latin typeface="+mj-ea"/>
                <a:ea typeface="+mj-ea"/>
              </a:rPr>
              <a:t>Design Your Education   </a:t>
            </a:r>
            <a:r>
              <a:rPr lang="ko-KR" altLang="en-US" sz="3200" b="1" dirty="0" err="1">
                <a:latin typeface="+mj-ea"/>
                <a:ea typeface="+mj-ea"/>
              </a:rPr>
              <a:t>원라인에듀</a:t>
            </a:r>
            <a:endParaRPr lang="ko-KR" altLang="en-US" sz="32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43205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28889</TotalTime>
  <Words>2835</Words>
  <Application>Microsoft Office PowerPoint</Application>
  <PresentationFormat>A4 용지(210x297mm)</PresentationFormat>
  <Paragraphs>1005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6" baseType="lpstr">
      <vt:lpstr>나눔고딕</vt:lpstr>
      <vt:lpstr>나눔스퀘어</vt:lpstr>
      <vt:lpstr>맑은 고딕</vt:lpstr>
      <vt:lpstr>Arial</vt:lpstr>
      <vt:lpstr>Calibri</vt:lpstr>
      <vt:lpstr>Calibri Light</vt:lpstr>
      <vt:lpstr>Tahoma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OE-Oh</dc:creator>
  <cp:lastModifiedBy>user</cp:lastModifiedBy>
  <cp:revision>108</cp:revision>
  <cp:lastPrinted>2021-04-09T02:01:28Z</cp:lastPrinted>
  <dcterms:created xsi:type="dcterms:W3CDTF">2021-01-17T10:23:06Z</dcterms:created>
  <dcterms:modified xsi:type="dcterms:W3CDTF">2022-03-28T06:28:44Z</dcterms:modified>
</cp:coreProperties>
</file>