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7" r:id="rId10"/>
    <p:sldId id="270" r:id="rId11"/>
    <p:sldId id="264" r:id="rId12"/>
  </p:sldIdLst>
  <p:sldSz cx="9144000" cy="6858000" type="screen4x3"/>
  <p:notesSz cx="6865938" cy="9998075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6E25E649-3F16-4E02-A733-19D2CDBF48F0}" styleName="보통 스타일 3 - 강조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EB344D84-9AFB-497E-A393-DC336BA19D2E}" styleName="보통 스타일 3 - 강조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howGuides="1">
      <p:cViewPr varScale="1">
        <p:scale>
          <a:sx n="108" d="100"/>
          <a:sy n="108" d="100"/>
        </p:scale>
        <p:origin x="1704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3C964-2526-487D-9649-1175BA9B53B0}" type="datetimeFigureOut">
              <a:rPr lang="ko-KR" altLang="en-US" smtClean="0"/>
              <a:pPr/>
              <a:t>2022-02-03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1ACD8-1172-4F51-9CB4-27243FF5D6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>
          <a:xfrm>
            <a:off x="2635462" y="6356350"/>
            <a:ext cx="2133600" cy="365125"/>
          </a:xfrm>
        </p:spPr>
        <p:txBody>
          <a:bodyPr/>
          <a:lstStyle/>
          <a:p>
            <a:fld id="{1211ACD8-1172-4F51-9CB4-27243FF5D6FF}" type="slidenum">
              <a:rPr lang="ko-KR" altLang="en-US" smtClean="0"/>
              <a:pPr/>
              <a:t>‹#›</a:t>
            </a:fld>
            <a:endParaRPr lang="ko-KR" altLang="en-US"/>
          </a:p>
        </p:txBody>
      </p:sp>
      <p:sp>
        <p:nvSpPr>
          <p:cNvPr id="7" name="Rectangle 5"/>
          <p:cNvSpPr>
            <a:spLocks noChangeArrowheads="1"/>
          </p:cNvSpPr>
          <p:nvPr userDrawn="1"/>
        </p:nvSpPr>
        <p:spPr bwMode="gray">
          <a:xfrm>
            <a:off x="0" y="2017714"/>
            <a:ext cx="9143999" cy="4840286"/>
          </a:xfrm>
          <a:prstGeom prst="rect">
            <a:avLst/>
          </a:prstGeom>
          <a:gradFill flip="none" rotWithShape="1">
            <a:gsLst>
              <a:gs pos="0">
                <a:srgbClr val="000000">
                  <a:alpha val="15000"/>
                </a:srgbClr>
              </a:gs>
              <a:gs pos="100000">
                <a:srgbClr val="FFFFFF">
                  <a:alpha val="0"/>
                </a:srgbClr>
              </a:gs>
            </a:gsLst>
            <a:lin ang="16200000" scaled="1"/>
            <a:tileRect/>
          </a:gradFill>
          <a:ln w="12700">
            <a:noFill/>
            <a:miter lim="800000"/>
            <a:headEnd/>
            <a:tailEnd/>
          </a:ln>
          <a:effectLst/>
        </p:spPr>
        <p:txBody>
          <a:bodyPr lIns="108000" tIns="108000" rIns="144000" bIns="72000"/>
          <a:lstStyle/>
          <a:p>
            <a:pPr marL="190500" indent="-190500">
              <a:lnSpc>
                <a:spcPct val="95000"/>
              </a:lnSpc>
              <a:spcAft>
                <a:spcPts val="800"/>
              </a:spcAft>
              <a:buClr>
                <a:srgbClr val="969696"/>
              </a:buClr>
              <a:buFont typeface="Wingdings" pitchFamily="2" charset="2"/>
              <a:buChar char="§"/>
              <a:defRPr/>
            </a:pPr>
            <a:endParaRPr lang="de-DE" noProof="1">
              <a:solidFill>
                <a:srgbClr val="000000"/>
              </a:solidFill>
              <a:cs typeface="Arial" charset="0"/>
            </a:endParaRPr>
          </a:p>
        </p:txBody>
      </p:sp>
      <p:cxnSp>
        <p:nvCxnSpPr>
          <p:cNvPr id="8" name="직선 연결선 7"/>
          <p:cNvCxnSpPr/>
          <p:nvPr userDrawn="1"/>
        </p:nvCxnSpPr>
        <p:spPr>
          <a:xfrm>
            <a:off x="0" y="714356"/>
            <a:ext cx="9144000" cy="1588"/>
          </a:xfrm>
          <a:prstGeom prst="line">
            <a:avLst/>
          </a:prstGeom>
          <a:ln>
            <a:solidFill>
              <a:schemeClr val="tx1">
                <a:lumMod val="50000"/>
                <a:lumOff val="50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직사각형 8"/>
          <p:cNvSpPr/>
          <p:nvPr userDrawn="1"/>
        </p:nvSpPr>
        <p:spPr>
          <a:xfrm>
            <a:off x="0" y="725412"/>
            <a:ext cx="714348" cy="60382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0" name="TextBox 2"/>
          <p:cNvSpPr txBox="1">
            <a:spLocks noChangeArrowheads="1"/>
          </p:cNvSpPr>
          <p:nvPr userDrawn="1"/>
        </p:nvSpPr>
        <p:spPr bwMode="auto">
          <a:xfrm>
            <a:off x="6819148" y="6434423"/>
            <a:ext cx="2182008" cy="24622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1pPr>
            <a:lvl2pPr marL="742950" indent="-28575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2pPr>
            <a:lvl3pPr marL="11430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3pPr>
            <a:lvl4pPr marL="16002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4pPr>
            <a:lvl5pPr marL="2057400" indent="-228600"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kumimoji="1">
                <a:solidFill>
                  <a:schemeClr val="tx1"/>
                </a:solidFill>
                <a:latin typeface="Arial" panose="020B0604020202020204" pitchFamily="34" charset="0"/>
                <a:ea typeface="굴림" panose="020B0600000101010101" pitchFamily="50" charset="-127"/>
              </a:defRPr>
            </a:lvl9pPr>
          </a:lstStyle>
          <a:p>
            <a:pPr eaLnBrk="1" hangingPunct="1"/>
            <a:r>
              <a:rPr kumimoji="0" lang="en-US" altLang="ko-KR" sz="1000" b="1" dirty="0">
                <a:solidFill>
                  <a:schemeClr val="tx1">
                    <a:lumMod val="65000"/>
                    <a:lumOff val="35000"/>
                  </a:schemeClr>
                </a:solidFill>
                <a:latin typeface="Garamond" pitchFamily="18" charset="0"/>
                <a:ea typeface="맑은 고딕" panose="020B0503020000020004" pitchFamily="50" charset="-127"/>
              </a:rPr>
              <a:t>High Quality Executive Search Firm</a:t>
            </a:r>
            <a:endParaRPr kumimoji="0" lang="ko-KR" altLang="en-US" sz="1000" b="1" dirty="0">
              <a:solidFill>
                <a:schemeClr val="tx1">
                  <a:lumMod val="65000"/>
                  <a:lumOff val="35000"/>
                </a:schemeClr>
              </a:solidFill>
              <a:latin typeface="Garamond" pitchFamily="18" charset="0"/>
              <a:ea typeface="맑은 고딕" panose="020B0503020000020004" pitchFamily="50" charset="-127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F03C964-2526-487D-9649-1175BA9B53B0}" type="datetimeFigureOut">
              <a:rPr lang="ko-KR" altLang="en-US" smtClean="0"/>
              <a:pPr/>
              <a:t>2022-02-03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211ACD8-1172-4F51-9CB4-27243FF5D6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F1DF0A23-BC2D-418D-98AD-74E79E20AA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</a:p>
        </p:txBody>
      </p:sp>
      <p:sp>
        <p:nvSpPr>
          <p:cNvPr id="3" name="내용 개체 틀 2">
            <a:extLst>
              <a:ext uri="{FF2B5EF4-FFF2-40B4-BE49-F238E27FC236}">
                <a16:creationId xmlns:a16="http://schemas.microsoft.com/office/drawing/2014/main" id="{1BC749F7-6883-4CE0-B9EF-A956C9CC19AC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4" name="내용 개체 틀 3">
            <a:extLst>
              <a:ext uri="{FF2B5EF4-FFF2-40B4-BE49-F238E27FC236}">
                <a16:creationId xmlns:a16="http://schemas.microsoft.com/office/drawing/2014/main" id="{FDE5529C-5A10-4E97-8E81-71B68CE3AC00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/>
              <a:t>마스터 텍스트 스타일을 편집하려면 클릭</a:t>
            </a:r>
          </a:p>
          <a:p>
            <a:pPr lvl="1"/>
            <a:r>
              <a:rPr lang="ko-KR" altLang="en-US"/>
              <a:t>두 번째 수준</a:t>
            </a:r>
          </a:p>
          <a:p>
            <a:pPr lvl="2"/>
            <a:r>
              <a:rPr lang="ko-KR" altLang="en-US"/>
              <a:t>세 번째 수준</a:t>
            </a:r>
          </a:p>
          <a:p>
            <a:pPr lvl="3"/>
            <a:r>
              <a:rPr lang="ko-KR" altLang="en-US"/>
              <a:t>네 번째 수준</a:t>
            </a:r>
          </a:p>
          <a:p>
            <a:pPr lvl="4"/>
            <a:r>
              <a:rPr lang="ko-KR" altLang="en-US"/>
              <a:t>다섯 번째 수준</a:t>
            </a:r>
          </a:p>
        </p:txBody>
      </p:sp>
      <p:sp>
        <p:nvSpPr>
          <p:cNvPr id="5" name="날짜 개체 틀 4">
            <a:extLst>
              <a:ext uri="{FF2B5EF4-FFF2-40B4-BE49-F238E27FC236}">
                <a16:creationId xmlns:a16="http://schemas.microsoft.com/office/drawing/2014/main" id="{8391B7FA-05A9-441F-8773-0308A9B50BE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BD54E8-2E27-4419-B088-E3537D98B8C4}" type="datetimeFigureOut">
              <a:rPr lang="ko-KR" altLang="en-US" smtClean="0"/>
              <a:t>2022-02-03</a:t>
            </a:fld>
            <a:endParaRPr lang="ko-KR" altLang="en-US"/>
          </a:p>
        </p:txBody>
      </p:sp>
      <p:sp>
        <p:nvSpPr>
          <p:cNvPr id="6" name="바닥글 개체 틀 5">
            <a:extLst>
              <a:ext uri="{FF2B5EF4-FFF2-40B4-BE49-F238E27FC236}">
                <a16:creationId xmlns:a16="http://schemas.microsoft.com/office/drawing/2014/main" id="{D50FDC44-E8C2-44CB-AC4D-0F08ED53921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>
            <a:extLst>
              <a:ext uri="{FF2B5EF4-FFF2-40B4-BE49-F238E27FC236}">
                <a16:creationId xmlns:a16="http://schemas.microsoft.com/office/drawing/2014/main" id="{95F9D658-7D3D-448F-96CA-F66D058C5F9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FB95049-82FD-4477-BE49-84824E0EA30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80236773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03C964-2526-487D-9649-1175BA9B53B0}" type="datetimeFigureOut">
              <a:rPr lang="ko-KR" altLang="en-US" smtClean="0"/>
              <a:pPr/>
              <a:t>2022-02-03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211ACD8-1172-4F51-9CB4-27243FF5D6FF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</p:sldLayoutIdLst>
  <p:txStyles>
    <p:titleStyle>
      <a:lvl1pPr algn="ctr" defTabSz="914400" rtl="0" eaLnBrk="1" latinLnBrk="1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1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jpeg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7.jpe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24" name="직선 연결선 23"/>
          <p:cNvCxnSpPr/>
          <p:nvPr/>
        </p:nvCxnSpPr>
        <p:spPr>
          <a:xfrm rot="16200000" flipH="1">
            <a:off x="4393429" y="2250249"/>
            <a:ext cx="6858000" cy="235745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3" name="직선 연결선 22"/>
          <p:cNvCxnSpPr/>
          <p:nvPr/>
        </p:nvCxnSpPr>
        <p:spPr>
          <a:xfrm rot="16200000" flipH="1">
            <a:off x="3178983" y="2250249"/>
            <a:ext cx="6858000" cy="235745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17" name="직선 연결선 16"/>
          <p:cNvCxnSpPr/>
          <p:nvPr/>
        </p:nvCxnSpPr>
        <p:spPr>
          <a:xfrm rot="16200000" flipH="1">
            <a:off x="2586213" y="2250273"/>
            <a:ext cx="6858000" cy="2357454"/>
          </a:xfrm>
          <a:prstGeom prst="line">
            <a:avLst/>
          </a:prstGeom>
          <a:ln w="3175">
            <a:solidFill>
              <a:schemeClr val="bg1">
                <a:lumMod val="75000"/>
              </a:schemeClr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pic>
        <p:nvPicPr>
          <p:cNvPr id="4" name="그림 3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28596" y="428604"/>
            <a:ext cx="1571636" cy="671910"/>
          </a:xfrm>
          <a:prstGeom prst="rect">
            <a:avLst/>
          </a:prstGeom>
        </p:spPr>
      </p:pic>
      <p:grpSp>
        <p:nvGrpSpPr>
          <p:cNvPr id="11" name="그룹 10"/>
          <p:cNvGrpSpPr/>
          <p:nvPr/>
        </p:nvGrpSpPr>
        <p:grpSpPr>
          <a:xfrm>
            <a:off x="0" y="2160000"/>
            <a:ext cx="9144032" cy="2538000"/>
            <a:chOff x="0" y="2160000"/>
            <a:chExt cx="9144032" cy="2538000"/>
          </a:xfrm>
        </p:grpSpPr>
        <p:sp>
          <p:nvSpPr>
            <p:cNvPr id="8" name="직사각형 7"/>
            <p:cNvSpPr/>
            <p:nvPr/>
          </p:nvSpPr>
          <p:spPr>
            <a:xfrm>
              <a:off x="0" y="2160975"/>
              <a:ext cx="5929322" cy="2536049"/>
            </a:xfrm>
            <a:prstGeom prst="rect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dirty="0"/>
            </a:p>
          </p:txBody>
        </p:sp>
        <p:pic>
          <p:nvPicPr>
            <p:cNvPr id="9" name="그림 8" descr="336157_df11b509aa.jpg"/>
            <p:cNvPicPr>
              <a:picLocks noChangeAspect="1"/>
            </p:cNvPicPr>
            <p:nvPr/>
          </p:nvPicPr>
          <p:blipFill>
            <a:blip r:embed="rId3"/>
            <a:stretch>
              <a:fillRect/>
            </a:stretch>
          </p:blipFill>
          <p:spPr>
            <a:xfrm>
              <a:off x="5599339" y="2160000"/>
              <a:ext cx="3544693" cy="2538000"/>
            </a:xfrm>
            <a:prstGeom prst="rect">
              <a:avLst/>
            </a:prstGeom>
          </p:spPr>
        </p:pic>
        <p:sp>
          <p:nvSpPr>
            <p:cNvPr id="10" name="이등변 삼각형 9"/>
            <p:cNvSpPr/>
            <p:nvPr/>
          </p:nvSpPr>
          <p:spPr>
            <a:xfrm>
              <a:off x="4732806" y="2160000"/>
              <a:ext cx="1714512" cy="2538000"/>
            </a:xfrm>
            <a:prstGeom prst="triangle">
              <a:avLst/>
            </a:prstGeom>
            <a:solidFill>
              <a:schemeClr val="bg1">
                <a:lumMod val="9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</p:grpSp>
      <p:sp>
        <p:nvSpPr>
          <p:cNvPr id="25" name="직사각형 24"/>
          <p:cNvSpPr/>
          <p:nvPr/>
        </p:nvSpPr>
        <p:spPr>
          <a:xfrm>
            <a:off x="5715008" y="2104164"/>
            <a:ext cx="1831118" cy="53507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grpSp>
        <p:nvGrpSpPr>
          <p:cNvPr id="26" name="그룹 25"/>
          <p:cNvGrpSpPr/>
          <p:nvPr/>
        </p:nvGrpSpPr>
        <p:grpSpPr>
          <a:xfrm>
            <a:off x="5357818" y="1928802"/>
            <a:ext cx="500066" cy="500066"/>
            <a:chOff x="5357818" y="1928802"/>
            <a:chExt cx="500066" cy="500066"/>
          </a:xfrm>
        </p:grpSpPr>
        <p:sp>
          <p:nvSpPr>
            <p:cNvPr id="15" name="타원 14"/>
            <p:cNvSpPr/>
            <p:nvPr/>
          </p:nvSpPr>
          <p:spPr>
            <a:xfrm>
              <a:off x="5357818" y="1928802"/>
              <a:ext cx="500066" cy="500066"/>
            </a:xfrm>
            <a:prstGeom prst="ellipse">
              <a:avLst/>
            </a:prstGeom>
            <a:solidFill>
              <a:schemeClr val="tx1">
                <a:lumMod val="50000"/>
                <a:lumOff val="50000"/>
              </a:schemeClr>
            </a:solidFill>
            <a:ln w="38100">
              <a:solidFill>
                <a:schemeClr val="bg1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14" name="그래픽 11">
              <a:extLst>
                <a:ext uri="{FF2B5EF4-FFF2-40B4-BE49-F238E27FC236}">
                  <a16:creationId xmlns:a16="http://schemas.microsoft.com/office/drawing/2014/main" id="{6D1A5373-D37C-4B6E-873E-6339A802992B}"/>
                </a:ext>
              </a:extLst>
            </p:cNvPr>
            <p:cNvPicPr>
              <a:picLocks noChangeAspect="1"/>
            </p:cNvPicPr>
            <p:nvPr/>
          </p:nvPicPr>
          <p:blipFill>
            <a:blip r:embed="rId4">
              <a:extLst>
                <a:ext uri="{96DAC541-7B7A-43D3-8B79-37D633B846F1}">
                  <asvg:svgBlip xmlns:asvg="http://schemas.microsoft.com/office/drawing/2016/SVG/main" r:embed="rId5"/>
                </a:ext>
              </a:extLst>
            </a:blip>
            <a:stretch>
              <a:fillRect/>
            </a:stretch>
          </p:blipFill>
          <p:spPr>
            <a:xfrm>
              <a:off x="5461155" y="2030132"/>
              <a:ext cx="286941" cy="286941"/>
            </a:xfrm>
            <a:prstGeom prst="rect">
              <a:avLst/>
            </a:prstGeom>
          </p:spPr>
        </p:pic>
      </p:grpSp>
      <p:sp>
        <p:nvSpPr>
          <p:cNvPr id="27" name="직사각형 26"/>
          <p:cNvSpPr/>
          <p:nvPr/>
        </p:nvSpPr>
        <p:spPr>
          <a:xfrm>
            <a:off x="6466322" y="4694303"/>
            <a:ext cx="1831118" cy="53507"/>
          </a:xfrm>
          <a:prstGeom prst="rect">
            <a:avLst/>
          </a:prstGeom>
          <a:solidFill>
            <a:srgbClr val="0070C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8" name="그림 27" descr="logo만_흑백.jpg"/>
          <p:cNvPicPr>
            <a:picLocks noChangeAspect="1"/>
          </p:cNvPicPr>
          <p:nvPr/>
        </p:nvPicPr>
        <p:blipFill>
          <a:blip r:embed="rId6" cstate="print"/>
          <a:stretch>
            <a:fillRect/>
          </a:stretch>
        </p:blipFill>
        <p:spPr>
          <a:xfrm>
            <a:off x="8490034" y="6163326"/>
            <a:ext cx="456531" cy="500066"/>
          </a:xfrm>
          <a:prstGeom prst="rect">
            <a:avLst/>
          </a:prstGeom>
        </p:spPr>
      </p:pic>
      <p:sp>
        <p:nvSpPr>
          <p:cNvPr id="29" name="TextBox 28"/>
          <p:cNvSpPr txBox="1"/>
          <p:nvPr/>
        </p:nvSpPr>
        <p:spPr>
          <a:xfrm>
            <a:off x="6871004" y="4706258"/>
            <a:ext cx="1415772" cy="2308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9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www.renewpeople.co.kr</a:t>
            </a:r>
            <a:endParaRPr lang="ko-KR" altLang="en-US" sz="9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537435" y="2786058"/>
            <a:ext cx="4685898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54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RenewPeople</a:t>
            </a:r>
            <a:endParaRPr lang="ko-KR" altLang="en-US" sz="54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880660" y="3786190"/>
            <a:ext cx="36199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리뉴피플 주식회사</a:t>
            </a:r>
            <a:r>
              <a:rPr lang="ko-KR" altLang="en-US" sz="1600" b="1" dirty="0"/>
              <a:t>      </a:t>
            </a:r>
            <a:r>
              <a:rPr lang="en-US" altLang="ko-KR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</a:t>
            </a:r>
            <a:r>
              <a:rPr lang="ko-KR" altLang="en-US" sz="1600" b="1" dirty="0"/>
              <a:t>  </a:t>
            </a:r>
            <a:r>
              <a:rPr lang="ko-KR" altLang="en-US" sz="1400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회사소개서</a:t>
            </a:r>
            <a:r>
              <a:rPr lang="ko-KR" altLang="en-US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 </a:t>
            </a:r>
            <a:r>
              <a:rPr lang="en-US" altLang="ko-KR" sz="16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l</a:t>
            </a:r>
            <a:endParaRPr lang="ko-KR" altLang="en-US" sz="1600" b="1" dirty="0">
              <a:solidFill>
                <a:schemeClr val="tx1">
                  <a:lumMod val="50000"/>
                  <a:lumOff val="50000"/>
                </a:schemeClr>
              </a:solidFill>
            </a:endParaRPr>
          </a:p>
        </p:txBody>
      </p:sp>
      <p:sp>
        <p:nvSpPr>
          <p:cNvPr id="32" name="현 31"/>
          <p:cNvSpPr/>
          <p:nvPr/>
        </p:nvSpPr>
        <p:spPr>
          <a:xfrm rot="1320295">
            <a:off x="7977774" y="728149"/>
            <a:ext cx="1626044" cy="1671279"/>
          </a:xfrm>
          <a:prstGeom prst="chord">
            <a:avLst>
              <a:gd name="adj1" fmla="val 2665508"/>
              <a:gd name="adj2" fmla="val 16257790"/>
            </a:avLst>
          </a:prstGeom>
          <a:solidFill>
            <a:srgbClr val="FFC000"/>
          </a:solidFill>
          <a:ln w="38100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7" name="Picture 3" descr="G:\02-1.리뉴 피플\02 홈피 구축 시안들\동물사진\520007087_4510927775_b.jpg"/>
          <p:cNvPicPr>
            <a:picLocks noChangeAspect="1" noChangeArrowheads="1"/>
          </p:cNvPicPr>
          <p:nvPr/>
        </p:nvPicPr>
        <p:blipFill>
          <a:blip r:embed="rId2">
            <a:duotone>
              <a:schemeClr val="bg2">
                <a:shade val="45000"/>
                <a:satMod val="135000"/>
              </a:schemeClr>
              <a:prstClr val="white"/>
            </a:duotone>
            <a:lum bright="10000"/>
          </a:blip>
          <a:srcRect/>
          <a:stretch>
            <a:fillRect/>
          </a:stretch>
        </p:blipFill>
        <p:spPr bwMode="auto">
          <a:xfrm>
            <a:off x="0" y="1071546"/>
            <a:ext cx="9144000" cy="2500330"/>
          </a:xfrm>
          <a:prstGeom prst="rect">
            <a:avLst/>
          </a:prstGeom>
          <a:noFill/>
        </p:spPr>
      </p:pic>
      <p:pic>
        <p:nvPicPr>
          <p:cNvPr id="4" name="그림 3" descr="RENEW-LOGO(RGB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  <p:sp>
        <p:nvSpPr>
          <p:cNvPr id="6" name="TextBox 5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01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77160" y="385474"/>
            <a:ext cx="144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소개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579775" y="1214422"/>
            <a:ext cx="3185487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3600" b="1" dirty="0">
                <a:solidFill>
                  <a:schemeClr val="tx1">
                    <a:lumMod val="75000"/>
                    <a:lumOff val="25000"/>
                  </a:schemeClr>
                </a:solidFill>
                <a:latin typeface="Arial" pitchFamily="34" charset="0"/>
                <a:cs typeface="Arial" pitchFamily="34" charset="0"/>
              </a:rPr>
              <a:t>RenewPeople</a:t>
            </a:r>
            <a:endParaRPr lang="ko-KR" altLang="en-US" sz="3600" b="1" dirty="0">
              <a:solidFill>
                <a:schemeClr val="tx1">
                  <a:lumMod val="75000"/>
                  <a:lumOff val="2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3794485" y="1500174"/>
            <a:ext cx="168347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리뉴피플 주식회사</a:t>
            </a:r>
          </a:p>
        </p:txBody>
      </p:sp>
      <p:sp>
        <p:nvSpPr>
          <p:cNvPr id="11" name="TextBox 10"/>
          <p:cNvSpPr txBox="1"/>
          <p:nvPr/>
        </p:nvSpPr>
        <p:spPr>
          <a:xfrm>
            <a:off x="597134" y="2143116"/>
            <a:ext cx="5689378" cy="116955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설 </a:t>
            </a:r>
            <a:r>
              <a:rPr lang="ko-KR" altLang="en-US" sz="1400" b="1" dirty="0" err="1">
                <a:solidFill>
                  <a:schemeClr val="tx1">
                    <a:lumMod val="85000"/>
                    <a:lumOff val="15000"/>
                  </a:schemeClr>
                </a:solidFill>
              </a:rPr>
              <a:t>립</a:t>
            </a:r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일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2012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년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월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11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일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대표이사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김 종 훈  </a:t>
            </a:r>
            <a:endParaRPr lang="en-US" altLang="ko-KR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endParaRPr lang="en-US" altLang="ko-KR" sz="1400" b="1" dirty="0">
              <a:solidFill>
                <a:schemeClr val="tx1">
                  <a:lumMod val="85000"/>
                  <a:lumOff val="15000"/>
                </a:schemeClr>
              </a:solidFill>
            </a:endParaRPr>
          </a:p>
          <a:p>
            <a:r>
              <a:rPr lang="ko-KR" altLang="en-US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소 재 지 </a:t>
            </a:r>
            <a:r>
              <a:rPr lang="en-US" altLang="ko-KR" sz="1400" b="1" dirty="0">
                <a:solidFill>
                  <a:schemeClr val="tx1">
                    <a:lumMod val="85000"/>
                    <a:lumOff val="1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서울시 강남구 봉은사로 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317, 3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층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(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논현동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,</a:t>
            </a:r>
            <a:r>
              <a:rPr lang="ko-KR" altLang="en-US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 아모제논현빌딩</a:t>
            </a:r>
            <a:r>
              <a:rPr lang="en-US" altLang="ko-KR" sz="1400" dirty="0">
                <a:solidFill>
                  <a:schemeClr val="tx1">
                    <a:lumMod val="85000"/>
                    <a:lumOff val="15000"/>
                  </a:schemeClr>
                </a:solidFill>
              </a:rPr>
              <a:t>)</a:t>
            </a:r>
            <a:endParaRPr lang="ko-KR" altLang="en-US" sz="1400" dirty="0">
              <a:solidFill>
                <a:schemeClr val="tx1">
                  <a:lumMod val="85000"/>
                  <a:lumOff val="15000"/>
                </a:schemeClr>
              </a:solidFill>
            </a:endParaRPr>
          </a:p>
        </p:txBody>
      </p:sp>
      <p:sp>
        <p:nvSpPr>
          <p:cNvPr id="12" name="타원 11"/>
          <p:cNvSpPr/>
          <p:nvPr/>
        </p:nvSpPr>
        <p:spPr>
          <a:xfrm>
            <a:off x="712634" y="4032403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13" name="TextBox 12"/>
          <p:cNvSpPr txBox="1"/>
          <p:nvPr/>
        </p:nvSpPr>
        <p:spPr>
          <a:xfrm>
            <a:off x="902689" y="3907412"/>
            <a:ext cx="1669047" cy="40011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0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Arial" pitchFamily="34" charset="0"/>
                <a:cs typeface="Arial" pitchFamily="34" charset="0"/>
              </a:rPr>
              <a:t>Our Mission</a:t>
            </a:r>
            <a:endParaRPr lang="ko-KR" altLang="en-US" sz="2000" b="1" dirty="0">
              <a:solidFill>
                <a:schemeClr val="tx1">
                  <a:lumMod val="85000"/>
                  <a:lumOff val="15000"/>
                </a:schemeClr>
              </a:solidFill>
              <a:latin typeface="Arial" pitchFamily="34" charset="0"/>
              <a:cs typeface="Arial" pitchFamily="34" charset="0"/>
            </a:endParaRPr>
          </a:p>
        </p:txBody>
      </p:sp>
      <p:sp>
        <p:nvSpPr>
          <p:cNvPr id="15" name="타원 14">
            <a:extLst>
              <a:ext uri="{FF2B5EF4-FFF2-40B4-BE49-F238E27FC236}">
                <a16:creationId xmlns:a16="http://schemas.microsoft.com/office/drawing/2014/main" id="{CD163324-BCBA-4359-9FB0-DE78F119CDD1}"/>
              </a:ext>
            </a:extLst>
          </p:cNvPr>
          <p:cNvSpPr/>
          <p:nvPr/>
        </p:nvSpPr>
        <p:spPr>
          <a:xfrm>
            <a:off x="905927" y="4643446"/>
            <a:ext cx="1357322" cy="1357321"/>
          </a:xfrm>
          <a:prstGeom prst="ellipse">
            <a:avLst/>
          </a:prstGeom>
          <a:gradFill>
            <a:gsLst>
              <a:gs pos="50000">
                <a:srgbClr val="922F2E"/>
              </a:gs>
              <a:gs pos="0">
                <a:srgbClr val="E31E1B"/>
              </a:gs>
              <a:gs pos="100000">
                <a:sysClr val="windowText" lastClr="000000">
                  <a:lumMod val="75000"/>
                  <a:lumOff val="25000"/>
                </a:sysClr>
              </a:gs>
            </a:gsLst>
            <a:lin ang="27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latinLnBrk="0"/>
            <a:r>
              <a:rPr lang="en-US" altLang="ko-KR" sz="1100" b="1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rPr>
              <a:t>Confidence</a:t>
            </a:r>
          </a:p>
          <a:p>
            <a:pPr lvl="0" algn="ctr" latinLnBrk="0"/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lvl="0" algn="ctr" latinLnBrk="0"/>
            <a:r>
              <a:rPr lang="ko-KR" altLang="en-US" sz="1400" b="1" kern="0" dirty="0">
                <a:solidFill>
                  <a:sysClr val="window" lastClr="FFFFFF"/>
                </a:solidFill>
                <a:latin typeface="맑은 고딕"/>
                <a:ea typeface="맑은 고딕"/>
              </a:rPr>
              <a:t>신 뢰</a:t>
            </a:r>
            <a:endParaRPr kumimoji="0" lang="ko-KR" altLang="en-US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</p:txBody>
      </p:sp>
      <p:sp>
        <p:nvSpPr>
          <p:cNvPr id="16" name="타원 15">
            <a:extLst>
              <a:ext uri="{FF2B5EF4-FFF2-40B4-BE49-F238E27FC236}">
                <a16:creationId xmlns:a16="http://schemas.microsoft.com/office/drawing/2014/main" id="{CD163324-BCBA-4359-9FB0-DE78F119CDD1}"/>
              </a:ext>
            </a:extLst>
          </p:cNvPr>
          <p:cNvSpPr/>
          <p:nvPr/>
        </p:nvSpPr>
        <p:spPr>
          <a:xfrm>
            <a:off x="2406125" y="4643446"/>
            <a:ext cx="1357322" cy="1357321"/>
          </a:xfrm>
          <a:prstGeom prst="ellipse">
            <a:avLst/>
          </a:prstGeom>
          <a:gradFill>
            <a:gsLst>
              <a:gs pos="50000">
                <a:srgbClr val="922F2E"/>
              </a:gs>
              <a:gs pos="0">
                <a:srgbClr val="E31E1B"/>
              </a:gs>
              <a:gs pos="100000">
                <a:sysClr val="windowText" lastClr="000000">
                  <a:lumMod val="75000"/>
                  <a:lumOff val="25000"/>
                </a:sysClr>
              </a:gs>
            </a:gsLst>
            <a:lin ang="27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latinLnBrk="0"/>
            <a:r>
              <a:rPr lang="en-US" altLang="ko-KR" sz="1100" b="1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rPr>
              <a:t>Quality</a:t>
            </a:r>
          </a:p>
          <a:p>
            <a:pPr lvl="0" algn="ctr" latinLnBrk="0"/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lvl="0" algn="ctr" latinLnBrk="0"/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품 질</a:t>
            </a:r>
          </a:p>
        </p:txBody>
      </p:sp>
      <p:sp>
        <p:nvSpPr>
          <p:cNvPr id="17" name="타원 16">
            <a:extLst>
              <a:ext uri="{FF2B5EF4-FFF2-40B4-BE49-F238E27FC236}">
                <a16:creationId xmlns:a16="http://schemas.microsoft.com/office/drawing/2014/main" id="{CD163324-BCBA-4359-9FB0-DE78F119CDD1}"/>
              </a:ext>
            </a:extLst>
          </p:cNvPr>
          <p:cNvSpPr/>
          <p:nvPr/>
        </p:nvSpPr>
        <p:spPr>
          <a:xfrm>
            <a:off x="3906323" y="4643447"/>
            <a:ext cx="1357322" cy="1357321"/>
          </a:xfrm>
          <a:prstGeom prst="ellipse">
            <a:avLst/>
          </a:prstGeom>
          <a:gradFill>
            <a:gsLst>
              <a:gs pos="50000">
                <a:srgbClr val="922F2E"/>
              </a:gs>
              <a:gs pos="0">
                <a:srgbClr val="E31E1B"/>
              </a:gs>
              <a:gs pos="100000">
                <a:sysClr val="windowText" lastClr="000000">
                  <a:lumMod val="75000"/>
                  <a:lumOff val="25000"/>
                </a:sysClr>
              </a:gs>
            </a:gsLst>
            <a:lin ang="2700000" scaled="0"/>
          </a:gradFill>
          <a:ln w="12700" cap="flat" cmpd="sng" algn="ctr">
            <a:noFill/>
            <a:prstDash val="solid"/>
            <a:miter lim="800000"/>
          </a:ln>
          <a:effectLst/>
        </p:spPr>
        <p:txBody>
          <a:bodyPr rtlCol="0" anchor="ctr"/>
          <a:lstStyle/>
          <a:p>
            <a:pPr lvl="0" algn="ctr" latinLnBrk="0"/>
            <a:r>
              <a:rPr lang="en-US" altLang="ko-KR" sz="1100" b="1" kern="0" dirty="0">
                <a:solidFill>
                  <a:sysClr val="window" lastClr="FFFFFF"/>
                </a:solidFill>
                <a:latin typeface="Arial" pitchFamily="34" charset="0"/>
                <a:cs typeface="Arial" pitchFamily="34" charset="0"/>
              </a:rPr>
              <a:t>Speed</a:t>
            </a:r>
          </a:p>
          <a:p>
            <a:pPr lvl="0" algn="ctr" latinLnBrk="0"/>
            <a:endParaRPr kumimoji="0" lang="en-US" altLang="ko-KR" sz="11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/>
              <a:ea typeface="맑은 고딕"/>
              <a:cs typeface="+mn-cs"/>
            </a:endParaRPr>
          </a:p>
          <a:p>
            <a:pPr lvl="0" algn="ctr" latinLnBrk="0"/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/>
                <a:ea typeface="맑은 고딕"/>
                <a:cs typeface="+mn-cs"/>
              </a:rPr>
              <a:t>신 속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5384460" y="4778802"/>
            <a:ext cx="3696846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100" b="1" dirty="0"/>
              <a:t>.</a:t>
            </a:r>
            <a:r>
              <a:rPr lang="en-US" altLang="ko-KR" sz="1100" dirty="0"/>
              <a:t> </a:t>
            </a:r>
            <a:r>
              <a:rPr lang="ko-KR" altLang="en-US" sz="1100" dirty="0"/>
              <a:t>정직과 성실을 기본으로 책임을 집니다</a:t>
            </a:r>
            <a:r>
              <a:rPr lang="en-US" altLang="ko-KR" sz="1100" dirty="0"/>
              <a:t>.</a:t>
            </a:r>
          </a:p>
          <a:p>
            <a:endParaRPr lang="en-US" altLang="ko-KR" sz="1100" dirty="0"/>
          </a:p>
          <a:p>
            <a:r>
              <a:rPr lang="en-US" altLang="ko-KR" sz="1100" b="1" dirty="0"/>
              <a:t>.</a:t>
            </a:r>
            <a:r>
              <a:rPr lang="en-US" altLang="ko-KR" sz="1100" dirty="0"/>
              <a:t> </a:t>
            </a:r>
            <a:r>
              <a:rPr lang="ko-KR" altLang="en-US" sz="1100" dirty="0"/>
              <a:t>고품질의 성과로 다음 단계의 성공을 보장해 드립니다</a:t>
            </a:r>
            <a:r>
              <a:rPr lang="en-US" altLang="ko-KR" sz="1100" dirty="0"/>
              <a:t>.</a:t>
            </a:r>
          </a:p>
          <a:p>
            <a:endParaRPr lang="en-US" altLang="ko-KR" sz="1100" dirty="0"/>
          </a:p>
          <a:p>
            <a:r>
              <a:rPr lang="en-US" altLang="ko-KR" sz="1100" b="1" dirty="0"/>
              <a:t>.</a:t>
            </a:r>
            <a:r>
              <a:rPr lang="en-US" altLang="ko-KR" sz="1100" dirty="0"/>
              <a:t> </a:t>
            </a:r>
            <a:r>
              <a:rPr lang="ko-KR" altLang="en-US" sz="1100" dirty="0"/>
              <a:t>고객사가 본연의 업무에 충실할 수 있도록 적절한</a:t>
            </a:r>
            <a:endParaRPr lang="en-US" altLang="ko-KR" sz="1100" dirty="0"/>
          </a:p>
          <a:p>
            <a:r>
              <a:rPr lang="ko-KR" altLang="en-US" sz="1100" dirty="0"/>
              <a:t>  시간 안에 지원을 약속합니다</a:t>
            </a:r>
            <a:r>
              <a:rPr lang="en-US" altLang="ko-KR" sz="1100" dirty="0"/>
              <a:t>.</a:t>
            </a:r>
            <a:endParaRPr lang="ko-KR" altLang="en-US" sz="11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그림 9" descr="na_5b485604edc5d.jpg"/>
          <p:cNvPicPr>
            <a:picLocks noChangeAspect="1"/>
          </p:cNvPicPr>
          <p:nvPr/>
        </p:nvPicPr>
        <p:blipFill>
          <a:blip r:embed="rId2">
            <a:lum bright="70000" contrast="-70000"/>
          </a:blip>
          <a:srcRect l="32812" r="44531"/>
          <a:stretch>
            <a:fillRect/>
          </a:stretch>
        </p:blipFill>
        <p:spPr>
          <a:xfrm>
            <a:off x="-3025" y="785794"/>
            <a:ext cx="1448597" cy="6072206"/>
          </a:xfrm>
          <a:prstGeom prst="rect">
            <a:avLst/>
          </a:prstGeom>
        </p:spPr>
      </p:pic>
      <p:sp>
        <p:nvSpPr>
          <p:cNvPr id="3" name="TextBox 2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01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77160" y="385474"/>
            <a:ext cx="144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소개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1857356" y="785794"/>
            <a:ext cx="1015021" cy="110799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6600" b="1" dirty="0">
                <a:solidFill>
                  <a:schemeClr val="bg1">
                    <a:lumMod val="75000"/>
                  </a:schemeClr>
                </a:solidFill>
                <a:latin typeface="HY견고딕" pitchFamily="18" charset="-127"/>
                <a:ea typeface="HY견고딕" pitchFamily="18" charset="-127"/>
              </a:rPr>
              <a:t>“</a:t>
            </a:r>
            <a:endParaRPr lang="ko-KR" altLang="en-US" sz="6600" b="1" dirty="0">
              <a:solidFill>
                <a:schemeClr val="bg1">
                  <a:lumMod val="75000"/>
                </a:schemeClr>
              </a:solidFill>
              <a:latin typeface="HY견고딕" pitchFamily="18" charset="-127"/>
              <a:ea typeface="HY견고딕" pitchFamily="18" charset="-127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2302028" y="1360403"/>
            <a:ext cx="5698996" cy="135421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b="1" dirty="0"/>
              <a:t>리뉴피플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은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인재의 가치를 알고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책임감 있는 서비스를 제공하고 있습니다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  <a:p>
            <a:endParaRPr lang="en-US" altLang="ko-KR" sz="800" b="1" dirty="0"/>
          </a:p>
          <a:p>
            <a:r>
              <a:rPr lang="ko-KR" altLang="en-US" sz="1600" b="1" dirty="0"/>
              <a:t>리뉴피플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은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인사채용전문컨설팅회사로 채용컨설팅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이력서컨설팅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자소서컨설팅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면접코칭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면접대행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인사노무교육사업 등을 진행하고 있습니다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.</a:t>
            </a:r>
          </a:p>
        </p:txBody>
      </p:sp>
      <p:sp>
        <p:nvSpPr>
          <p:cNvPr id="8" name="Freeform 5">
            <a:extLst>
              <a:ext uri="{FF2B5EF4-FFF2-40B4-BE49-F238E27FC236}">
                <a16:creationId xmlns:a16="http://schemas.microsoft.com/office/drawing/2014/main" id="{69A24652-90D8-4107-A1ED-EB2177603A34}"/>
              </a:ext>
            </a:extLst>
          </p:cNvPr>
          <p:cNvSpPr>
            <a:spLocks noEditPoints="1"/>
          </p:cNvSpPr>
          <p:nvPr/>
        </p:nvSpPr>
        <p:spPr bwMode="auto">
          <a:xfrm>
            <a:off x="8143900" y="5572140"/>
            <a:ext cx="642942" cy="681227"/>
          </a:xfrm>
          <a:custGeom>
            <a:avLst/>
            <a:gdLst>
              <a:gd name="T0" fmla="*/ 228 w 1074"/>
              <a:gd name="T1" fmla="*/ 610 h 1134"/>
              <a:gd name="T2" fmla="*/ 693 w 1074"/>
              <a:gd name="T3" fmla="*/ 310 h 1134"/>
              <a:gd name="T4" fmla="*/ 959 w 1074"/>
              <a:gd name="T5" fmla="*/ 76 h 1134"/>
              <a:gd name="T6" fmla="*/ 981 w 1074"/>
              <a:gd name="T7" fmla="*/ 173 h 1134"/>
              <a:gd name="T8" fmla="*/ 1003 w 1074"/>
              <a:gd name="T9" fmla="*/ 24 h 1134"/>
              <a:gd name="T10" fmla="*/ 997 w 1074"/>
              <a:gd name="T11" fmla="*/ 7 h 1134"/>
              <a:gd name="T12" fmla="*/ 979 w 1074"/>
              <a:gd name="T13" fmla="*/ 0 h 1134"/>
              <a:gd name="T14" fmla="*/ 823 w 1074"/>
              <a:gd name="T15" fmla="*/ 22 h 1134"/>
              <a:gd name="T16" fmla="*/ 927 w 1074"/>
              <a:gd name="T17" fmla="*/ 44 h 1134"/>
              <a:gd name="T18" fmla="*/ 626 w 1074"/>
              <a:gd name="T19" fmla="*/ 181 h 1134"/>
              <a:gd name="T20" fmla="*/ 595 w 1074"/>
              <a:gd name="T21" fmla="*/ 181 h 1134"/>
              <a:gd name="T22" fmla="*/ 197 w 1074"/>
              <a:gd name="T23" fmla="*/ 610 h 1134"/>
              <a:gd name="T24" fmla="*/ 1052 w 1074"/>
              <a:gd name="T25" fmla="*/ 1090 h 1134"/>
              <a:gd name="T26" fmla="*/ 1003 w 1074"/>
              <a:gd name="T27" fmla="*/ 384 h 1134"/>
              <a:gd name="T28" fmla="*/ 835 w 1074"/>
              <a:gd name="T29" fmla="*/ 325 h 1134"/>
              <a:gd name="T30" fmla="*/ 775 w 1074"/>
              <a:gd name="T31" fmla="*/ 1090 h 1134"/>
              <a:gd name="T32" fmla="*/ 652 w 1074"/>
              <a:gd name="T33" fmla="*/ 704 h 1134"/>
              <a:gd name="T34" fmla="*/ 484 w 1074"/>
              <a:gd name="T35" fmla="*/ 644 h 1134"/>
              <a:gd name="T36" fmla="*/ 424 w 1074"/>
              <a:gd name="T37" fmla="*/ 1090 h 1134"/>
              <a:gd name="T38" fmla="*/ 301 w 1074"/>
              <a:gd name="T39" fmla="*/ 890 h 1134"/>
              <a:gd name="T40" fmla="*/ 133 w 1074"/>
              <a:gd name="T41" fmla="*/ 830 h 1134"/>
              <a:gd name="T42" fmla="*/ 74 w 1074"/>
              <a:gd name="T43" fmla="*/ 1090 h 1134"/>
              <a:gd name="T44" fmla="*/ 0 w 1074"/>
              <a:gd name="T45" fmla="*/ 1112 h 1134"/>
              <a:gd name="T46" fmla="*/ 1052 w 1074"/>
              <a:gd name="T47" fmla="*/ 1134 h 1134"/>
              <a:gd name="T48" fmla="*/ 1052 w 1074"/>
              <a:gd name="T49" fmla="*/ 1090 h 1134"/>
              <a:gd name="T50" fmla="*/ 118 w 1074"/>
              <a:gd name="T51" fmla="*/ 1090 h 1134"/>
              <a:gd name="T52" fmla="*/ 133 w 1074"/>
              <a:gd name="T53" fmla="*/ 875 h 1134"/>
              <a:gd name="T54" fmla="*/ 257 w 1074"/>
              <a:gd name="T55" fmla="*/ 890 h 1134"/>
              <a:gd name="T56" fmla="*/ 608 w 1074"/>
              <a:gd name="T57" fmla="*/ 1090 h 1134"/>
              <a:gd name="T58" fmla="*/ 469 w 1074"/>
              <a:gd name="T59" fmla="*/ 704 h 1134"/>
              <a:gd name="T60" fmla="*/ 593 w 1074"/>
              <a:gd name="T61" fmla="*/ 689 h 1134"/>
              <a:gd name="T62" fmla="*/ 608 w 1074"/>
              <a:gd name="T63" fmla="*/ 1090 h 1134"/>
              <a:gd name="T64" fmla="*/ 820 w 1074"/>
              <a:gd name="T65" fmla="*/ 1090 h 1134"/>
              <a:gd name="T66" fmla="*/ 835 w 1074"/>
              <a:gd name="T67" fmla="*/ 369 h 1134"/>
              <a:gd name="T68" fmla="*/ 959 w 1074"/>
              <a:gd name="T69" fmla="*/ 384 h 1134"/>
              <a:gd name="T70" fmla="*/ 138 w 1074"/>
              <a:gd name="T71" fmla="*/ 694 h 1134"/>
              <a:gd name="T72" fmla="*/ 138 w 1074"/>
              <a:gd name="T73" fmla="*/ 650 h 1134"/>
              <a:gd name="T74" fmla="*/ 138 w 1074"/>
              <a:gd name="T75" fmla="*/ 694 h 113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  <a:cxn ang="0">
                <a:pos x="T16" y="T17"/>
              </a:cxn>
              <a:cxn ang="0">
                <a:pos x="T18" y="T19"/>
              </a:cxn>
              <a:cxn ang="0">
                <a:pos x="T20" y="T21"/>
              </a:cxn>
              <a:cxn ang="0">
                <a:pos x="T22" y="T23"/>
              </a:cxn>
              <a:cxn ang="0">
                <a:pos x="T24" y="T25"/>
              </a:cxn>
              <a:cxn ang="0">
                <a:pos x="T26" y="T27"/>
              </a:cxn>
              <a:cxn ang="0">
                <a:pos x="T28" y="T29"/>
              </a:cxn>
              <a:cxn ang="0">
                <a:pos x="T30" y="T31"/>
              </a:cxn>
              <a:cxn ang="0">
                <a:pos x="T32" y="T33"/>
              </a:cxn>
              <a:cxn ang="0">
                <a:pos x="T34" y="T35"/>
              </a:cxn>
              <a:cxn ang="0">
                <a:pos x="T36" y="T37"/>
              </a:cxn>
              <a:cxn ang="0">
                <a:pos x="T38" y="T39"/>
              </a:cxn>
              <a:cxn ang="0">
                <a:pos x="T40" y="T41"/>
              </a:cxn>
              <a:cxn ang="0">
                <a:pos x="T42" y="T43"/>
              </a:cxn>
              <a:cxn ang="0">
                <a:pos x="T44" y="T45"/>
              </a:cxn>
              <a:cxn ang="0">
                <a:pos x="T46" y="T47"/>
              </a:cxn>
              <a:cxn ang="0">
                <a:pos x="T48" y="T49"/>
              </a:cxn>
              <a:cxn ang="0">
                <a:pos x="T50" y="T51"/>
              </a:cxn>
              <a:cxn ang="0">
                <a:pos x="T52" y="T53"/>
              </a:cxn>
              <a:cxn ang="0">
                <a:pos x="T54" y="T55"/>
              </a:cxn>
              <a:cxn ang="0">
                <a:pos x="T56" y="T57"/>
              </a:cxn>
              <a:cxn ang="0">
                <a:pos x="T58" y="T59"/>
              </a:cxn>
              <a:cxn ang="0">
                <a:pos x="T60" y="T61"/>
              </a:cxn>
              <a:cxn ang="0">
                <a:pos x="T62" y="T63"/>
              </a:cxn>
              <a:cxn ang="0">
                <a:pos x="T64" y="T65"/>
              </a:cxn>
              <a:cxn ang="0">
                <a:pos x="T66" y="T67"/>
              </a:cxn>
              <a:cxn ang="0">
                <a:pos x="T68" y="T69"/>
              </a:cxn>
              <a:cxn ang="0">
                <a:pos x="T70" y="T71"/>
              </a:cxn>
              <a:cxn ang="0">
                <a:pos x="T72" y="T73"/>
              </a:cxn>
              <a:cxn ang="0">
                <a:pos x="T74" y="T75"/>
              </a:cxn>
            </a:cxnLst>
            <a:rect l="0" t="0" r="r" b="b"/>
            <a:pathLst>
              <a:path w="1074" h="1134">
                <a:moveTo>
                  <a:pt x="212" y="617"/>
                </a:moveTo>
                <a:cubicBezTo>
                  <a:pt x="218" y="617"/>
                  <a:pt x="224" y="614"/>
                  <a:pt x="228" y="610"/>
                </a:cubicBezTo>
                <a:cubicBezTo>
                  <a:pt x="610" y="228"/>
                  <a:pt x="610" y="228"/>
                  <a:pt x="610" y="228"/>
                </a:cubicBezTo>
                <a:cubicBezTo>
                  <a:pt x="693" y="310"/>
                  <a:pt x="693" y="310"/>
                  <a:pt x="693" y="310"/>
                </a:cubicBezTo>
                <a:cubicBezTo>
                  <a:pt x="702" y="319"/>
                  <a:pt x="716" y="319"/>
                  <a:pt x="724" y="310"/>
                </a:cubicBezTo>
                <a:cubicBezTo>
                  <a:pt x="959" y="76"/>
                  <a:pt x="959" y="76"/>
                  <a:pt x="959" y="76"/>
                </a:cubicBezTo>
                <a:cubicBezTo>
                  <a:pt x="959" y="151"/>
                  <a:pt x="959" y="151"/>
                  <a:pt x="959" y="151"/>
                </a:cubicBezTo>
                <a:cubicBezTo>
                  <a:pt x="959" y="163"/>
                  <a:pt x="969" y="173"/>
                  <a:pt x="981" y="173"/>
                </a:cubicBezTo>
                <a:cubicBezTo>
                  <a:pt x="993" y="173"/>
                  <a:pt x="1003" y="163"/>
                  <a:pt x="1003" y="151"/>
                </a:cubicBezTo>
                <a:cubicBezTo>
                  <a:pt x="1003" y="24"/>
                  <a:pt x="1003" y="24"/>
                  <a:pt x="1003" y="24"/>
                </a:cubicBezTo>
                <a:cubicBezTo>
                  <a:pt x="1003" y="24"/>
                  <a:pt x="1003" y="24"/>
                  <a:pt x="1003" y="23"/>
                </a:cubicBezTo>
                <a:cubicBezTo>
                  <a:pt x="1003" y="17"/>
                  <a:pt x="1001" y="11"/>
                  <a:pt x="997" y="7"/>
                </a:cubicBezTo>
                <a:cubicBezTo>
                  <a:pt x="992" y="2"/>
                  <a:pt x="986" y="0"/>
                  <a:pt x="980" y="0"/>
                </a:cubicBezTo>
                <a:cubicBezTo>
                  <a:pt x="979" y="0"/>
                  <a:pt x="979" y="0"/>
                  <a:pt x="979" y="0"/>
                </a:cubicBezTo>
                <a:cubicBezTo>
                  <a:pt x="845" y="0"/>
                  <a:pt x="845" y="0"/>
                  <a:pt x="845" y="0"/>
                </a:cubicBezTo>
                <a:cubicBezTo>
                  <a:pt x="833" y="0"/>
                  <a:pt x="823" y="10"/>
                  <a:pt x="823" y="22"/>
                </a:cubicBezTo>
                <a:cubicBezTo>
                  <a:pt x="823" y="34"/>
                  <a:pt x="833" y="44"/>
                  <a:pt x="845" y="44"/>
                </a:cubicBezTo>
                <a:cubicBezTo>
                  <a:pt x="927" y="44"/>
                  <a:pt x="927" y="44"/>
                  <a:pt x="927" y="44"/>
                </a:cubicBezTo>
                <a:cubicBezTo>
                  <a:pt x="709" y="263"/>
                  <a:pt x="709" y="263"/>
                  <a:pt x="709" y="263"/>
                </a:cubicBezTo>
                <a:cubicBezTo>
                  <a:pt x="626" y="181"/>
                  <a:pt x="626" y="181"/>
                  <a:pt x="626" y="181"/>
                </a:cubicBezTo>
                <a:cubicBezTo>
                  <a:pt x="622" y="177"/>
                  <a:pt x="616" y="174"/>
                  <a:pt x="610" y="174"/>
                </a:cubicBezTo>
                <a:cubicBezTo>
                  <a:pt x="604" y="174"/>
                  <a:pt x="599" y="177"/>
                  <a:pt x="595" y="181"/>
                </a:cubicBezTo>
                <a:cubicBezTo>
                  <a:pt x="197" y="579"/>
                  <a:pt x="197" y="579"/>
                  <a:pt x="197" y="579"/>
                </a:cubicBezTo>
                <a:cubicBezTo>
                  <a:pt x="188" y="587"/>
                  <a:pt x="188" y="602"/>
                  <a:pt x="197" y="610"/>
                </a:cubicBezTo>
                <a:cubicBezTo>
                  <a:pt x="201" y="614"/>
                  <a:pt x="207" y="617"/>
                  <a:pt x="212" y="617"/>
                </a:cubicBezTo>
                <a:close/>
                <a:moveTo>
                  <a:pt x="1052" y="1090"/>
                </a:moveTo>
                <a:cubicBezTo>
                  <a:pt x="1003" y="1090"/>
                  <a:pt x="1003" y="1090"/>
                  <a:pt x="1003" y="1090"/>
                </a:cubicBezTo>
                <a:cubicBezTo>
                  <a:pt x="1003" y="384"/>
                  <a:pt x="1003" y="384"/>
                  <a:pt x="1003" y="384"/>
                </a:cubicBezTo>
                <a:cubicBezTo>
                  <a:pt x="1003" y="352"/>
                  <a:pt x="976" y="325"/>
                  <a:pt x="944" y="325"/>
                </a:cubicBezTo>
                <a:cubicBezTo>
                  <a:pt x="835" y="325"/>
                  <a:pt x="835" y="325"/>
                  <a:pt x="835" y="325"/>
                </a:cubicBezTo>
                <a:cubicBezTo>
                  <a:pt x="802" y="325"/>
                  <a:pt x="775" y="352"/>
                  <a:pt x="775" y="384"/>
                </a:cubicBezTo>
                <a:cubicBezTo>
                  <a:pt x="775" y="1090"/>
                  <a:pt x="775" y="1090"/>
                  <a:pt x="775" y="1090"/>
                </a:cubicBezTo>
                <a:cubicBezTo>
                  <a:pt x="652" y="1090"/>
                  <a:pt x="652" y="1090"/>
                  <a:pt x="652" y="1090"/>
                </a:cubicBezTo>
                <a:cubicBezTo>
                  <a:pt x="652" y="704"/>
                  <a:pt x="652" y="704"/>
                  <a:pt x="652" y="704"/>
                </a:cubicBezTo>
                <a:cubicBezTo>
                  <a:pt x="652" y="671"/>
                  <a:pt x="625" y="644"/>
                  <a:pt x="593" y="644"/>
                </a:cubicBezTo>
                <a:cubicBezTo>
                  <a:pt x="484" y="644"/>
                  <a:pt x="484" y="644"/>
                  <a:pt x="484" y="644"/>
                </a:cubicBezTo>
                <a:cubicBezTo>
                  <a:pt x="451" y="644"/>
                  <a:pt x="424" y="671"/>
                  <a:pt x="424" y="704"/>
                </a:cubicBezTo>
                <a:cubicBezTo>
                  <a:pt x="424" y="1090"/>
                  <a:pt x="424" y="1090"/>
                  <a:pt x="424" y="1090"/>
                </a:cubicBezTo>
                <a:cubicBezTo>
                  <a:pt x="301" y="1090"/>
                  <a:pt x="301" y="1090"/>
                  <a:pt x="301" y="1090"/>
                </a:cubicBezTo>
                <a:cubicBezTo>
                  <a:pt x="301" y="890"/>
                  <a:pt x="301" y="890"/>
                  <a:pt x="301" y="890"/>
                </a:cubicBezTo>
                <a:cubicBezTo>
                  <a:pt x="301" y="857"/>
                  <a:pt x="274" y="830"/>
                  <a:pt x="242" y="830"/>
                </a:cubicBezTo>
                <a:cubicBezTo>
                  <a:pt x="133" y="830"/>
                  <a:pt x="133" y="830"/>
                  <a:pt x="133" y="830"/>
                </a:cubicBezTo>
                <a:cubicBezTo>
                  <a:pt x="100" y="830"/>
                  <a:pt x="74" y="857"/>
                  <a:pt x="74" y="890"/>
                </a:cubicBezTo>
                <a:cubicBezTo>
                  <a:pt x="74" y="1090"/>
                  <a:pt x="74" y="1090"/>
                  <a:pt x="74" y="1090"/>
                </a:cubicBezTo>
                <a:cubicBezTo>
                  <a:pt x="22" y="1090"/>
                  <a:pt x="22" y="1090"/>
                  <a:pt x="22" y="1090"/>
                </a:cubicBezTo>
                <a:cubicBezTo>
                  <a:pt x="10" y="1090"/>
                  <a:pt x="0" y="1100"/>
                  <a:pt x="0" y="1112"/>
                </a:cubicBezTo>
                <a:cubicBezTo>
                  <a:pt x="0" y="1124"/>
                  <a:pt x="10" y="1134"/>
                  <a:pt x="22" y="1134"/>
                </a:cubicBezTo>
                <a:cubicBezTo>
                  <a:pt x="1052" y="1134"/>
                  <a:pt x="1052" y="1134"/>
                  <a:pt x="1052" y="1134"/>
                </a:cubicBezTo>
                <a:cubicBezTo>
                  <a:pt x="1064" y="1134"/>
                  <a:pt x="1074" y="1124"/>
                  <a:pt x="1074" y="1112"/>
                </a:cubicBezTo>
                <a:cubicBezTo>
                  <a:pt x="1074" y="1100"/>
                  <a:pt x="1064" y="1090"/>
                  <a:pt x="1052" y="1090"/>
                </a:cubicBezTo>
                <a:close/>
                <a:moveTo>
                  <a:pt x="257" y="1090"/>
                </a:moveTo>
                <a:cubicBezTo>
                  <a:pt x="118" y="1090"/>
                  <a:pt x="118" y="1090"/>
                  <a:pt x="118" y="1090"/>
                </a:cubicBezTo>
                <a:cubicBezTo>
                  <a:pt x="118" y="890"/>
                  <a:pt x="118" y="890"/>
                  <a:pt x="118" y="890"/>
                </a:cubicBezTo>
                <a:cubicBezTo>
                  <a:pt x="118" y="881"/>
                  <a:pt x="125" y="875"/>
                  <a:pt x="133" y="875"/>
                </a:cubicBezTo>
                <a:cubicBezTo>
                  <a:pt x="242" y="875"/>
                  <a:pt x="242" y="875"/>
                  <a:pt x="242" y="875"/>
                </a:cubicBezTo>
                <a:cubicBezTo>
                  <a:pt x="250" y="875"/>
                  <a:pt x="257" y="881"/>
                  <a:pt x="257" y="890"/>
                </a:cubicBezTo>
                <a:lnTo>
                  <a:pt x="257" y="1090"/>
                </a:lnTo>
                <a:close/>
                <a:moveTo>
                  <a:pt x="608" y="1090"/>
                </a:moveTo>
                <a:cubicBezTo>
                  <a:pt x="469" y="1090"/>
                  <a:pt x="469" y="1090"/>
                  <a:pt x="469" y="1090"/>
                </a:cubicBezTo>
                <a:cubicBezTo>
                  <a:pt x="469" y="704"/>
                  <a:pt x="469" y="704"/>
                  <a:pt x="469" y="704"/>
                </a:cubicBezTo>
                <a:cubicBezTo>
                  <a:pt x="469" y="696"/>
                  <a:pt x="476" y="689"/>
                  <a:pt x="484" y="689"/>
                </a:cubicBezTo>
                <a:cubicBezTo>
                  <a:pt x="593" y="689"/>
                  <a:pt x="593" y="689"/>
                  <a:pt x="593" y="689"/>
                </a:cubicBezTo>
                <a:cubicBezTo>
                  <a:pt x="601" y="689"/>
                  <a:pt x="608" y="696"/>
                  <a:pt x="608" y="704"/>
                </a:cubicBezTo>
                <a:lnTo>
                  <a:pt x="608" y="1090"/>
                </a:lnTo>
                <a:close/>
                <a:moveTo>
                  <a:pt x="959" y="1090"/>
                </a:moveTo>
                <a:cubicBezTo>
                  <a:pt x="820" y="1090"/>
                  <a:pt x="820" y="1090"/>
                  <a:pt x="820" y="1090"/>
                </a:cubicBezTo>
                <a:cubicBezTo>
                  <a:pt x="820" y="384"/>
                  <a:pt x="820" y="384"/>
                  <a:pt x="820" y="384"/>
                </a:cubicBezTo>
                <a:cubicBezTo>
                  <a:pt x="820" y="376"/>
                  <a:pt x="827" y="369"/>
                  <a:pt x="835" y="369"/>
                </a:cubicBezTo>
                <a:cubicBezTo>
                  <a:pt x="944" y="369"/>
                  <a:pt x="944" y="369"/>
                  <a:pt x="944" y="369"/>
                </a:cubicBezTo>
                <a:cubicBezTo>
                  <a:pt x="952" y="369"/>
                  <a:pt x="959" y="376"/>
                  <a:pt x="959" y="384"/>
                </a:cubicBezTo>
                <a:lnTo>
                  <a:pt x="959" y="1090"/>
                </a:lnTo>
                <a:close/>
                <a:moveTo>
                  <a:pt x="138" y="694"/>
                </a:moveTo>
                <a:cubicBezTo>
                  <a:pt x="150" y="694"/>
                  <a:pt x="160" y="684"/>
                  <a:pt x="160" y="672"/>
                </a:cubicBezTo>
                <a:cubicBezTo>
                  <a:pt x="160" y="660"/>
                  <a:pt x="150" y="650"/>
                  <a:pt x="138" y="650"/>
                </a:cubicBezTo>
                <a:cubicBezTo>
                  <a:pt x="125" y="650"/>
                  <a:pt x="115" y="660"/>
                  <a:pt x="115" y="672"/>
                </a:cubicBezTo>
                <a:cubicBezTo>
                  <a:pt x="115" y="684"/>
                  <a:pt x="125" y="694"/>
                  <a:pt x="138" y="694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ko-KR" altLang="en-US"/>
          </a:p>
        </p:txBody>
      </p:sp>
      <p:sp>
        <p:nvSpPr>
          <p:cNvPr id="9" name="TextBox 8"/>
          <p:cNvSpPr txBox="1"/>
          <p:nvPr/>
        </p:nvSpPr>
        <p:spPr>
          <a:xfrm>
            <a:off x="2908872" y="2939379"/>
            <a:ext cx="3827010" cy="38472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데이터 베이스</a:t>
            </a:r>
            <a:endParaRPr lang="en-US" altLang="ko-KR" sz="1400" dirty="0">
              <a:latin typeface="휴먼모음T" pitchFamily="18" charset="-127"/>
              <a:ea typeface="휴먼모음T" pitchFamily="18" charset="-127"/>
            </a:endParaRP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국내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위 “예스폼” 문서관리업체의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500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만 회원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DB</a:t>
            </a: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기업 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특성별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special list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관리</a:t>
            </a: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후보자의 정확한 평판조회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ko-KR" altLang="en-US" sz="1400" dirty="0">
                <a:latin typeface="휴먼모음T" pitchFamily="18" charset="-127"/>
                <a:ea typeface="휴먼모음T" pitchFamily="18" charset="-127"/>
              </a:rPr>
              <a:t>전문 컨설턴트</a:t>
            </a:r>
            <a:endParaRPr lang="en-US" altLang="ko-KR" sz="1400" dirty="0">
              <a:latin typeface="휴먼모음T" pitchFamily="18" charset="-127"/>
              <a:ea typeface="휴먼모음T" pitchFamily="18" charset="-127"/>
            </a:endParaRP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전문 컨설턴트 팀장 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운영제</a:t>
            </a:r>
            <a:endParaRPr lang="ko-KR" altLang="en-US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노무 전문가의 법률적 지원</a:t>
            </a:r>
          </a:p>
          <a:p>
            <a:pPr marL="180000">
              <a:buFont typeface="Wingdings" pitchFamily="2" charset="2"/>
              <a:buChar char="§"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Self-assessment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를 활용한 검증된 후보 관리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SYSTEM</a:t>
            </a: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통합관리 프로그램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renew track </a:t>
            </a: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ko-KR" altLang="en-US" sz="12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니즈에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맞는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recruiting service</a:t>
            </a:r>
          </a:p>
          <a:p>
            <a:pPr marL="180000">
              <a:buFont typeface="Wingdings" pitchFamily="2" charset="2"/>
              <a:buChar char="§"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Code of Conduct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실행</a:t>
            </a:r>
            <a:endParaRPr lang="en-US" altLang="ko-KR" sz="1200" dirty="0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endParaRPr lang="en-US" altLang="ko-KR" sz="1200" dirty="0">
              <a:latin typeface="맑은 고딕" pitchFamily="50" charset="-127"/>
              <a:ea typeface="맑은 고딕" pitchFamily="50" charset="-127"/>
            </a:endParaRPr>
          </a:p>
          <a:p>
            <a:r>
              <a:rPr lang="en-US" altLang="ko-KR" sz="1400" dirty="0">
                <a:latin typeface="휴먼모음T" pitchFamily="18" charset="-127"/>
                <a:ea typeface="휴먼모음T" pitchFamily="18" charset="-127"/>
              </a:rPr>
              <a:t>HR Development</a:t>
            </a:r>
          </a:p>
          <a:p>
            <a:pPr marL="180000">
              <a:buFont typeface="Wingdings" pitchFamily="2" charset="2"/>
              <a:buChar char="§"/>
            </a:pP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Communication Strategy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지원</a:t>
            </a: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인재 양성과정 진행 및 우수 인력교육</a:t>
            </a:r>
          </a:p>
          <a:p>
            <a:pPr marL="180000">
              <a:buFont typeface="Wingdings" pitchFamily="2" charset="2"/>
              <a:buChar char="§"/>
            </a:pP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개별 </a:t>
            </a:r>
            <a:r>
              <a:rPr lang="en-US" altLang="ko-KR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Development Plan </a:t>
            </a:r>
            <a:r>
              <a:rPr lang="ko-KR" altLang="en-US" sz="1200" dirty="0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교육 지원</a:t>
            </a:r>
          </a:p>
        </p:txBody>
      </p:sp>
      <p:pic>
        <p:nvPicPr>
          <p:cNvPr id="2" name="그림 1">
            <a:extLst>
              <a:ext uri="{FF2B5EF4-FFF2-40B4-BE49-F238E27FC236}">
                <a16:creationId xmlns:a16="http://schemas.microsoft.com/office/drawing/2014/main" id="{594A6372-6162-47B2-B85E-30CAEF57473D}"/>
              </a:ext>
            </a:extLst>
          </p:cNvPr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1071538" y="3000372"/>
            <a:ext cx="924653" cy="2714644"/>
          </a:xfrm>
          <a:prstGeom prst="rect">
            <a:avLst/>
          </a:prstGeom>
        </p:spPr>
      </p:pic>
      <p:pic>
        <p:nvPicPr>
          <p:cNvPr id="11" name="그림 10" descr="RENEW-LOGO(RGB).jpg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7" name="직선 화살표 연결선 6"/>
          <p:cNvCxnSpPr/>
          <p:nvPr/>
        </p:nvCxnSpPr>
        <p:spPr>
          <a:xfrm>
            <a:off x="642910" y="2143116"/>
            <a:ext cx="7858180" cy="1588"/>
          </a:xfrm>
          <a:prstGeom prst="straightConnector1">
            <a:avLst/>
          </a:prstGeom>
          <a:ln w="57150">
            <a:solidFill>
              <a:schemeClr val="bg1">
                <a:lumMod val="75000"/>
              </a:schemeClr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01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160" y="385474"/>
            <a:ext cx="144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소개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11" name="Rectangle 17"/>
          <p:cNvSpPr>
            <a:spLocks noChangeArrowheads="1"/>
          </p:cNvSpPr>
          <p:nvPr/>
        </p:nvSpPr>
        <p:spPr bwMode="gray">
          <a:xfrm>
            <a:off x="6402413" y="2418235"/>
            <a:ext cx="1812925" cy="33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대기업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중견기업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면접대행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 및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인사실무자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 면접스킬교육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L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전직지원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평생교육센터 지원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청년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시니어재취업교육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대학교 취업진로 상담실운영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(3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개대학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헤드헌팅 전문 대행업무</a:t>
            </a:r>
            <a:endParaRPr lang="en-US" altLang="ko-KR" sz="1000" b="1" dirty="0"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체결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예스폼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IT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솔루션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(S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사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기업우선채용베더사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 획득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인사조직세미나진행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인크루트공동진행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년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400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개업체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잡코리아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-</a:t>
            </a: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헤드헌팅</a:t>
            </a:r>
            <a:endParaRPr lang="en-US" altLang="ko-KR" sz="1000" b="1" dirty="0"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             </a:t>
            </a: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운영대행사 지정</a:t>
            </a:r>
            <a:endParaRPr lang="en-US" altLang="ko-KR" sz="1000" b="1" dirty="0"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12" name="Straight Connector 20"/>
          <p:cNvCxnSpPr/>
          <p:nvPr/>
        </p:nvCxnSpPr>
        <p:spPr bwMode="gray">
          <a:xfrm rot="16200000" flipV="1">
            <a:off x="435443" y="4035251"/>
            <a:ext cx="3643338" cy="1943"/>
          </a:xfrm>
          <a:prstGeom prst="line">
            <a:avLst/>
          </a:prstGeom>
          <a:ln>
            <a:solidFill>
              <a:srgbClr val="96969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6" name="Rectangle 17"/>
          <p:cNvSpPr>
            <a:spLocks noChangeArrowheads="1"/>
          </p:cNvSpPr>
          <p:nvPr/>
        </p:nvSpPr>
        <p:spPr bwMode="gray">
          <a:xfrm>
            <a:off x="4271973" y="2418235"/>
            <a:ext cx="1871663" cy="3016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인사조직세미나진행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매월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2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회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 1,200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여업체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인사담당자 대상 인사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노무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채용서비스 지원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서치펌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5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개회사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컨소시업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 운영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취업포털사이트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en-US" altLang="ko-KR" sz="1000" b="1" dirty="0" err="1">
                <a:ea typeface="맑은 고딕" panose="020B0503020000020004" pitchFamily="50" charset="-127"/>
                <a:cs typeface="Arial" panose="020B0604020202020204" pitchFamily="34" charset="0"/>
              </a:rPr>
              <a:t>Saramin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회원대상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 </a:t>
            </a: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헤드헌팅 상담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(3,000</a:t>
            </a: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건</a:t>
            </a:r>
            <a:r>
              <a:rPr lang="en-US" altLang="ko-KR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취업포털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en-US" altLang="ko-KR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Saramin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),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문서서식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en-US" altLang="ko-KR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Yesform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사이트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취업컨설팅 운영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취업포털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en-US" altLang="ko-KR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Saramin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),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영문이력서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/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자기소개서 대행 서비스 운영</a:t>
            </a:r>
          </a:p>
        </p:txBody>
      </p:sp>
      <p:sp>
        <p:nvSpPr>
          <p:cNvPr id="17" name="Rectangle 17"/>
          <p:cNvSpPr>
            <a:spLocks noChangeArrowheads="1"/>
          </p:cNvSpPr>
          <p:nvPr/>
        </p:nvSpPr>
        <p:spPr bwMode="gray">
          <a:xfrm>
            <a:off x="2474908" y="2414928"/>
            <a:ext cx="1525588" cy="2400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예스폼 관계사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(subcompany)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체결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웹솔루스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 관계사 및 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공동 마케팅 실시 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리뉴피플 주식회사</a:t>
            </a:r>
            <a:endParaRPr lang="en-US" altLang="ko-KR" sz="1000" b="1" dirty="0"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b="1" dirty="0">
                <a:ea typeface="맑은 고딕" panose="020B0503020000020004" pitchFamily="50" charset="-127"/>
                <a:cs typeface="Arial" panose="020B0604020202020204" pitchFamily="34" charset="0"/>
              </a:rPr>
              <a:t>서치펌 법인설립</a:t>
            </a:r>
            <a:endParaRPr lang="en-US" altLang="ko-KR" sz="1000" b="1" dirty="0"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Saram in(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사람인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취업포털사이트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5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 전문 서치펌 선정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취업지원사이드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“resumestore” Open</a:t>
            </a:r>
          </a:p>
        </p:txBody>
      </p:sp>
      <p:sp>
        <p:nvSpPr>
          <p:cNvPr id="18" name="Rectangle 17"/>
          <p:cNvSpPr>
            <a:spLocks noChangeArrowheads="1"/>
          </p:cNvSpPr>
          <p:nvPr/>
        </p:nvSpPr>
        <p:spPr bwMode="gray">
          <a:xfrm>
            <a:off x="681021" y="2419556"/>
            <a:ext cx="1533525" cy="3477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희망퇴직자들을 위한 전직지원 문서 대행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Leadership Module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서비스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“업종별 면접사전”외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취업전략 서적 발표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문서 양식 및 </a:t>
            </a:r>
            <a:r>
              <a:rPr lang="ko-KR" altLang="en-US" sz="1000" dirty="0" err="1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컨텐츠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제공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MOU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계약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ko-KR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영업사원 평가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Tool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지원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ko-KR" altLang="en-US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HR </a:t>
            </a: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리더 양성과정 진행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영문 대행 사이트 </a:t>
            </a:r>
            <a:r>
              <a:rPr lang="en-US" altLang="ko-KR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"resumezone" Open</a:t>
            </a: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대학 외국계기업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000" dirty="0">
                <a:solidFill>
                  <a:schemeClr val="tx1">
                    <a:lumMod val="75000"/>
                    <a:lumOff val="25000"/>
                  </a:schemeClr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취업전략 캠프 운영</a:t>
            </a:r>
            <a:endParaRPr lang="en-US" altLang="ko-KR" sz="1000" dirty="0">
              <a:solidFill>
                <a:schemeClr val="tx1">
                  <a:lumMod val="75000"/>
                  <a:lumOff val="25000"/>
                </a:schemeClr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cxnSp>
        <p:nvCxnSpPr>
          <p:cNvPr id="20" name="Straight Connector 20"/>
          <p:cNvCxnSpPr/>
          <p:nvPr/>
        </p:nvCxnSpPr>
        <p:spPr bwMode="gray">
          <a:xfrm rot="16200000" flipV="1">
            <a:off x="2221393" y="4035251"/>
            <a:ext cx="3643338" cy="1943"/>
          </a:xfrm>
          <a:prstGeom prst="line">
            <a:avLst/>
          </a:prstGeom>
          <a:ln>
            <a:solidFill>
              <a:srgbClr val="96969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2" name="Straight Connector 20"/>
          <p:cNvCxnSpPr/>
          <p:nvPr/>
        </p:nvCxnSpPr>
        <p:spPr bwMode="gray">
          <a:xfrm rot="16200000" flipV="1">
            <a:off x="4438840" y="4035251"/>
            <a:ext cx="3643338" cy="1943"/>
          </a:xfrm>
          <a:prstGeom prst="line">
            <a:avLst/>
          </a:prstGeom>
          <a:ln>
            <a:solidFill>
              <a:srgbClr val="969696"/>
            </a:solidFill>
            <a:headEnd type="oval"/>
            <a:tailEnd type="non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Oval 7"/>
          <p:cNvSpPr/>
          <p:nvPr/>
        </p:nvSpPr>
        <p:spPr bwMode="gray">
          <a:xfrm>
            <a:off x="2182647" y="2063100"/>
            <a:ext cx="172720" cy="172720"/>
          </a:xfrm>
          <a:prstGeom prst="ellipse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6000">
                <a:schemeClr val="accent2"/>
              </a:gs>
              <a:gs pos="100000">
                <a:schemeClr val="accent2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  <a:latin typeface="Corbel"/>
            </a:endParaRPr>
          </a:p>
        </p:txBody>
      </p:sp>
      <p:sp>
        <p:nvSpPr>
          <p:cNvPr id="24" name="Oval 7"/>
          <p:cNvSpPr/>
          <p:nvPr/>
        </p:nvSpPr>
        <p:spPr bwMode="gray">
          <a:xfrm>
            <a:off x="3970652" y="2071678"/>
            <a:ext cx="172720" cy="172720"/>
          </a:xfrm>
          <a:prstGeom prst="ellipse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6000">
                <a:schemeClr val="accent2"/>
              </a:gs>
              <a:gs pos="100000">
                <a:schemeClr val="accent2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  <a:latin typeface="Corbel"/>
            </a:endParaRPr>
          </a:p>
        </p:txBody>
      </p:sp>
      <p:sp>
        <p:nvSpPr>
          <p:cNvPr id="25" name="Oval 7"/>
          <p:cNvSpPr/>
          <p:nvPr/>
        </p:nvSpPr>
        <p:spPr bwMode="gray">
          <a:xfrm>
            <a:off x="6190154" y="2071678"/>
            <a:ext cx="172720" cy="172720"/>
          </a:xfrm>
          <a:prstGeom prst="ellipse">
            <a:avLst/>
          </a:prstGeom>
          <a:gradFill>
            <a:gsLst>
              <a:gs pos="0">
                <a:schemeClr val="accent2">
                  <a:lumMod val="20000"/>
                  <a:lumOff val="80000"/>
                </a:schemeClr>
              </a:gs>
              <a:gs pos="46000">
                <a:schemeClr val="accent2"/>
              </a:gs>
              <a:gs pos="100000">
                <a:schemeClr val="accent2">
                  <a:lumMod val="50000"/>
                </a:schemeClr>
              </a:gs>
            </a:gsLst>
          </a:gradFill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  <p:style>
          <a:lnRef idx="0">
            <a:schemeClr val="accent2"/>
          </a:lnRef>
          <a:fillRef idx="3">
            <a:schemeClr val="accent2"/>
          </a:fillRef>
          <a:effectRef idx="3">
            <a:schemeClr val="accent2"/>
          </a:effectRef>
          <a:fontRef idx="minor">
            <a:schemeClr val="lt1"/>
          </a:fontRef>
        </p:style>
        <p:txBody>
          <a:bodyPr anchor="ctr"/>
          <a:lstStyle/>
          <a:p>
            <a:pPr eaLnBrk="1" latinLnBrk="1" hangingPunct="1">
              <a:defRPr/>
            </a:pPr>
            <a:endParaRPr lang="en-US" altLang="en-US" sz="6200" b="1" i="1">
              <a:gradFill flip="none" rotWithShape="1">
                <a:gsLst>
                  <a:gs pos="0">
                    <a:srgbClr val="FFFFFF">
                      <a:shade val="30000"/>
                      <a:satMod val="115000"/>
                      <a:alpha val="20000"/>
                    </a:srgbClr>
                  </a:gs>
                  <a:gs pos="50000">
                    <a:srgbClr val="FFFFFF">
                      <a:shade val="67500"/>
                      <a:satMod val="115000"/>
                      <a:alpha val="20000"/>
                    </a:srgbClr>
                  </a:gs>
                  <a:gs pos="100000">
                    <a:srgbClr val="FFFFFF">
                      <a:shade val="100000"/>
                      <a:satMod val="115000"/>
                      <a:alpha val="20000"/>
                    </a:srgbClr>
                  </a:gs>
                </a:gsLst>
                <a:lin ang="16200000" scaled="1"/>
                <a:tileRect/>
              </a:gradFill>
              <a:latin typeface="Corbel"/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928662" y="1834580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latin typeface="Arial" pitchFamily="34" charset="0"/>
                <a:cs typeface="Arial" pitchFamily="34" charset="0"/>
              </a:rPr>
              <a:t>2008~2010</a:t>
            </a:r>
            <a:endParaRPr lang="ko-KR" altLang="en-US" sz="1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2630793" y="1845972"/>
            <a:ext cx="1070614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latin typeface="Arial" pitchFamily="34" charset="0"/>
                <a:cs typeface="Arial" pitchFamily="34" charset="0"/>
              </a:rPr>
              <a:t>2011~2012</a:t>
            </a:r>
            <a:endParaRPr lang="ko-KR" altLang="en-US" sz="1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4559619" y="1845972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latin typeface="Arial" pitchFamily="34" charset="0"/>
                <a:cs typeface="Arial" pitchFamily="34" charset="0"/>
              </a:rPr>
              <a:t>2013~2016</a:t>
            </a:r>
            <a:endParaRPr lang="ko-KR" altLang="en-US" sz="1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6675784" y="1845972"/>
            <a:ext cx="1083951" cy="30777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i="1" dirty="0">
                <a:latin typeface="Arial" pitchFamily="34" charset="0"/>
                <a:cs typeface="Arial" pitchFamily="34" charset="0"/>
              </a:rPr>
              <a:t>2017~2021</a:t>
            </a:r>
            <a:endParaRPr lang="ko-KR" altLang="en-US" sz="1400" i="1" dirty="0">
              <a:latin typeface="Arial" pitchFamily="34" charset="0"/>
              <a:cs typeface="Arial" pitchFamily="34" charset="0"/>
            </a:endParaRPr>
          </a:p>
        </p:txBody>
      </p:sp>
      <p:sp>
        <p:nvSpPr>
          <p:cNvPr id="30" name="TextBox 29"/>
          <p:cNvSpPr txBox="1"/>
          <p:nvPr/>
        </p:nvSpPr>
        <p:spPr>
          <a:xfrm>
            <a:off x="857224" y="1193156"/>
            <a:ext cx="502092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고객사가 원하는 그 이상의 성과를</a:t>
            </a:r>
            <a:r>
              <a:rPr lang="en-US" altLang="ko-KR" sz="16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만들어 드리고 있습니다</a:t>
            </a:r>
            <a:endParaRPr lang="en-US" altLang="ko-KR" sz="1600" b="1" i="1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31" name="타원 30"/>
          <p:cNvSpPr/>
          <p:nvPr/>
        </p:nvSpPr>
        <p:spPr>
          <a:xfrm>
            <a:off x="642910" y="1285860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32" name="그림 31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01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160" y="385474"/>
            <a:ext cx="14462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소개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tangle 3"/>
          <p:cNvSpPr>
            <a:spLocks noChangeArrowheads="1"/>
          </p:cNvSpPr>
          <p:nvPr/>
        </p:nvSpPr>
        <p:spPr bwMode="invGray">
          <a:xfrm>
            <a:off x="4590214" y="4151333"/>
            <a:ext cx="2576512" cy="2074862"/>
          </a:xfrm>
          <a:prstGeom prst="rect">
            <a:avLst/>
          </a:prstGeom>
          <a:solidFill>
            <a:srgbClr val="DEA02E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6" name="Rectangle 4"/>
          <p:cNvSpPr>
            <a:spLocks noChangeArrowheads="1"/>
          </p:cNvSpPr>
          <p:nvPr/>
        </p:nvSpPr>
        <p:spPr bwMode="invGray">
          <a:xfrm>
            <a:off x="1954964" y="4151333"/>
            <a:ext cx="2574925" cy="2074862"/>
          </a:xfrm>
          <a:prstGeom prst="rect">
            <a:avLst/>
          </a:prstGeom>
          <a:solidFill>
            <a:srgbClr val="CCB400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7" name="Rectangle 5"/>
          <p:cNvSpPr>
            <a:spLocks noChangeArrowheads="1"/>
          </p:cNvSpPr>
          <p:nvPr/>
        </p:nvSpPr>
        <p:spPr bwMode="invGray">
          <a:xfrm>
            <a:off x="4590214" y="2011383"/>
            <a:ext cx="2576512" cy="2074862"/>
          </a:xfrm>
          <a:prstGeom prst="rect">
            <a:avLst/>
          </a:prstGeom>
          <a:solidFill>
            <a:srgbClr val="A0C72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8" name="Rectangle 6"/>
          <p:cNvSpPr>
            <a:spLocks noChangeArrowheads="1"/>
          </p:cNvSpPr>
          <p:nvPr/>
        </p:nvSpPr>
        <p:spPr bwMode="invGray">
          <a:xfrm>
            <a:off x="1954964" y="2011383"/>
            <a:ext cx="2574925" cy="2074862"/>
          </a:xfrm>
          <a:prstGeom prst="rect">
            <a:avLst/>
          </a:prstGeom>
          <a:solidFill>
            <a:srgbClr val="2587C3"/>
          </a:solidFill>
          <a:ln w="9525" algn="ctr">
            <a:noFill/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9" name="Text Box 955"/>
          <p:cNvSpPr txBox="1">
            <a:spLocks noChangeArrowheads="1"/>
          </p:cNvSpPr>
          <p:nvPr/>
        </p:nvSpPr>
        <p:spPr bwMode="white">
          <a:xfrm>
            <a:off x="4685464" y="4278333"/>
            <a:ext cx="25304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인터스텔라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메가박스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아고다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피엠지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수아랩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반다이코리아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,(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주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디오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화성코스메틱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코스모체인</a:t>
            </a: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주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클로버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한화호텔앤리조트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대진소재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메디안스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뮈젤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(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주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)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성공하는 사람들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야쿠르트 외 </a:t>
            </a:r>
            <a:r>
              <a:rPr lang="en-US" altLang="ko-KR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120</a:t>
            </a:r>
            <a:r>
              <a:rPr lang="ko-KR" altLang="en-US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여기업</a:t>
            </a:r>
            <a:endParaRPr lang="en-US" altLang="ko-KR" sz="1200" b="1" i="1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0" name="Text Box 955"/>
          <p:cNvSpPr txBox="1">
            <a:spLocks noChangeArrowheads="1"/>
          </p:cNvSpPr>
          <p:nvPr/>
        </p:nvSpPr>
        <p:spPr bwMode="white">
          <a:xfrm>
            <a:off x="4685464" y="2181245"/>
            <a:ext cx="25304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CJ, 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대교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이투스교육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대교홀딩스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딜로이트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헬로네이처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메트라이프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교보생명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,AIG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손해보험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허벌라이프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라이나생명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DGB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생명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미래에셋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한화손해보험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신한케피탈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SBI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저축은행 외 </a:t>
            </a:r>
            <a:r>
              <a:rPr lang="en-US" altLang="ko-KR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180</a:t>
            </a:r>
            <a:r>
              <a:rPr lang="ko-KR" altLang="en-US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여기업</a:t>
            </a:r>
            <a:endParaRPr lang="en-US" altLang="ko-KR" sz="1200" b="1" i="1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1" name="Text Box 955"/>
          <p:cNvSpPr txBox="1">
            <a:spLocks noChangeArrowheads="1"/>
          </p:cNvSpPr>
          <p:nvPr/>
        </p:nvSpPr>
        <p:spPr bwMode="white">
          <a:xfrm>
            <a:off x="1870826" y="4278333"/>
            <a:ext cx="25304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현대그룹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금호석유화학</a:t>
            </a: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아데카코리아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두리화장품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아지노모도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히타치케미칼</a:t>
            </a: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한국몰렉스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에스텍파마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엘에스테크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삼화콘덴서</a:t>
            </a: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아주베스틸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현대엘리베이터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빙그레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케이피엠테크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외 </a:t>
            </a:r>
            <a:r>
              <a:rPr lang="en-US" altLang="ko-KR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150</a:t>
            </a:r>
            <a:r>
              <a:rPr lang="ko-KR" altLang="en-US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여기업</a:t>
            </a:r>
          </a:p>
        </p:txBody>
      </p:sp>
      <p:sp>
        <p:nvSpPr>
          <p:cNvPr id="12" name="Text Box 955"/>
          <p:cNvSpPr txBox="1">
            <a:spLocks noChangeArrowheads="1"/>
          </p:cNvSpPr>
          <p:nvPr/>
        </p:nvSpPr>
        <p:spPr bwMode="white">
          <a:xfrm>
            <a:off x="1870826" y="2181245"/>
            <a:ext cx="2530475" cy="156966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 algn="ctr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삼성메디슨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맵퍼스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코리아센터닷컴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수아랩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토마토시스템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수산아이앤티</a:t>
            </a: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카카오게임즈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위드시스템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토마토시스템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한컴시큐어</a:t>
            </a: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휴맥스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픽셀플러스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동양네트웍스</a:t>
            </a:r>
            <a:r>
              <a:rPr lang="en-US" altLang="ko-KR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,SK</a:t>
            </a: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네트웍스</a:t>
            </a:r>
            <a:endParaRPr lang="en-US" altLang="ko-KR" sz="1200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  <a:p>
            <a:pPr algn="r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200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 엘로모바일 외 </a:t>
            </a:r>
            <a:r>
              <a:rPr lang="en-US" altLang="ko-KR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170</a:t>
            </a:r>
            <a:r>
              <a:rPr lang="ko-KR" altLang="en-US" sz="1200" b="1" i="1" dirty="0">
                <a:solidFill>
                  <a:srgbClr val="FFFFFF"/>
                </a:solidFill>
                <a:ea typeface="맑은 고딕" panose="020B0503020000020004" pitchFamily="50" charset="-127"/>
                <a:cs typeface="Arial" panose="020B0604020202020204" pitchFamily="34" charset="0"/>
              </a:rPr>
              <a:t>여기업</a:t>
            </a:r>
            <a:endParaRPr lang="en-US" altLang="ko-KR" sz="1200" b="1" i="1" dirty="0">
              <a:solidFill>
                <a:srgbClr val="FFFFFF"/>
              </a:solidFill>
              <a:ea typeface="맑은 고딕" panose="020B0503020000020004" pitchFamily="50" charset="-127"/>
              <a:cs typeface="Arial" panose="020B0604020202020204" pitchFamily="34" charset="0"/>
            </a:endParaRPr>
          </a:p>
        </p:txBody>
      </p:sp>
      <p:sp>
        <p:nvSpPr>
          <p:cNvPr id="13" name="AutoShape 17"/>
          <p:cNvSpPr>
            <a:spLocks noChangeArrowheads="1"/>
          </p:cNvSpPr>
          <p:nvPr/>
        </p:nvSpPr>
        <p:spPr bwMode="gray">
          <a:xfrm>
            <a:off x="1964489" y="5381645"/>
            <a:ext cx="787400" cy="833438"/>
          </a:xfrm>
          <a:prstGeom prst="rtTriangle">
            <a:avLst/>
          </a:prstGeom>
          <a:solidFill>
            <a:srgbClr val="FFFFFF"/>
          </a:solidFill>
          <a:ln w="19050" algn="ctr">
            <a:solidFill>
              <a:srgbClr val="CCB4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14" name="Rectangle 43"/>
          <p:cNvSpPr/>
          <p:nvPr/>
        </p:nvSpPr>
        <p:spPr>
          <a:xfrm>
            <a:off x="1926389" y="5610245"/>
            <a:ext cx="522287" cy="673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i="1" kern="0">
                <a:solidFill>
                  <a:srgbClr val="CCB400"/>
                </a:solidFill>
                <a:latin typeface="Candara" pitchFamily="34" charset="0"/>
                <a:ea typeface="굴림" charset="-127"/>
                <a:cs typeface="Arial" charset="0"/>
              </a:rPr>
              <a:t>3  </a:t>
            </a:r>
            <a:endParaRPr kumimoji="0" lang="en-US" altLang="ko-KR" b="1" i="1" kern="0">
              <a:solidFill>
                <a:srgbClr val="CCB400"/>
              </a:solidFill>
              <a:latin typeface="Candara" pitchFamily="34" charset="0"/>
              <a:ea typeface="굴림" charset="-127"/>
              <a:cs typeface="Arial" charset="0"/>
            </a:endParaRPr>
          </a:p>
        </p:txBody>
      </p:sp>
      <p:sp>
        <p:nvSpPr>
          <p:cNvPr id="15" name="AutoShape 19"/>
          <p:cNvSpPr>
            <a:spLocks noChangeArrowheads="1"/>
          </p:cNvSpPr>
          <p:nvPr/>
        </p:nvSpPr>
        <p:spPr bwMode="gray">
          <a:xfrm flipH="1">
            <a:off x="6360276" y="5381645"/>
            <a:ext cx="788988" cy="833438"/>
          </a:xfrm>
          <a:prstGeom prst="rtTriangle">
            <a:avLst/>
          </a:prstGeom>
          <a:solidFill>
            <a:srgbClr val="FFFFFF"/>
          </a:solidFill>
          <a:ln w="19050" algn="ctr">
            <a:solidFill>
              <a:srgbClr val="DEA02E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16" name="AutoShape 20"/>
          <p:cNvSpPr>
            <a:spLocks noChangeArrowheads="1"/>
          </p:cNvSpPr>
          <p:nvPr/>
        </p:nvSpPr>
        <p:spPr bwMode="gray">
          <a:xfrm flipH="1" flipV="1">
            <a:off x="6358689" y="2022495"/>
            <a:ext cx="787400" cy="835025"/>
          </a:xfrm>
          <a:prstGeom prst="rtTriangle">
            <a:avLst/>
          </a:prstGeom>
          <a:solidFill>
            <a:srgbClr val="FFFFFF"/>
          </a:solidFill>
          <a:ln w="19050" algn="ctr">
            <a:solidFill>
              <a:srgbClr val="A0C72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17" name="Rectangle 41"/>
          <p:cNvSpPr/>
          <p:nvPr/>
        </p:nvSpPr>
        <p:spPr>
          <a:xfrm>
            <a:off x="6641264" y="1965345"/>
            <a:ext cx="595312" cy="673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i="1" kern="0">
                <a:solidFill>
                  <a:srgbClr val="A0C723"/>
                </a:solidFill>
                <a:latin typeface="Candara" pitchFamily="34" charset="0"/>
                <a:ea typeface="굴림" charset="-127"/>
                <a:cs typeface="Arial" charset="0"/>
              </a:rPr>
              <a:t>2  </a:t>
            </a:r>
            <a:endParaRPr kumimoji="0" lang="en-US" altLang="ko-KR" b="1" i="1" kern="0">
              <a:solidFill>
                <a:srgbClr val="A0C723"/>
              </a:solidFill>
              <a:latin typeface="Candara" pitchFamily="34" charset="0"/>
              <a:ea typeface="굴림" charset="-127"/>
              <a:cs typeface="Arial" charset="0"/>
            </a:endParaRPr>
          </a:p>
        </p:txBody>
      </p:sp>
      <p:sp>
        <p:nvSpPr>
          <p:cNvPr id="18" name="Rectangle 44"/>
          <p:cNvSpPr/>
          <p:nvPr/>
        </p:nvSpPr>
        <p:spPr>
          <a:xfrm>
            <a:off x="6598401" y="5613420"/>
            <a:ext cx="595313" cy="673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i="1" kern="0">
                <a:solidFill>
                  <a:srgbClr val="DEA02E"/>
                </a:solidFill>
                <a:latin typeface="Candara" pitchFamily="34" charset="0"/>
                <a:ea typeface="굴림" charset="-127"/>
                <a:cs typeface="Arial" charset="0"/>
              </a:rPr>
              <a:t>4  </a:t>
            </a:r>
            <a:endParaRPr kumimoji="0" lang="en-US" altLang="ko-KR" b="1" i="1" kern="0">
              <a:solidFill>
                <a:srgbClr val="DEA02E"/>
              </a:solidFill>
              <a:latin typeface="Candara" pitchFamily="34" charset="0"/>
              <a:ea typeface="굴림" charset="-127"/>
              <a:cs typeface="Arial" charset="0"/>
            </a:endParaRPr>
          </a:p>
        </p:txBody>
      </p:sp>
      <p:sp>
        <p:nvSpPr>
          <p:cNvPr id="19" name="AutoShape 23"/>
          <p:cNvSpPr>
            <a:spLocks noChangeArrowheads="1"/>
          </p:cNvSpPr>
          <p:nvPr/>
        </p:nvSpPr>
        <p:spPr bwMode="gray">
          <a:xfrm flipV="1">
            <a:off x="1964489" y="2021711"/>
            <a:ext cx="787400" cy="833438"/>
          </a:xfrm>
          <a:prstGeom prst="rtTriangle">
            <a:avLst/>
          </a:prstGeom>
          <a:solidFill>
            <a:srgbClr val="FFFFFF"/>
          </a:solidFill>
          <a:ln w="19050" algn="ctr">
            <a:solidFill>
              <a:srgbClr val="2587C3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endParaRPr kumimoji="0" lang="ko-KR" altLang="en-US" kern="0">
              <a:solidFill>
                <a:sysClr val="windowText" lastClr="000000"/>
              </a:solidFill>
              <a:latin typeface="Arial" charset="0"/>
              <a:ea typeface="굴림" charset="-127"/>
            </a:endParaRPr>
          </a:p>
        </p:txBody>
      </p:sp>
      <p:sp>
        <p:nvSpPr>
          <p:cNvPr id="20" name="Rectangle 39"/>
          <p:cNvSpPr/>
          <p:nvPr/>
        </p:nvSpPr>
        <p:spPr>
          <a:xfrm>
            <a:off x="1912101" y="2001858"/>
            <a:ext cx="552450" cy="67310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kumimoji="0" lang="en-US" altLang="ko-KR" sz="2800" b="1" i="1" kern="0">
                <a:solidFill>
                  <a:srgbClr val="2587C3"/>
                </a:solidFill>
                <a:latin typeface="Candara" pitchFamily="34" charset="0"/>
                <a:ea typeface="굴림" charset="-127"/>
                <a:cs typeface="Arial" charset="0"/>
              </a:rPr>
              <a:t>1  </a:t>
            </a:r>
            <a:endParaRPr kumimoji="0" lang="en-US" altLang="ko-KR" b="1" i="1" kern="0">
              <a:solidFill>
                <a:srgbClr val="2587C3"/>
              </a:solidFill>
              <a:latin typeface="Candara" pitchFamily="34" charset="0"/>
              <a:ea typeface="굴림" charset="-127"/>
              <a:cs typeface="Arial" charset="0"/>
            </a:endParaRPr>
          </a:p>
        </p:txBody>
      </p:sp>
      <p:sp>
        <p:nvSpPr>
          <p:cNvPr id="21" name="TextBox 39"/>
          <p:cNvSpPr txBox="1">
            <a:spLocks noChangeArrowheads="1"/>
          </p:cNvSpPr>
          <p:nvPr/>
        </p:nvSpPr>
        <p:spPr bwMode="auto">
          <a:xfrm>
            <a:off x="956426" y="2181245"/>
            <a:ext cx="902811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n-US" altLang="ko-KR" sz="1400" b="1" dirty="0">
                <a:ea typeface="맑은 고딕" panose="020B0503020000020004" pitchFamily="50" charset="-127"/>
              </a:rPr>
              <a:t>IT</a:t>
            </a: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400" b="1" dirty="0">
                <a:ea typeface="맑은 고딕" panose="020B0503020000020004" pitchFamily="50" charset="-127"/>
              </a:rPr>
              <a:t>정보통신</a:t>
            </a:r>
          </a:p>
        </p:txBody>
      </p:sp>
      <p:sp>
        <p:nvSpPr>
          <p:cNvPr id="22" name="TextBox 40"/>
          <p:cNvSpPr txBox="1">
            <a:spLocks noChangeArrowheads="1"/>
          </p:cNvSpPr>
          <p:nvPr/>
        </p:nvSpPr>
        <p:spPr bwMode="auto">
          <a:xfrm>
            <a:off x="7158789" y="2181245"/>
            <a:ext cx="10118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400" b="1" dirty="0">
                <a:ea typeface="맑은 고딕" panose="020B0503020000020004" pitchFamily="50" charset="-127"/>
              </a:rPr>
              <a:t>금융</a:t>
            </a:r>
            <a:r>
              <a:rPr lang="en-US" altLang="ko-KR" sz="1400" b="1" dirty="0"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ea typeface="맑은 고딕" panose="020B0503020000020004" pitchFamily="50" charset="-127"/>
              </a:rPr>
              <a:t>유통</a:t>
            </a:r>
            <a:endParaRPr lang="en-US" altLang="ko-KR" sz="1400" b="1" dirty="0">
              <a:ea typeface="맑은 고딕" panose="020B0503020000020004" pitchFamily="50" charset="-127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400" b="1" dirty="0">
                <a:ea typeface="맑은 고딕" panose="020B0503020000020004" pitchFamily="50" charset="-127"/>
              </a:rPr>
              <a:t>서비스</a:t>
            </a:r>
          </a:p>
        </p:txBody>
      </p:sp>
      <p:sp>
        <p:nvSpPr>
          <p:cNvPr id="23" name="TextBox 41"/>
          <p:cNvSpPr txBox="1">
            <a:spLocks noChangeArrowheads="1"/>
          </p:cNvSpPr>
          <p:nvPr/>
        </p:nvSpPr>
        <p:spPr bwMode="auto">
          <a:xfrm>
            <a:off x="838951" y="4341833"/>
            <a:ext cx="1011815" cy="52322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400" b="1" dirty="0">
                <a:ea typeface="맑은 고딕" panose="020B0503020000020004" pitchFamily="50" charset="-127"/>
              </a:rPr>
              <a:t>제조</a:t>
            </a:r>
            <a:r>
              <a:rPr lang="en-US" altLang="ko-KR" sz="1400" b="1" dirty="0"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ea typeface="맑은 고딕" panose="020B0503020000020004" pitchFamily="50" charset="-127"/>
              </a:rPr>
              <a:t>통신</a:t>
            </a:r>
            <a:endParaRPr lang="en-US" altLang="ko-KR" sz="1400" b="1" dirty="0">
              <a:ea typeface="맑은 고딕" panose="020B0503020000020004" pitchFamily="50" charset="-127"/>
            </a:endParaRPr>
          </a:p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400" b="1" dirty="0">
                <a:ea typeface="맑은 고딕" panose="020B0503020000020004" pitchFamily="50" charset="-127"/>
              </a:rPr>
              <a:t>화학</a:t>
            </a:r>
            <a:r>
              <a:rPr lang="en-US" altLang="ko-KR" sz="1400" b="1" dirty="0">
                <a:ea typeface="맑은 고딕" panose="020B0503020000020004" pitchFamily="50" charset="-127"/>
              </a:rPr>
              <a:t>, </a:t>
            </a:r>
            <a:r>
              <a:rPr lang="ko-KR" altLang="en-US" sz="1400" b="1" dirty="0">
                <a:ea typeface="맑은 고딕" panose="020B0503020000020004" pitchFamily="50" charset="-127"/>
              </a:rPr>
              <a:t>건설</a:t>
            </a:r>
          </a:p>
        </p:txBody>
      </p:sp>
      <p:sp>
        <p:nvSpPr>
          <p:cNvPr id="24" name="TextBox 42"/>
          <p:cNvSpPr txBox="1">
            <a:spLocks noChangeArrowheads="1"/>
          </p:cNvSpPr>
          <p:nvPr/>
        </p:nvSpPr>
        <p:spPr bwMode="auto">
          <a:xfrm>
            <a:off x="7168314" y="4341833"/>
            <a:ext cx="965329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 latinLnBrk="1">
              <a:lnSpc>
                <a:spcPct val="90000"/>
              </a:lnSpc>
              <a:spcBef>
                <a:spcPts val="750"/>
              </a:spcBef>
              <a:buFont typeface="Arial" panose="020B0604020202020204" pitchFamily="34" charset="0"/>
              <a:buChar char="•"/>
              <a:defRPr sz="2100">
                <a:solidFill>
                  <a:schemeClr val="tx1"/>
                </a:solidFill>
                <a:latin typeface="맑은 고딕" panose="020B0503020000020004" pitchFamily="50" charset="-127"/>
              </a:defRPr>
            </a:lvl1pPr>
            <a:lvl2pPr marL="742950" indent="-28575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맑은 고딕" panose="020B0503020000020004" pitchFamily="50" charset="-127"/>
              </a:defRPr>
            </a:lvl2pPr>
            <a:lvl3pPr marL="11430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500">
                <a:solidFill>
                  <a:schemeClr val="tx1"/>
                </a:solidFill>
                <a:latin typeface="맑은 고딕" panose="020B0503020000020004" pitchFamily="50" charset="-127"/>
              </a:defRPr>
            </a:lvl3pPr>
            <a:lvl4pPr marL="16002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4pPr>
            <a:lvl5pPr marL="2057400" indent="-228600" latinLnBrk="1">
              <a:lnSpc>
                <a:spcPct val="90000"/>
              </a:lnSpc>
              <a:spcBef>
                <a:spcPts val="375"/>
              </a:spcBef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375"/>
              </a:spcBef>
              <a:spcAft>
                <a:spcPct val="0"/>
              </a:spcAft>
              <a:buFont typeface="Arial" panose="020B0604020202020204" pitchFamily="34" charset="0"/>
              <a:buChar char="•"/>
              <a:defRPr sz="1300">
                <a:solidFill>
                  <a:schemeClr val="tx1"/>
                </a:solidFill>
                <a:latin typeface="맑은 고딕" panose="020B0503020000020004" pitchFamily="50" charset="-127"/>
              </a:defRPr>
            </a:lvl9pPr>
          </a:lstStyle>
          <a:p>
            <a:pPr algn="ctr" eaLnBrk="1" hangingPunct="1"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ko-KR" altLang="en-US" sz="1400" b="1" dirty="0">
                <a:ea typeface="맑은 고딕" panose="020B0503020000020004" pitchFamily="50" charset="-127"/>
              </a:rPr>
              <a:t>그외 업종</a:t>
            </a:r>
          </a:p>
        </p:txBody>
      </p:sp>
      <p:sp>
        <p:nvSpPr>
          <p:cNvPr id="25" name="TextBox 24"/>
          <p:cNvSpPr txBox="1"/>
          <p:nvPr/>
        </p:nvSpPr>
        <p:spPr>
          <a:xfrm>
            <a:off x="857224" y="1193156"/>
            <a:ext cx="7609776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주요 고객사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: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업종 및 특화 분야의 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팀별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운영으로 최고의 인재 지원 서비스를 약속합니다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6" name="타원 25"/>
          <p:cNvSpPr/>
          <p:nvPr/>
        </p:nvSpPr>
        <p:spPr>
          <a:xfrm>
            <a:off x="642910" y="1285860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7" name="그림 26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02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160" y="385474"/>
            <a:ext cx="214033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서치펌 업무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hteck 39"/>
          <p:cNvSpPr/>
          <p:nvPr/>
        </p:nvSpPr>
        <p:spPr bwMode="gray">
          <a:xfrm>
            <a:off x="1492849" y="1355376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Job Order Analysis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서비스 계약 체결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Job Description 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채용 진행 관련 협의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소요일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1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Abgerundetes Rechteck 40"/>
          <p:cNvSpPr/>
          <p:nvPr/>
        </p:nvSpPr>
        <p:spPr bwMode="gray">
          <a:xfrm>
            <a:off x="487281" y="1240747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21299999" lon="2100000" rev="0"/>
            </a:camera>
            <a:lightRig rig="threePt" dir="t">
              <a:rot lat="0" lon="0" rev="6600000"/>
            </a:lightRig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1</a:t>
            </a:r>
          </a:p>
        </p:txBody>
      </p:sp>
      <p:sp>
        <p:nvSpPr>
          <p:cNvPr id="7" name="Rechteck 51"/>
          <p:cNvSpPr/>
          <p:nvPr/>
        </p:nvSpPr>
        <p:spPr bwMode="gray">
          <a:xfrm>
            <a:off x="1492849" y="2228182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Candidates Sourcing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채용공고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비공개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 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시장조사 및 후보자 서치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이력서검토 및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 전화 면접</a:t>
            </a:r>
            <a:endParaRPr lang="en-US" altLang="ko-KR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ct val="20000"/>
              </a:spcAft>
            </a:pP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                      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소요일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5~6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Abgerundetes Rechteck 57"/>
          <p:cNvSpPr/>
          <p:nvPr/>
        </p:nvSpPr>
        <p:spPr bwMode="gray">
          <a:xfrm>
            <a:off x="982581" y="2188005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300000" lon="19499988" rev="0"/>
            </a:camera>
            <a:lightRig rig="threePt" dir="t"/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2</a:t>
            </a:r>
          </a:p>
        </p:txBody>
      </p:sp>
      <p:sp>
        <p:nvSpPr>
          <p:cNvPr id="9" name="Rechteck 61"/>
          <p:cNvSpPr/>
          <p:nvPr/>
        </p:nvSpPr>
        <p:spPr bwMode="gray">
          <a:xfrm>
            <a:off x="1492849" y="3116408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Renewpeople Interview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후보자 심층 면접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후보자 선별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소요일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1~2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Abgerundetes Rechteck 62"/>
          <p:cNvSpPr/>
          <p:nvPr/>
        </p:nvSpPr>
        <p:spPr bwMode="gray">
          <a:xfrm>
            <a:off x="487281" y="3138457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600000" lon="2100000" rev="0"/>
            </a:camera>
            <a:lightRig rig="threePt" dir="t">
              <a:rot lat="0" lon="0" rev="6600000"/>
            </a:lightRig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3</a:t>
            </a:r>
          </a:p>
        </p:txBody>
      </p:sp>
      <p:sp>
        <p:nvSpPr>
          <p:cNvPr id="11" name="Rechteck 51"/>
          <p:cNvSpPr/>
          <p:nvPr/>
        </p:nvSpPr>
        <p:spPr bwMode="gray">
          <a:xfrm>
            <a:off x="1509713" y="4074646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Candidate Presentation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추천 후보자 리포트 작성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후보자 이력서 추천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고객사 서류심사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</a:t>
            </a:r>
          </a:p>
          <a:p>
            <a:pPr>
              <a:spcAft>
                <a:spcPct val="20000"/>
              </a:spcAft>
            </a:pP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                         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서류 합격자 통보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소요일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1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~)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bgerundetes Rechteck 57"/>
          <p:cNvSpPr/>
          <p:nvPr/>
        </p:nvSpPr>
        <p:spPr bwMode="gray">
          <a:xfrm>
            <a:off x="999445" y="4034469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300000" lon="19499988" rev="0"/>
            </a:camera>
            <a:lightRig rig="threePt" dir="t"/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4</a:t>
            </a:r>
          </a:p>
        </p:txBody>
      </p:sp>
      <p:sp>
        <p:nvSpPr>
          <p:cNvPr id="13" name="Rechteck 61"/>
          <p:cNvSpPr/>
          <p:nvPr/>
        </p:nvSpPr>
        <p:spPr bwMode="gray">
          <a:xfrm>
            <a:off x="1509713" y="4984429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Client Interview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후보자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,2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 면접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최종합격 통보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출근일 및 연봉패키지 확정</a:t>
            </a:r>
            <a:endParaRPr lang="en-US" altLang="ko-KR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  <a:p>
            <a:pPr>
              <a:spcAft>
                <a:spcPct val="20000"/>
              </a:spcAft>
            </a:pP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                       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소요일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고객사 일정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bgerundetes Rechteck 62"/>
          <p:cNvSpPr/>
          <p:nvPr/>
        </p:nvSpPr>
        <p:spPr bwMode="gray">
          <a:xfrm>
            <a:off x="504145" y="5006478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600000" lon="2100000" rev="0"/>
            </a:camera>
            <a:lightRig rig="threePt" dir="t">
              <a:rot lat="0" lon="0" rev="6600000"/>
            </a:lightRig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5</a:t>
            </a:r>
          </a:p>
        </p:txBody>
      </p:sp>
      <p:sp>
        <p:nvSpPr>
          <p:cNvPr id="15" name="Rechteck 51"/>
          <p:cNvSpPr/>
          <p:nvPr/>
        </p:nvSpPr>
        <p:spPr bwMode="gray">
          <a:xfrm>
            <a:off x="1503051" y="5881862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Closing &amp; Follow up</a:t>
            </a:r>
            <a:r>
              <a:rPr 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Invoice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발행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&gt; </a:t>
            </a:r>
            <a:r>
              <a:rPr 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Follow up 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출근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 전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당일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1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4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주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1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개월차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3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개월차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bgerundetes Rechteck 57"/>
          <p:cNvSpPr/>
          <p:nvPr/>
        </p:nvSpPr>
        <p:spPr bwMode="gray">
          <a:xfrm>
            <a:off x="992783" y="5841685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300000" lon="19499988" rev="0"/>
            </a:camera>
            <a:lightRig rig="threePt" dir="t"/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6</a:t>
            </a:r>
          </a:p>
        </p:txBody>
      </p:sp>
      <p:pic>
        <p:nvPicPr>
          <p:cNvPr id="17" name="그림 16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AutoShape 2"/>
          <p:cNvSpPr>
            <a:spLocks noChangeArrowheads="1"/>
          </p:cNvSpPr>
          <p:nvPr/>
        </p:nvSpPr>
        <p:spPr bwMode="auto">
          <a:xfrm>
            <a:off x="3051175" y="2833710"/>
            <a:ext cx="3041650" cy="3043237"/>
          </a:xfrm>
          <a:prstGeom prst="ellipse">
            <a:avLst/>
          </a:prstGeom>
          <a:noFill/>
          <a:ln w="76200">
            <a:solidFill>
              <a:sysClr val="window" lastClr="FFFFFF">
                <a:lumMod val="75000"/>
              </a:sysClr>
            </a:solidFill>
            <a:round/>
            <a:headEnd type="none" w="sm" len="sm"/>
            <a:tailEnd type="none" w="sm" len="sm"/>
          </a:ln>
          <a:effectLst/>
        </p:spPr>
        <p:txBody>
          <a:bodyPr wrap="none" lIns="45720" rIns="45720" anchor="ctr"/>
          <a:lstStyle/>
          <a:p>
            <a:pPr marL="0" marR="0" lvl="0" indent="0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ko-KR" altLang="en-US" sz="1800" b="0" i="0" u="none" strike="noStrike" kern="0" cap="none" spc="0" normalizeH="0" baseline="0" noProof="0">
              <a:ln>
                <a:noFill/>
              </a:ln>
              <a:solidFill>
                <a:sysClr val="windowText" lastClr="000000"/>
              </a:solidFill>
              <a:effectLst/>
              <a:uLnTx/>
              <a:uFillTx/>
            </a:endParaRPr>
          </a:p>
        </p:txBody>
      </p:sp>
      <p:sp>
        <p:nvSpPr>
          <p:cNvPr id="11" name="Oval 12"/>
          <p:cNvSpPr>
            <a:spLocks noChangeArrowheads="1"/>
          </p:cNvSpPr>
          <p:nvPr/>
        </p:nvSpPr>
        <p:spPr bwMode="auto">
          <a:xfrm>
            <a:off x="3914775" y="5270522"/>
            <a:ext cx="1314450" cy="130175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4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팀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altLang="ko-KR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IT/</a:t>
            </a:r>
            <a:r>
              <a:rPr lang="ko-KR" altLang="en-US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정보통신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/</a:t>
            </a: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의료</a:t>
            </a:r>
            <a:endParaRPr kumimoji="0" lang="ko-KR" altLang="ko-KR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2" name="Oval 13"/>
          <p:cNvSpPr>
            <a:spLocks noChangeArrowheads="1"/>
          </p:cNvSpPr>
          <p:nvPr/>
        </p:nvSpPr>
        <p:spPr bwMode="auto">
          <a:xfrm>
            <a:off x="2514600" y="4513285"/>
            <a:ext cx="1314450" cy="1298575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cs typeface="Arial" charset="0"/>
              </a:rPr>
              <a:t>5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cs typeface="Arial" charset="0"/>
              </a:rPr>
              <a:t>팀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제약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/</a:t>
            </a: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건설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/</a:t>
            </a: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charset="0"/>
                <a:cs typeface="Arial" charset="0"/>
              </a:rPr>
              <a:t>전자</a:t>
            </a:r>
            <a:endParaRPr kumimoji="0" lang="ko-KR" altLang="ko-KR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13" name="Oval 14"/>
          <p:cNvSpPr>
            <a:spLocks noChangeArrowheads="1"/>
          </p:cNvSpPr>
          <p:nvPr/>
        </p:nvSpPr>
        <p:spPr bwMode="auto">
          <a:xfrm>
            <a:off x="5314950" y="4524397"/>
            <a:ext cx="1314450" cy="130016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3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팀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서비스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/</a:t>
            </a:r>
            <a:r>
              <a:rPr lang="ko-KR" altLang="en-US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외국계</a:t>
            </a:r>
            <a:endParaRPr kumimoji="0" lang="ko-KR" altLang="ko-KR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4" name="Oval 15"/>
          <p:cNvSpPr>
            <a:spLocks noChangeArrowheads="1"/>
          </p:cNvSpPr>
          <p:nvPr/>
        </p:nvSpPr>
        <p:spPr bwMode="auto">
          <a:xfrm>
            <a:off x="2514600" y="2887685"/>
            <a:ext cx="1314450" cy="1300162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 err="1">
                <a:solidFill>
                  <a:srgbClr val="FFC000"/>
                </a:solidFill>
                <a:latin typeface="Arial" charset="0"/>
                <a:cs typeface="Arial" charset="0"/>
              </a:rPr>
              <a:t>리뉴</a:t>
            </a:r>
            <a:r>
              <a:rPr lang="en-US" altLang="ko-KR" sz="1400" b="1" kern="0" dirty="0">
                <a:solidFill>
                  <a:srgbClr val="FFC000"/>
                </a:solidFill>
                <a:latin typeface="Arial" charset="0"/>
                <a:cs typeface="Arial" charset="0"/>
              </a:rPr>
              <a:t>-</a:t>
            </a:r>
            <a:r>
              <a:rPr lang="ko-KR" altLang="en-US" sz="1400" b="1" kern="0" dirty="0">
                <a:solidFill>
                  <a:srgbClr val="FFC000"/>
                </a:solidFill>
                <a:latin typeface="Arial" charset="0"/>
                <a:cs typeface="Arial" charset="0"/>
              </a:rPr>
              <a:t>교육센터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ysClr val="window" lastClr="FFFFFF"/>
                </a:solidFill>
                <a:effectLst/>
                <a:uLnTx/>
                <a:uFillTx/>
                <a:latin typeface="Arial" charset="0"/>
                <a:cs typeface="Arial" charset="0"/>
              </a:rPr>
              <a:t>오프라인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교육</a:t>
            </a:r>
            <a:endParaRPr kumimoji="0" lang="ko-KR" altLang="ko-KR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Arial" charset="0"/>
              <a:cs typeface="Arial" charset="0"/>
            </a:endParaRPr>
          </a:p>
        </p:txBody>
      </p:sp>
      <p:sp>
        <p:nvSpPr>
          <p:cNvPr id="15" name="Oval 16"/>
          <p:cNvSpPr>
            <a:spLocks noChangeArrowheads="1"/>
          </p:cNvSpPr>
          <p:nvPr/>
        </p:nvSpPr>
        <p:spPr bwMode="auto">
          <a:xfrm>
            <a:off x="5310188" y="2886097"/>
            <a:ext cx="1314450" cy="1300163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cs typeface="Arial" charset="0"/>
              </a:rPr>
              <a:t>2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cs typeface="Arial" charset="0"/>
              </a:rPr>
              <a:t>팀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제조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/</a:t>
            </a: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화학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/</a:t>
            </a: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대기업</a:t>
            </a:r>
            <a:endParaRPr lang="en-US" altLang="ko-KR" sz="1400" b="1" kern="0" dirty="0">
              <a:solidFill>
                <a:sysClr val="window" lastClr="FFFFFF"/>
              </a:solidFill>
              <a:latin typeface="Arial" charset="0"/>
              <a:cs typeface="Arial" charset="0"/>
            </a:endParaRPr>
          </a:p>
        </p:txBody>
      </p:sp>
      <p:sp>
        <p:nvSpPr>
          <p:cNvPr id="16" name="Oval 17"/>
          <p:cNvSpPr>
            <a:spLocks noChangeArrowheads="1"/>
          </p:cNvSpPr>
          <p:nvPr/>
        </p:nvSpPr>
        <p:spPr bwMode="auto">
          <a:xfrm>
            <a:off x="3914775" y="2138385"/>
            <a:ext cx="1314450" cy="1301750"/>
          </a:xfrm>
          <a:prstGeom prst="ellipse">
            <a:avLst/>
          </a:prstGeom>
          <a:solidFill>
            <a:schemeClr val="tx1">
              <a:lumMod val="65000"/>
              <a:lumOff val="35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1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맑은 고딕" pitchFamily="50" charset="-127"/>
                <a:ea typeface="맑은 고딕" pitchFamily="50" charset="-127"/>
                <a:cs typeface="Arial" charset="0"/>
              </a:rPr>
              <a:t>팀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서비스</a:t>
            </a:r>
            <a:r>
              <a:rPr lang="en-US" altLang="ko-KR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/</a:t>
            </a:r>
            <a:r>
              <a:rPr lang="ko-KR" altLang="en-US" sz="1400" b="1" kern="0" dirty="0">
                <a:solidFill>
                  <a:sysClr val="window" lastClr="FFFFFF"/>
                </a:solidFill>
                <a:latin typeface="맑은 고딕" pitchFamily="50" charset="-127"/>
                <a:ea typeface="맑은 고딕" pitchFamily="50" charset="-127"/>
                <a:cs typeface="Arial" charset="0"/>
              </a:rPr>
              <a:t>유통</a:t>
            </a:r>
            <a:endParaRPr kumimoji="0" lang="ko-KR" altLang="ko-KR" sz="1400" b="1" i="0" u="none" strike="noStrike" kern="0" cap="none" spc="0" normalizeH="0" baseline="0" noProof="0" dirty="0">
              <a:ln>
                <a:noFill/>
              </a:ln>
              <a:solidFill>
                <a:sysClr val="window" lastClr="FFFFFF"/>
              </a:solidFill>
              <a:effectLst/>
              <a:uLnTx/>
              <a:uFillTx/>
              <a:latin typeface="맑은 고딕" pitchFamily="50" charset="-127"/>
              <a:ea typeface="맑은 고딕" pitchFamily="50" charset="-127"/>
              <a:cs typeface="Arial" charset="0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03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77160" y="385474"/>
            <a:ext cx="1608133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</a:t>
            </a:r>
            <a:r>
              <a:rPr lang="en-US" altLang="ko-KR" dirty="0">
                <a:latin typeface="휴먼모음T" pitchFamily="18" charset="-127"/>
                <a:ea typeface="휴먼모음T" pitchFamily="18" charset="-127"/>
              </a:rPr>
              <a:t>Team</a:t>
            </a:r>
            <a:endParaRPr lang="ko-KR" altLang="en-US" dirty="0">
              <a:latin typeface="휴먼모음T" pitchFamily="18" charset="-127"/>
              <a:ea typeface="휴먼모음T" pitchFamily="18" charset="-127"/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857224" y="1193156"/>
            <a:ext cx="658706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전문지식과 경험을 갖춘 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executive / middle / junior search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컨설턴트들과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HR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전문가들이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채용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인사에 관련된 도움을 드립니다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2" name="타원 21"/>
          <p:cNvSpPr/>
          <p:nvPr/>
        </p:nvSpPr>
        <p:spPr>
          <a:xfrm>
            <a:off x="642910" y="1285860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29" name="그림 28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  <p:sp>
        <p:nvSpPr>
          <p:cNvPr id="30" name="Oval 15"/>
          <p:cNvSpPr>
            <a:spLocks noChangeArrowheads="1"/>
          </p:cNvSpPr>
          <p:nvPr/>
        </p:nvSpPr>
        <p:spPr bwMode="auto">
          <a:xfrm>
            <a:off x="4027483" y="3825608"/>
            <a:ext cx="1135050" cy="1152539"/>
          </a:xfrm>
          <a:prstGeom prst="ellipse">
            <a:avLst/>
          </a:prstGeom>
          <a:solidFill>
            <a:schemeClr val="tx1">
              <a:lumMod val="50000"/>
              <a:lumOff val="50000"/>
            </a:schemeClr>
          </a:solidFill>
          <a:ln w="19050">
            <a:noFill/>
            <a:miter lim="800000"/>
            <a:headEnd/>
            <a:tailEnd/>
          </a:ln>
          <a:effectLst/>
        </p:spPr>
        <p:txBody>
          <a:bodyPr wrap="none" lIns="97200" tIns="97200" rIns="98082" bIns="97200" anchor="ctr"/>
          <a:lstStyle/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altLang="ko-KR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cs typeface="Arial" charset="0"/>
              </a:rPr>
              <a:t>6</a:t>
            </a:r>
            <a:r>
              <a:rPr kumimoji="0" lang="ko-KR" altLang="en-US" sz="1400" b="1" i="0" u="none" strike="noStrike" kern="0" cap="none" spc="0" normalizeH="0" baseline="0" noProof="0" dirty="0">
                <a:ln>
                  <a:noFill/>
                </a:ln>
                <a:solidFill>
                  <a:srgbClr val="FFC000"/>
                </a:solidFill>
                <a:effectLst/>
                <a:uLnTx/>
                <a:uFillTx/>
                <a:latin typeface="Arial" charset="0"/>
                <a:cs typeface="Arial" charset="0"/>
              </a:rPr>
              <a:t>팀</a:t>
            </a:r>
            <a:endParaRPr kumimoji="0" lang="en-US" altLang="ko-KR" sz="14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marR="0" lvl="0" indent="-13335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altLang="ko-KR" sz="800" b="1" i="0" u="none" strike="noStrike" kern="0" cap="none" spc="0" normalizeH="0" baseline="0" noProof="0" dirty="0">
              <a:ln>
                <a:noFill/>
              </a:ln>
              <a:solidFill>
                <a:srgbClr val="FFC000"/>
              </a:solidFill>
              <a:effectLst/>
              <a:uLnTx/>
              <a:uFillTx/>
              <a:latin typeface="Arial" charset="0"/>
              <a:cs typeface="Arial" charset="0"/>
            </a:endParaRPr>
          </a:p>
          <a:p>
            <a:pPr marL="133350" lvl="0" indent="-133350" algn="ctr" latinLnBrk="0">
              <a:defRPr/>
            </a:pPr>
            <a:r>
              <a:rPr lang="ko-KR" altLang="en-US" sz="1400" b="1" kern="0" dirty="0">
                <a:solidFill>
                  <a:sysClr val="window" lastClr="FFFFFF"/>
                </a:solidFill>
                <a:latin typeface="Arial" charset="0"/>
                <a:cs typeface="Arial" charset="0"/>
              </a:rPr>
              <a:t>백업</a:t>
            </a:r>
            <a:endParaRPr lang="en-US" altLang="ko-KR" sz="1400" b="1" kern="0" dirty="0">
              <a:solidFill>
                <a:sysClr val="window" lastClr="FFFFFF"/>
              </a:solidFill>
              <a:latin typeface="Arial" charset="0"/>
              <a:cs typeface="Arial" charset="0"/>
            </a:endParaRPr>
          </a:p>
          <a:p>
            <a:pPr marL="133350" lvl="0" indent="-133350" algn="ctr" latinLnBrk="0">
              <a:defRPr/>
            </a:pPr>
            <a:r>
              <a:rPr lang="ko-KR" altLang="en-US" sz="1400" b="1" kern="0" dirty="0" err="1">
                <a:solidFill>
                  <a:sysClr val="window" lastClr="FFFFFF"/>
                </a:solidFill>
                <a:latin typeface="Arial" charset="0"/>
                <a:cs typeface="Arial" charset="0"/>
              </a:rPr>
              <a:t>리서처</a:t>
            </a:r>
            <a:endParaRPr lang="ko-KR" altLang="ko-KR" sz="1400" b="1" kern="0" dirty="0">
              <a:solidFill>
                <a:sysClr val="window" lastClr="FFFFFF"/>
              </a:solidFill>
              <a:latin typeface="Arial" charset="0"/>
              <a:cs typeface="Arial" charset="0"/>
            </a:endParaRP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04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160" y="385474"/>
            <a:ext cx="30235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수수료 및 지원서비스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857224" y="1193156"/>
            <a:ext cx="1308371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서비스 수수료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6" name="타원 5"/>
          <p:cNvSpPr/>
          <p:nvPr/>
        </p:nvSpPr>
        <p:spPr>
          <a:xfrm>
            <a:off x="642910" y="1285860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57224" y="1500174"/>
            <a:ext cx="7451079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1&gt;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수수료는 총액연봉을 기준으로 산정하며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,</a:t>
            </a:r>
          </a:p>
          <a:p>
            <a:pPr>
              <a:lnSpc>
                <a:spcPct val="150000"/>
              </a:lnSpc>
            </a:pP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     총액연봉은 채용된 후보자의 첫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년 동안 받는 모든 급여 및 각종 수당 등을 포함합니다</a:t>
            </a: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79380388"/>
              </p:ext>
            </p:extLst>
          </p:nvPr>
        </p:nvGraphicFramePr>
        <p:xfrm>
          <a:off x="1214412" y="2247892"/>
          <a:ext cx="6886600" cy="1482724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344330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4330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370681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ko-KR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채용된 인력의 연봉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400" dirty="0">
                          <a:latin typeface="맑은 고딕" pitchFamily="50" charset="-127"/>
                          <a:ea typeface="맑은 고딕" pitchFamily="50" charset="-127"/>
                        </a:rPr>
                        <a:t>서비스 수수료 </a:t>
                      </a:r>
                      <a:r>
                        <a:rPr lang="en-US" altLang="ko-KR" sz="1100" dirty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부가세별도</a:t>
                      </a:r>
                      <a:r>
                        <a:rPr lang="en-US" altLang="ko-KR" sz="1100" dirty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itchFamily="50" charset="-127"/>
                          <a:ea typeface="맑은 고딕" pitchFamily="50" charset="-127"/>
                        </a:rPr>
                        <a:t>4,000</a:t>
                      </a:r>
                      <a:r>
                        <a:rPr lang="ko-KR" altLang="en-US" sz="1200" dirty="0">
                          <a:latin typeface="맑은 고딕" pitchFamily="50" charset="-127"/>
                          <a:ea typeface="맑은 고딕" pitchFamily="50" charset="-127"/>
                        </a:rPr>
                        <a:t>만원 이하</a:t>
                      </a:r>
                    </a:p>
                  </a:txBody>
                  <a:tcPr marT="45700" marB="457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itchFamily="50" charset="-127"/>
                          <a:ea typeface="맑은 고딕" pitchFamily="50" charset="-127"/>
                        </a:rPr>
                        <a:t>15%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itchFamily="50" charset="-127"/>
                          <a:ea typeface="맑은 고딕" pitchFamily="50" charset="-127"/>
                        </a:rPr>
                        <a:t>4,000~6,000</a:t>
                      </a:r>
                      <a:r>
                        <a:rPr lang="ko-KR" altLang="en-US" sz="1200" dirty="0">
                          <a:latin typeface="맑은 고딕" pitchFamily="50" charset="-127"/>
                          <a:ea typeface="맑은 고딕" pitchFamily="50" charset="-127"/>
                        </a:rPr>
                        <a:t>만원</a:t>
                      </a:r>
                    </a:p>
                  </a:txBody>
                  <a:tcPr marT="45700" marB="45700"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itchFamily="50" charset="-127"/>
                          <a:ea typeface="+mn-ea"/>
                        </a:rPr>
                        <a:t>18%</a:t>
                      </a:r>
                      <a:endParaRPr lang="ko-KR" altLang="en-US" sz="1200" dirty="0">
                        <a:latin typeface="맑은 고딕" pitchFamily="50" charset="-127"/>
                        <a:ea typeface="+mn-ea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70681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itchFamily="50" charset="-127"/>
                          <a:ea typeface="맑은 고딕" pitchFamily="50" charset="-127"/>
                        </a:rPr>
                        <a:t>6,000</a:t>
                      </a:r>
                      <a:r>
                        <a:rPr lang="ko-KR" altLang="en-US" sz="1200" dirty="0">
                          <a:latin typeface="맑은 고딕" pitchFamily="50" charset="-127"/>
                          <a:ea typeface="맑은 고딕" pitchFamily="50" charset="-127"/>
                        </a:rPr>
                        <a:t>만원 이상</a:t>
                      </a:r>
                    </a:p>
                  </a:txBody>
                  <a:tcPr marT="45700" marB="457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200" dirty="0">
                          <a:latin typeface="맑은 고딕" pitchFamily="50" charset="-127"/>
                          <a:ea typeface="맑은 고딕" pitchFamily="50" charset="-127"/>
                        </a:rPr>
                        <a:t>20%</a:t>
                      </a:r>
                      <a:endParaRPr lang="ko-KR" altLang="en-US" sz="12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9" name="TextBox 8"/>
          <p:cNvSpPr txBox="1"/>
          <p:nvPr/>
        </p:nvSpPr>
        <p:spPr>
          <a:xfrm>
            <a:off x="857224" y="3804135"/>
            <a:ext cx="5562741" cy="73866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2&gt;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사후관리 기간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입사일로부터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개월</a:t>
            </a: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3&gt;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사후관리 내용 </a:t>
            </a: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: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사후관리기간 안에 자발적 퇴사시 재 추천 진행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4&gt; </a:t>
            </a:r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수행 프로젝트 난이도에 따른 협의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857224" y="4662082"/>
            <a:ext cx="689644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헤드헌팅 의뢰기업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 err="1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회원사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대상으로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노무지원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노무사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-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표대중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과 일반기업법무지원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(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변호사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-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김창규</a:t>
            </a:r>
            <a:r>
              <a:rPr lang="en-US" altLang="ko-KR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)</a:t>
            </a:r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상담을 무료 지원합니다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1" name="타원 10"/>
          <p:cNvSpPr/>
          <p:nvPr/>
        </p:nvSpPr>
        <p:spPr>
          <a:xfrm>
            <a:off x="642910" y="4754786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aphicFrame>
        <p:nvGraphicFramePr>
          <p:cNvPr id="12" name="표 1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38284831"/>
              </p:ext>
            </p:extLst>
          </p:nvPr>
        </p:nvGraphicFramePr>
        <p:xfrm>
          <a:off x="1214414" y="5295913"/>
          <a:ext cx="6886598" cy="1071572"/>
        </p:xfrm>
        <a:graphic>
          <a:graphicData uri="http://schemas.openxmlformats.org/drawingml/2006/table">
            <a:tbl>
              <a:tblPr firstRow="1" bandRow="1">
                <a:tableStyleId>{EB344D84-9AFB-497E-A393-DC336BA19D2E}</a:tableStyleId>
              </a:tblPr>
              <a:tblGrid>
                <a:gridCol w="3443299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3443299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267893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100" kern="1200" dirty="0"/>
                        <a:t>지  원  분  야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경  </a:t>
                      </a:r>
                      <a:r>
                        <a:rPr lang="ko-KR" altLang="en-US" sz="1100" dirty="0" err="1"/>
                        <a:t>력</a:t>
                      </a:r>
                      <a:r>
                        <a:rPr lang="ko-KR" altLang="en-US" sz="1100" dirty="0"/>
                        <a:t> 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>
                    <a:solidFill>
                      <a:schemeClr val="tx1">
                        <a:lumMod val="50000"/>
                        <a:lumOff val="50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678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인사노무지원</a:t>
                      </a:r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노무사</a:t>
                      </a:r>
                      <a:r>
                        <a:rPr lang="en-US" altLang="ko-KR" sz="1100" dirty="0"/>
                        <a:t>-</a:t>
                      </a:r>
                      <a:r>
                        <a:rPr lang="ko-KR" altLang="en-US" sz="1100" dirty="0"/>
                        <a:t>표대중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100" kern="1200" dirty="0">
                          <a:effectLst/>
                        </a:rPr>
                        <a:t>노무법인 길 </a:t>
                      </a:r>
                      <a:r>
                        <a:rPr lang="ko-KR" altLang="ko-KR" sz="1100" kern="1200" dirty="0" err="1">
                          <a:effectLst/>
                        </a:rPr>
                        <a:t>강남지사</a:t>
                      </a:r>
                      <a:r>
                        <a:rPr lang="ko-KR" altLang="ko-KR" sz="1100" kern="1200" dirty="0">
                          <a:effectLst/>
                        </a:rPr>
                        <a:t> 대표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67893"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일반기업법무지원</a:t>
                      </a:r>
                      <a:r>
                        <a:rPr lang="en-US" altLang="ko-KR" sz="1100" dirty="0"/>
                        <a:t>(</a:t>
                      </a:r>
                      <a:r>
                        <a:rPr lang="ko-KR" altLang="en-US" sz="1100" dirty="0"/>
                        <a:t>변호사</a:t>
                      </a:r>
                      <a:r>
                        <a:rPr lang="en-US" altLang="ko-KR" sz="1100" dirty="0"/>
                        <a:t>-</a:t>
                      </a:r>
                      <a:r>
                        <a:rPr lang="ko-KR" altLang="en-US" sz="1100" dirty="0"/>
                        <a:t>김창규</a:t>
                      </a:r>
                      <a:r>
                        <a:rPr lang="en-US" altLang="ko-KR" sz="1100" dirty="0"/>
                        <a:t>)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ko-KR" sz="1100" kern="1200" dirty="0">
                          <a:effectLst/>
                        </a:rPr>
                        <a:t>법</a:t>
                      </a:r>
                      <a:r>
                        <a:rPr lang="ko-KR" altLang="en-US" sz="1100" kern="1200" dirty="0">
                          <a:effectLst/>
                        </a:rPr>
                        <a:t>무법인 승정</a:t>
                      </a:r>
                      <a:r>
                        <a:rPr lang="en-US" altLang="ko-KR" sz="1100" kern="1200" baseline="0" dirty="0">
                          <a:effectLst/>
                        </a:rPr>
                        <a:t> </a:t>
                      </a:r>
                      <a:r>
                        <a:rPr lang="ko-KR" altLang="en-US" sz="1100" kern="1200" baseline="0" dirty="0">
                          <a:effectLst/>
                        </a:rPr>
                        <a:t>대표변호사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67893">
                <a:tc gridSpan="2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/>
                        <a:t>본 지원 사항은 상담에 국한되며</a:t>
                      </a:r>
                      <a:r>
                        <a:rPr lang="en-US" altLang="ko-KR" sz="1100" dirty="0"/>
                        <a:t>. </a:t>
                      </a:r>
                      <a:r>
                        <a:rPr lang="ko-KR" altLang="en-US" sz="1100" dirty="0"/>
                        <a:t>서면 지원 및 소송지원서비스는 제외됩니다</a:t>
                      </a:r>
                      <a:r>
                        <a:rPr lang="en-US" altLang="ko-KR" sz="1100" dirty="0"/>
                        <a:t>.</a:t>
                      </a:r>
                      <a:endParaRPr lang="ko-KR" altLang="en-US" sz="11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tc hMerge="1"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pic>
        <p:nvPicPr>
          <p:cNvPr id="13" name="그림 12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05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160" y="385474"/>
            <a:ext cx="18245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latin typeface="휴먼모음T" pitchFamily="18" charset="-127"/>
                <a:ea typeface="휴먼모음T" pitchFamily="18" charset="-127"/>
              </a:rPr>
              <a:t>리뉴피플</a:t>
            </a:r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 교육센터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6" name="타원 5"/>
          <p:cNvSpPr/>
          <p:nvPr/>
        </p:nvSpPr>
        <p:spPr>
          <a:xfrm>
            <a:off x="669622" y="926912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872199" y="1121591"/>
            <a:ext cx="8162812" cy="166654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1&gt; </a:t>
            </a:r>
            <a:r>
              <a:rPr lang="ko-KR" altLang="en-US" sz="1400" dirty="0"/>
              <a:t>취업포털</a:t>
            </a:r>
            <a:r>
              <a:rPr lang="en-US" altLang="ko-KR" sz="1400" dirty="0"/>
              <a:t>(</a:t>
            </a:r>
            <a:r>
              <a:rPr lang="ko-KR" altLang="en-US" sz="1400" dirty="0" err="1"/>
              <a:t>인크루트</a:t>
            </a:r>
            <a:r>
              <a:rPr lang="en-US" altLang="ko-KR" sz="1400" dirty="0"/>
              <a:t>)</a:t>
            </a:r>
            <a:r>
              <a:rPr lang="ko-KR" altLang="en-US" sz="1400" dirty="0"/>
              <a:t>과 인사</a:t>
            </a:r>
            <a:r>
              <a:rPr lang="en-US" altLang="ko-KR" sz="1400" dirty="0"/>
              <a:t>, </a:t>
            </a:r>
            <a:r>
              <a:rPr lang="ko-KR" altLang="en-US" sz="1400" dirty="0"/>
              <a:t>노무</a:t>
            </a:r>
            <a:r>
              <a:rPr lang="en-US" altLang="ko-KR" sz="1400" dirty="0"/>
              <a:t>, </a:t>
            </a:r>
            <a:r>
              <a:rPr lang="ko-KR" altLang="en-US" sz="1400" dirty="0"/>
              <a:t>노동법</a:t>
            </a:r>
            <a:r>
              <a:rPr lang="en-US" altLang="ko-KR" sz="1400" dirty="0"/>
              <a:t>,</a:t>
            </a:r>
            <a:r>
              <a:rPr lang="ko-KR" altLang="en-US" sz="1400" dirty="0" err="1"/>
              <a:t>인사컨팅</a:t>
            </a:r>
            <a:r>
              <a:rPr lang="ko-KR" altLang="en-US" sz="1400" dirty="0"/>
              <a:t> 분야의 교육을 정기적 월</a:t>
            </a:r>
            <a:r>
              <a:rPr lang="en-US" altLang="ko-KR" sz="1400" dirty="0"/>
              <a:t>2</a:t>
            </a:r>
            <a:r>
              <a:rPr lang="ko-KR" altLang="en-US" sz="1400" dirty="0"/>
              <a:t>회이상의 </a:t>
            </a:r>
            <a:r>
              <a:rPr lang="ko-KR" altLang="en-US" sz="1400" dirty="0" err="1"/>
              <a:t>교육커리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 err="1"/>
              <a:t>를</a:t>
            </a:r>
            <a:r>
              <a:rPr lang="ko-KR" altLang="en-US" sz="1400" dirty="0"/>
              <a:t> 가지고 진행하고 있습니다</a:t>
            </a:r>
            <a:r>
              <a:rPr lang="en-US" altLang="ko-KR" sz="1400" dirty="0"/>
              <a:t>.(</a:t>
            </a:r>
            <a:r>
              <a:rPr lang="ko-KR" altLang="en-US" sz="1400" dirty="0"/>
              <a:t>년 </a:t>
            </a:r>
            <a:r>
              <a:rPr lang="en-US" altLang="ko-KR" sz="1400" dirty="0"/>
              <a:t>400</a:t>
            </a:r>
            <a:r>
              <a:rPr lang="ko-KR" altLang="en-US" sz="1400" dirty="0"/>
              <a:t>개이상업체</a:t>
            </a:r>
            <a:r>
              <a:rPr lang="en-US" altLang="ko-KR" sz="1400" dirty="0"/>
              <a:t>)</a:t>
            </a:r>
          </a:p>
          <a:p>
            <a:pPr>
              <a:lnSpc>
                <a:spcPct val="150000"/>
              </a:lnSpc>
            </a:pP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en-US" altLang="ko-KR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2&gt;</a:t>
            </a:r>
            <a:r>
              <a:rPr lang="ko-KR" altLang="en-US" sz="1400" dirty="0"/>
              <a:t> 국내 모든 기업 대상의 인사관련 세미나</a:t>
            </a:r>
            <a:r>
              <a:rPr lang="en-US" altLang="ko-KR" sz="1400" b="1" dirty="0"/>
              <a:t>(</a:t>
            </a:r>
            <a:r>
              <a:rPr lang="ko-KR" altLang="en-US" sz="1400" b="1" dirty="0"/>
              <a:t>인사노무</a:t>
            </a:r>
            <a:r>
              <a:rPr lang="en-US" altLang="ko-KR" sz="1400" b="1" dirty="0"/>
              <a:t>,</a:t>
            </a:r>
            <a:r>
              <a:rPr lang="ko-KR" altLang="en-US" sz="1400" b="1" dirty="0"/>
              <a:t>인사조직컨설팅</a:t>
            </a:r>
            <a:r>
              <a:rPr lang="en-US" altLang="ko-KR" sz="1400" b="1" dirty="0"/>
              <a:t>,</a:t>
            </a:r>
            <a:r>
              <a:rPr lang="ko-KR" altLang="en-US" sz="1400" b="1" dirty="0"/>
              <a:t>노동법률</a:t>
            </a:r>
            <a:r>
              <a:rPr lang="en-US" altLang="ko-KR" sz="1400" b="1" dirty="0"/>
              <a:t>)</a:t>
            </a:r>
            <a:r>
              <a:rPr lang="ko-KR" altLang="en-US" sz="1400" dirty="0"/>
              <a:t>를 정기적 진행함에 </a:t>
            </a:r>
            <a:endParaRPr lang="en-US" altLang="ko-KR" sz="1400" dirty="0"/>
          </a:p>
          <a:p>
            <a:pPr>
              <a:lnSpc>
                <a:spcPct val="150000"/>
              </a:lnSpc>
            </a:pPr>
            <a:r>
              <a:rPr lang="ko-KR" altLang="en-US" sz="1400" dirty="0"/>
              <a:t>있어 최근 이슈사항을 분석하여 실 사례중심의 교육을 진행하고 있습니다</a:t>
            </a:r>
            <a:r>
              <a:rPr lang="en-US" altLang="ko-KR" sz="1400" dirty="0"/>
              <a:t>.</a:t>
            </a:r>
            <a:endParaRPr lang="ko-KR" altLang="en-US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87472373"/>
              </p:ext>
            </p:extLst>
          </p:nvPr>
        </p:nvGraphicFramePr>
        <p:xfrm>
          <a:off x="971600" y="3271575"/>
          <a:ext cx="6886600" cy="2165401"/>
        </p:xfrm>
        <a:graphic>
          <a:graphicData uri="http://schemas.openxmlformats.org/drawingml/2006/table">
            <a:tbl>
              <a:tblPr firstRow="1" bandRow="1">
                <a:tableStyleId>{6E25E649-3F16-4E02-A733-19D2CDBF48F0}</a:tableStyleId>
              </a:tblPr>
              <a:tblGrid>
                <a:gridCol w="5954353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932247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인사노무</a:t>
                      </a:r>
                      <a:r>
                        <a:rPr lang="en-US" altLang="ko-KR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/ </a:t>
                      </a:r>
                      <a:r>
                        <a:rPr lang="ko-KR" altLang="en-US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인사조직컨설팅</a:t>
                      </a:r>
                      <a:r>
                        <a:rPr lang="en-US" altLang="ko-KR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/</a:t>
                      </a:r>
                      <a:r>
                        <a:rPr lang="ko-KR" altLang="en-US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노동법률세미나 리스트</a:t>
                      </a:r>
                      <a:r>
                        <a:rPr lang="en-US" altLang="ko-KR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(</a:t>
                      </a:r>
                      <a:r>
                        <a:rPr lang="ko-KR" altLang="en-US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일부</a:t>
                      </a:r>
                      <a:r>
                        <a:rPr lang="en-US" altLang="ko-KR" sz="1400" kern="1200" dirty="0">
                          <a:latin typeface="맑은 고딕" pitchFamily="50" charset="-127"/>
                          <a:ea typeface="맑은 고딕" pitchFamily="50" charset="-127"/>
                        </a:rPr>
                        <a:t>)</a:t>
                      </a:r>
                      <a:endParaRPr lang="ko-KR" altLang="en-US" sz="1400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dirty="0">
                          <a:latin typeface="맑은 고딕" pitchFamily="50" charset="-127"/>
                          <a:ea typeface="맑은 고딕" pitchFamily="50" charset="-127"/>
                        </a:rPr>
                        <a:t>분야</a:t>
                      </a:r>
                    </a:p>
                  </a:txBody>
                  <a:tcPr marT="45700" marB="45700" anchor="ctr">
                    <a:solidFill>
                      <a:schemeClr val="accent6">
                        <a:lumMod val="7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672001">
                <a:tc>
                  <a:txBody>
                    <a:bodyPr/>
                    <a:lstStyle/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1.</a:t>
                      </a:r>
                      <a:r>
                        <a:rPr lang="ko-KR" altLang="en-US" sz="900" u="none" strike="noStrike" dirty="0">
                          <a:effectLst/>
                        </a:rPr>
                        <a:t> 임금 및 근로시간 개정에 따른 법적쟁점</a:t>
                      </a:r>
                      <a:r>
                        <a:rPr lang="en-US" altLang="ko-KR" sz="900" u="none" strike="noStrike" dirty="0">
                          <a:effectLst/>
                        </a:rPr>
                        <a:t>.</a:t>
                      </a:r>
                    </a:p>
                    <a:p>
                      <a:pPr marL="0" marR="0" indent="0" algn="l" defTabSz="914400" rtl="0" eaLnBrk="1" fontAlgn="auto" latinLnBrk="1" hangingPunct="1">
                        <a:lnSpc>
                          <a:spcPct val="15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900" u="none" strike="noStrike" dirty="0">
                          <a:effectLst/>
                          <a:latin typeface="맑은 고딕" pitchFamily="50" charset="-127"/>
                          <a:ea typeface="맑은 고딕" pitchFamily="50" charset="-127"/>
                        </a:rPr>
                        <a:t> 2.</a:t>
                      </a:r>
                      <a:r>
                        <a:rPr lang="ko-KR" altLang="en-US" sz="900" u="none" strike="noStrike" dirty="0">
                          <a:effectLst/>
                        </a:rPr>
                        <a:t> 맞춤형근로계약서</a:t>
                      </a:r>
                      <a:r>
                        <a:rPr lang="en-US" altLang="ko-KR" sz="900" u="none" strike="noStrike" dirty="0">
                          <a:effectLst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</a:rPr>
                        <a:t>정규직</a:t>
                      </a:r>
                      <a:r>
                        <a:rPr lang="en-US" altLang="ko-KR" sz="900" u="none" strike="noStrike" dirty="0">
                          <a:effectLst/>
                        </a:rPr>
                        <a:t>/</a:t>
                      </a:r>
                      <a:r>
                        <a:rPr lang="ko-KR" altLang="en-US" sz="900" u="none" strike="noStrike" dirty="0">
                          <a:effectLst/>
                        </a:rPr>
                        <a:t>비정규직</a:t>
                      </a:r>
                      <a:r>
                        <a:rPr lang="en-US" altLang="ko-KR" sz="900" u="none" strike="noStrike" dirty="0">
                          <a:effectLst/>
                        </a:rPr>
                        <a:t>)</a:t>
                      </a:r>
                      <a:r>
                        <a:rPr lang="ko-KR" altLang="en-US" sz="900" u="none" strike="noStrike" dirty="0">
                          <a:effectLst/>
                        </a:rPr>
                        <a:t>작성 및 취업규칙</a:t>
                      </a:r>
                      <a:r>
                        <a:rPr lang="en-US" altLang="ko-KR" sz="900" u="none" strike="noStrike" dirty="0">
                          <a:effectLst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</a:rPr>
                        <a:t>인사권</a:t>
                      </a:r>
                      <a:r>
                        <a:rPr lang="en-US" altLang="ko-KR" sz="900" u="none" strike="noStrike" dirty="0">
                          <a:effectLst/>
                        </a:rPr>
                        <a:t>)</a:t>
                      </a:r>
                      <a:r>
                        <a:rPr lang="ko-KR" altLang="en-US" sz="900" u="none" strike="noStrike" dirty="0">
                          <a:effectLst/>
                        </a:rPr>
                        <a:t>의 효율적 운영을 위한 인사세미나</a:t>
                      </a:r>
                      <a:endParaRPr lang="en-US" altLang="ko-KR" sz="900" u="none" strike="noStrike" dirty="0">
                        <a:effectLst/>
                      </a:endParaRPr>
                    </a:p>
                  </a:txBody>
                  <a:tcPr marT="45700" marB="4570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맑은 고딕" pitchFamily="50" charset="-127"/>
                          <a:ea typeface="맑은 고딕" pitchFamily="50" charset="-127"/>
                        </a:rPr>
                        <a:t>인사노무</a:t>
                      </a:r>
                      <a:endParaRPr lang="en-US" altLang="ko-KR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591628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sym typeface="Wingdings" panose="05000000000000000000" pitchFamily="2" charset="2"/>
                        </a:rPr>
                        <a:t>   3.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직무가치중심의인사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승진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갸편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,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평가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및 보상제도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(</a:t>
                      </a:r>
                      <a:r>
                        <a:rPr lang="ko-KR" altLang="en-US" sz="900" b="0" i="0" u="none" strike="noStrike" dirty="0" err="1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직무급</a:t>
                      </a: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)</a:t>
                      </a:r>
                      <a:r>
                        <a:rPr lang="ko-KR" altLang="en-US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</a:rPr>
                        <a:t>설계방안세미나</a:t>
                      </a:r>
                      <a:endParaRPr lang="en-US" altLang="ko-KR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ko-KR" altLang="en-US" sz="900" u="none" strike="noStrike" dirty="0">
                          <a:effectLst/>
                        </a:rPr>
                        <a:t>   </a:t>
                      </a:r>
                      <a:r>
                        <a:rPr lang="en-US" altLang="ko-KR" sz="900" u="none" strike="noStrike" dirty="0">
                          <a:effectLst/>
                        </a:rPr>
                        <a:t>4.</a:t>
                      </a:r>
                      <a:r>
                        <a:rPr lang="ko-KR" altLang="en-US" sz="900" u="none" strike="noStrike" dirty="0">
                          <a:effectLst/>
                        </a:rPr>
                        <a:t>급여설계 및 연봉계약 실무</a:t>
                      </a:r>
                      <a:r>
                        <a:rPr lang="en-US" altLang="ko-KR" sz="900" u="none" strike="noStrike" dirty="0">
                          <a:effectLst/>
                        </a:rPr>
                        <a:t>(</a:t>
                      </a:r>
                      <a:r>
                        <a:rPr lang="ko-KR" altLang="en-US" sz="900" u="none" strike="noStrike" dirty="0">
                          <a:effectLst/>
                        </a:rPr>
                        <a:t>기본급</a:t>
                      </a:r>
                      <a:r>
                        <a:rPr lang="en-US" altLang="ko-KR" sz="900" u="none" strike="noStrike" dirty="0">
                          <a:effectLst/>
                        </a:rPr>
                        <a:t>/</a:t>
                      </a:r>
                      <a:r>
                        <a:rPr lang="ko-KR" altLang="en-US" sz="900" u="none" strike="noStrike" dirty="0">
                          <a:effectLst/>
                        </a:rPr>
                        <a:t>수당</a:t>
                      </a:r>
                      <a:r>
                        <a:rPr lang="en-US" altLang="ko-KR" sz="900" u="none" strike="noStrike" dirty="0">
                          <a:effectLst/>
                        </a:rPr>
                        <a:t>/</a:t>
                      </a:r>
                      <a:r>
                        <a:rPr lang="ko-KR" altLang="en-US" sz="900" u="none" strike="noStrike" dirty="0">
                          <a:effectLst/>
                        </a:rPr>
                        <a:t>성과급 등 급여항목결정과 산정방법</a:t>
                      </a:r>
                      <a:r>
                        <a:rPr lang="en-US" altLang="ko-KR" sz="900" u="none" strike="noStrike" dirty="0">
                          <a:effectLst/>
                        </a:rPr>
                        <a:t>)” </a:t>
                      </a:r>
                      <a:r>
                        <a:rPr lang="ko-KR" altLang="en-US" sz="900" u="none" strike="noStrike" dirty="0">
                          <a:effectLst/>
                        </a:rPr>
                        <a:t>세미나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맑은 고딕" pitchFamily="50" charset="-127"/>
                          <a:ea typeface="맑은 고딕" pitchFamily="50" charset="-127"/>
                        </a:rPr>
                        <a:t>인사조직컨설팅</a:t>
                      </a:r>
                      <a:endParaRPr lang="en-US" altLang="ko-KR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591628">
                <a:tc>
                  <a:txBody>
                    <a:bodyPr/>
                    <a:lstStyle/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en-US" altLang="ko-KR" sz="900" b="0" i="0" u="none" strike="noStrike" dirty="0">
                          <a:solidFill>
                            <a:srgbClr val="000000"/>
                          </a:solidFill>
                          <a:effectLst/>
                          <a:latin typeface="맑은 고딕" panose="020B0503020000020004" pitchFamily="50" charset="-127"/>
                          <a:ea typeface="맑은 고딕" panose="020B0503020000020004" pitchFamily="50" charset="-127"/>
                          <a:sym typeface="Wingdings" panose="05000000000000000000" pitchFamily="2" charset="2"/>
                        </a:rPr>
                        <a:t>   5.</a:t>
                      </a:r>
                      <a:r>
                        <a:rPr lang="ko-KR" altLang="ko-KR" sz="9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 근로자 채용 시 개정된 노동법률문제</a:t>
                      </a:r>
                      <a:r>
                        <a:rPr lang="en-US" altLang="ko-KR" sz="9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(</a:t>
                      </a:r>
                      <a:r>
                        <a:rPr lang="ko-KR" altLang="ko-KR" sz="9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근로계약</a:t>
                      </a:r>
                      <a:r>
                        <a:rPr lang="en-US" altLang="ko-KR" sz="9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)” </a:t>
                      </a:r>
                      <a:r>
                        <a:rPr lang="ko-KR" altLang="ko-KR" sz="900" b="0" kern="1200" dirty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세미나 </a:t>
                      </a:r>
                      <a:endParaRPr lang="en-US" altLang="ko-KR" sz="900" b="0" kern="1200" dirty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pPr algn="l" fontAlgn="ctr">
                        <a:lnSpc>
                          <a:spcPct val="150000"/>
                        </a:lnSpc>
                      </a:pPr>
                      <a:r>
                        <a:rPr lang="ko-KR" altLang="en-US" sz="900" u="none" strike="noStrike" dirty="0">
                          <a:effectLst/>
                        </a:rPr>
                        <a:t>   </a:t>
                      </a:r>
                      <a:r>
                        <a:rPr lang="en-US" altLang="ko-KR" sz="900" u="none" strike="noStrike" dirty="0">
                          <a:effectLst/>
                        </a:rPr>
                        <a:t>6.</a:t>
                      </a:r>
                      <a:r>
                        <a:rPr lang="ko-KR" altLang="en-US" sz="900" u="none" strike="noStrike" dirty="0">
                          <a:effectLst/>
                        </a:rPr>
                        <a:t>인사이동명령</a:t>
                      </a:r>
                      <a:r>
                        <a:rPr lang="en-US" altLang="ko-KR" sz="900" u="none" strike="noStrike" dirty="0">
                          <a:effectLst/>
                        </a:rPr>
                        <a:t>, </a:t>
                      </a:r>
                      <a:r>
                        <a:rPr lang="ko-KR" altLang="en-US" sz="900" u="none" strike="noStrike" dirty="0">
                          <a:effectLst/>
                        </a:rPr>
                        <a:t>징계 및 해고의 정당성과 법적 쟁점 세미나</a:t>
                      </a:r>
                      <a:endParaRPr lang="ko-KR" altLang="en-US" sz="900" b="0" i="0" u="none" strike="noStrike" dirty="0">
                        <a:solidFill>
                          <a:srgbClr val="000000"/>
                        </a:solidFill>
                        <a:effectLst/>
                        <a:latin typeface="맑은 고딕" panose="020B0503020000020004" pitchFamily="50" charset="-127"/>
                        <a:ea typeface="맑은 고딕" panose="020B0503020000020004" pitchFamily="50" charset="-127"/>
                      </a:endParaRPr>
                    </a:p>
                  </a:txBody>
                  <a:tcPr marL="9525" marR="9525" marT="9525" marB="0" anchor="ctr"/>
                </a:tc>
                <a:tc>
                  <a:txBody>
                    <a:bodyPr/>
                    <a:lstStyle/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en-US" altLang="ko-KR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ko-KR" altLang="en-US" sz="1100" b="1" dirty="0">
                          <a:latin typeface="맑은 고딕" pitchFamily="50" charset="-127"/>
                          <a:ea typeface="맑은 고딕" pitchFamily="50" charset="-127"/>
                        </a:rPr>
                        <a:t>노동법률</a:t>
                      </a:r>
                      <a:endParaRPr lang="en-US" altLang="ko-KR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  <a:p>
                      <a:pPr marL="0" marR="0" indent="0" algn="ctr" defTabSz="914400" rtl="0" eaLnBrk="1" fontAlgn="auto" latinLnBrk="1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ko-KR" altLang="en-US" sz="1100" b="1" dirty="0">
                        <a:latin typeface="맑은 고딕" pitchFamily="50" charset="-127"/>
                        <a:ea typeface="맑은 고딕" pitchFamily="50" charset="-127"/>
                      </a:endParaRPr>
                    </a:p>
                  </a:txBody>
                  <a:tcPr marT="45700" marB="45700" anchor="ctr"/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</a:tbl>
          </a:graphicData>
        </a:graphic>
      </p:graphicFrame>
      <p:sp>
        <p:nvSpPr>
          <p:cNvPr id="11" name="타원 10"/>
          <p:cNvSpPr/>
          <p:nvPr/>
        </p:nvSpPr>
        <p:spPr>
          <a:xfrm>
            <a:off x="678221" y="3286124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pic>
        <p:nvPicPr>
          <p:cNvPr id="13" name="그림 12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  <p:sp>
        <p:nvSpPr>
          <p:cNvPr id="14" name="TextBox 13">
            <a:extLst>
              <a:ext uri="{FF2B5EF4-FFF2-40B4-BE49-F238E27FC236}">
                <a16:creationId xmlns:a16="http://schemas.microsoft.com/office/drawing/2014/main" id="{BD8C12B5-3EF7-4FC9-BD7D-FE684E33C43F}"/>
              </a:ext>
            </a:extLst>
          </p:cNvPr>
          <p:cNvSpPr txBox="1"/>
          <p:nvPr/>
        </p:nvSpPr>
        <p:spPr>
          <a:xfrm>
            <a:off x="851633" y="821509"/>
            <a:ext cx="1388522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50" dirty="0" err="1">
                <a:latin typeface="휴먼모음T" pitchFamily="18" charset="-127"/>
                <a:ea typeface="휴먼모음T" pitchFamily="18" charset="-127"/>
              </a:rPr>
              <a:t>리뉴피플</a:t>
            </a:r>
            <a:r>
              <a:rPr lang="en-US" altLang="ko-KR" sz="1350" dirty="0">
                <a:latin typeface="휴먼모음T" pitchFamily="18" charset="-127"/>
                <a:ea typeface="휴먼모음T" pitchFamily="18" charset="-127"/>
              </a:rPr>
              <a:t>-</a:t>
            </a:r>
            <a:r>
              <a:rPr lang="ko-KR" altLang="en-US" sz="1350" dirty="0">
                <a:latin typeface="휴먼모음T" pitchFamily="18" charset="-127"/>
                <a:ea typeface="휴먼모음T" pitchFamily="18" charset="-127"/>
              </a:rPr>
              <a:t>교육센터</a:t>
            </a:r>
          </a:p>
        </p:txBody>
      </p:sp>
    </p:spTree>
    <p:extLst>
      <p:ext uri="{BB962C8B-B14F-4D97-AF65-F5344CB8AC3E}">
        <p14:creationId xmlns:p14="http://schemas.microsoft.com/office/powerpoint/2010/main" val="9389821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06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sp>
        <p:nvSpPr>
          <p:cNvPr id="5" name="Rechteck 39"/>
          <p:cNvSpPr/>
          <p:nvPr/>
        </p:nvSpPr>
        <p:spPr bwMode="gray">
          <a:xfrm>
            <a:off x="1513555" y="1967854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평판조회 목적파악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신규채용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스카우트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또는 내부 승진 발탁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기타 목적에 맞는 상황분석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6" name="Abgerundetes Rechteck 40"/>
          <p:cNvSpPr/>
          <p:nvPr/>
        </p:nvSpPr>
        <p:spPr bwMode="gray">
          <a:xfrm>
            <a:off x="514585" y="1857852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21299999" lon="2100000" rev="0"/>
            </a:camera>
            <a:lightRig rig="threePt" dir="t">
              <a:rot lat="0" lon="0" rev="6600000"/>
            </a:lightRig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1</a:t>
            </a:r>
          </a:p>
        </p:txBody>
      </p:sp>
      <p:sp>
        <p:nvSpPr>
          <p:cNvPr id="7" name="Rechteck 51"/>
          <p:cNvSpPr/>
          <p:nvPr/>
        </p:nvSpPr>
        <p:spPr bwMode="gray">
          <a:xfrm>
            <a:off x="1471783" y="2733703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후보자ㅣ 추천인 확보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(2</a:t>
            </a: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인이상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평판조회대상자의 승인하에 추천인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2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인이상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개인정보동의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8" name="Abgerundetes Rechteck 57"/>
          <p:cNvSpPr/>
          <p:nvPr/>
        </p:nvSpPr>
        <p:spPr bwMode="gray">
          <a:xfrm>
            <a:off x="992783" y="2658593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300000" lon="19499988" rev="0"/>
            </a:camera>
            <a:lightRig rig="threePt" dir="t"/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2</a:t>
            </a:r>
          </a:p>
        </p:txBody>
      </p:sp>
      <p:sp>
        <p:nvSpPr>
          <p:cNvPr id="9" name="Rechteck 61"/>
          <p:cNvSpPr/>
          <p:nvPr/>
        </p:nvSpPr>
        <p:spPr bwMode="gray">
          <a:xfrm>
            <a:off x="1509949" y="3489852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내부전문가 분석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추천인 선별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0" name="Abgerundetes Rechteck 62"/>
          <p:cNvSpPr/>
          <p:nvPr/>
        </p:nvSpPr>
        <p:spPr bwMode="gray">
          <a:xfrm>
            <a:off x="496741" y="3494998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600000" lon="2100000" rev="0"/>
            </a:camera>
            <a:lightRig rig="threePt" dir="t">
              <a:rot lat="0" lon="0" rev="6600000"/>
            </a:lightRig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3</a:t>
            </a:r>
          </a:p>
        </p:txBody>
      </p:sp>
      <p:sp>
        <p:nvSpPr>
          <p:cNvPr id="11" name="Rechteck 51"/>
          <p:cNvSpPr/>
          <p:nvPr/>
        </p:nvSpPr>
        <p:spPr bwMode="gray">
          <a:xfrm>
            <a:off x="1509713" y="4257955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목적에맞는 평판조회 선정 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A</a:t>
            </a: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형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, B</a:t>
            </a: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형 택 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1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평판조회 목적에 따라 심층면접 에세이 형식 또는 선택항목별 체크를 통한 에세이 방식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2" name="Abgerundetes Rechteck 57"/>
          <p:cNvSpPr/>
          <p:nvPr/>
        </p:nvSpPr>
        <p:spPr bwMode="gray">
          <a:xfrm>
            <a:off x="992783" y="4240202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300000" lon="19499988" rev="0"/>
            </a:camera>
            <a:lightRig rig="threePt" dir="t"/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4</a:t>
            </a:r>
          </a:p>
        </p:txBody>
      </p:sp>
      <p:sp>
        <p:nvSpPr>
          <p:cNvPr id="13" name="Rechteck 61"/>
          <p:cNvSpPr/>
          <p:nvPr/>
        </p:nvSpPr>
        <p:spPr bwMode="gray">
          <a:xfrm>
            <a:off x="1492848" y="5065448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평판조회 진행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심층 인터뷰 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(1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,2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차</a:t>
            </a:r>
            <a:r>
              <a:rPr lang="en-US" altLang="ko-KR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4" name="Abgerundetes Rechteck 62"/>
          <p:cNvSpPr/>
          <p:nvPr/>
        </p:nvSpPr>
        <p:spPr bwMode="gray">
          <a:xfrm>
            <a:off x="478655" y="5071461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600000" lon="2100000" rev="0"/>
            </a:camera>
            <a:lightRig rig="threePt" dir="t">
              <a:rot lat="0" lon="0" rev="6600000"/>
            </a:lightRig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5</a:t>
            </a:r>
          </a:p>
        </p:txBody>
      </p:sp>
      <p:sp>
        <p:nvSpPr>
          <p:cNvPr id="15" name="Rechteck 51"/>
          <p:cNvSpPr/>
          <p:nvPr/>
        </p:nvSpPr>
        <p:spPr bwMode="gray">
          <a:xfrm>
            <a:off x="1503051" y="5881862"/>
            <a:ext cx="7062815" cy="504099"/>
          </a:xfrm>
          <a:prstGeom prst="rect">
            <a:avLst/>
          </a:prstGeom>
          <a:gradFill>
            <a:gsLst>
              <a:gs pos="0">
                <a:srgbClr val="FFFFFF"/>
              </a:gs>
              <a:gs pos="100000">
                <a:srgbClr val="D9D9D9"/>
              </a:gs>
            </a:gsLst>
            <a:lin ang="5400000" scaled="1"/>
          </a:gradFill>
          <a:ln w="12700">
            <a:solidFill>
              <a:srgbClr val="C0C0C0"/>
            </a:solidFill>
            <a:miter lim="800000"/>
            <a:headEnd/>
            <a:tailEnd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  <p:txBody>
          <a:bodyPr lIns="216000" tIns="36000" rIns="216000" bIns="36000" anchor="ctr"/>
          <a:lstStyle/>
          <a:p>
            <a:pPr>
              <a:spcAft>
                <a:spcPct val="20000"/>
              </a:spcAft>
            </a:pP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보고서작성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(A</a:t>
            </a: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형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/B</a:t>
            </a: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형</a:t>
            </a:r>
            <a:r>
              <a:rPr lang="en-US" altLang="ko-KR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)</a:t>
            </a:r>
            <a:r>
              <a:rPr lang="ko-KR" altLang="en-US" sz="1100" b="1" noProof="1">
                <a:solidFill>
                  <a:srgbClr val="FF0000"/>
                </a:solidFill>
                <a:latin typeface="맑은 고딕" pitchFamily="50" charset="-127"/>
                <a:ea typeface="맑은 고딕" pitchFamily="50" charset="-127"/>
              </a:rPr>
              <a:t> </a:t>
            </a:r>
            <a:r>
              <a:rPr 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: </a:t>
            </a:r>
            <a:r>
              <a:rPr lang="ko-KR" altLang="en-US" sz="1100" noProof="1">
                <a:solidFill>
                  <a:schemeClr val="tx1">
                    <a:lumMod val="75000"/>
                    <a:lumOff val="25000"/>
                  </a:schemeClr>
                </a:solidFill>
                <a:latin typeface="맑은 고딕" pitchFamily="50" charset="-127"/>
                <a:ea typeface="맑은 고딕" pitchFamily="50" charset="-127"/>
              </a:rPr>
              <a:t>평판조회 대상자 리포트작성</a:t>
            </a:r>
            <a:endParaRPr lang="en-US" sz="1100" noProof="1">
              <a:solidFill>
                <a:schemeClr val="tx1">
                  <a:lumMod val="75000"/>
                  <a:lumOff val="25000"/>
                </a:schemeClr>
              </a:solidFill>
              <a:latin typeface="맑은 고딕" pitchFamily="50" charset="-127"/>
              <a:ea typeface="맑은 고딕" pitchFamily="50" charset="-127"/>
            </a:endParaRPr>
          </a:p>
        </p:txBody>
      </p:sp>
      <p:sp>
        <p:nvSpPr>
          <p:cNvPr id="16" name="Abgerundetes Rechteck 57"/>
          <p:cNvSpPr/>
          <p:nvPr/>
        </p:nvSpPr>
        <p:spPr bwMode="gray">
          <a:xfrm>
            <a:off x="992783" y="5841685"/>
            <a:ext cx="631514" cy="659149"/>
          </a:xfrm>
          <a:prstGeom prst="roundRect">
            <a:avLst>
              <a:gd name="adj" fmla="val 9083"/>
            </a:avLst>
          </a:prstGeom>
          <a:gradFill>
            <a:gsLst>
              <a:gs pos="0">
                <a:srgbClr val="D9D9D9"/>
              </a:gs>
              <a:gs pos="100000">
                <a:srgbClr val="A6A6A6"/>
              </a:gs>
            </a:gsLst>
            <a:lin ang="5400000" scaled="0"/>
          </a:gradFill>
          <a:ln w="12700">
            <a:noFill/>
            <a:round/>
            <a:headEnd/>
            <a:tailEnd/>
          </a:ln>
          <a:scene3d>
            <a:camera prst="perspectiveRelaxed" fov="3600000">
              <a:rot lat="300000" lon="19499988" rev="0"/>
            </a:camera>
            <a:lightRig rig="threePt" dir="t"/>
          </a:scene3d>
          <a:sp3d extrusionH="787400">
            <a:bevelT w="63500" h="63500"/>
            <a:bevelB w="63500" h="63500"/>
          </a:sp3d>
        </p:spPr>
        <p:txBody>
          <a:bodyPr rtlCol="0" anchor="ctr"/>
          <a:lstStyle/>
          <a:p>
            <a:pPr algn="ctr"/>
            <a:r>
              <a:rPr lang="en-US" sz="2500" b="1" dirty="0">
                <a:solidFill>
                  <a:srgbClr val="404040"/>
                </a:solidFill>
                <a:effectLst>
                  <a:innerShdw blurRad="63500" dist="50800" dir="18900000">
                    <a:prstClr val="black">
                      <a:alpha val="50000"/>
                    </a:prstClr>
                  </a:innerShdw>
                </a:effectLst>
              </a:rPr>
              <a:t>6</a:t>
            </a:r>
          </a:p>
        </p:txBody>
      </p:sp>
      <p:pic>
        <p:nvPicPr>
          <p:cNvPr id="17" name="그림 16" descr="RENEW-LOGO(RGB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  <p:sp>
        <p:nvSpPr>
          <p:cNvPr id="18" name="TextBox 17">
            <a:extLst>
              <a:ext uri="{FF2B5EF4-FFF2-40B4-BE49-F238E27FC236}">
                <a16:creationId xmlns:a16="http://schemas.microsoft.com/office/drawing/2014/main" id="{E3F2433D-A7D4-4131-8A06-66F17D7C73DC}"/>
              </a:ext>
            </a:extLst>
          </p:cNvPr>
          <p:cNvSpPr txBox="1"/>
          <p:nvPr/>
        </p:nvSpPr>
        <p:spPr>
          <a:xfrm>
            <a:off x="777160" y="385474"/>
            <a:ext cx="2518638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 err="1">
                <a:latin typeface="휴먼모음T" pitchFamily="18" charset="-127"/>
                <a:ea typeface="휴먼모음T" pitchFamily="18" charset="-127"/>
              </a:rPr>
              <a:t>리뉴피플</a:t>
            </a:r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 평판조회 서비스</a:t>
            </a:r>
          </a:p>
        </p:txBody>
      </p:sp>
      <p:sp>
        <p:nvSpPr>
          <p:cNvPr id="19" name="TextBox 18">
            <a:extLst>
              <a:ext uri="{FF2B5EF4-FFF2-40B4-BE49-F238E27FC236}">
                <a16:creationId xmlns:a16="http://schemas.microsoft.com/office/drawing/2014/main" id="{5945855E-E427-4550-810E-97FCAFCC3725}"/>
              </a:ext>
            </a:extLst>
          </p:cNvPr>
          <p:cNvSpPr txBox="1"/>
          <p:nvPr/>
        </p:nvSpPr>
        <p:spPr>
          <a:xfrm>
            <a:off x="851633" y="821509"/>
            <a:ext cx="1768433" cy="30008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350" dirty="0" err="1">
                <a:latin typeface="휴먼모음T" pitchFamily="18" charset="-127"/>
                <a:ea typeface="휴먼모음T" pitchFamily="18" charset="-127"/>
              </a:rPr>
              <a:t>리뉴피플</a:t>
            </a:r>
            <a:r>
              <a:rPr lang="en-US" altLang="ko-KR" sz="1350" dirty="0">
                <a:latin typeface="휴먼모음T" pitchFamily="18" charset="-127"/>
                <a:ea typeface="휴먼모음T" pitchFamily="18" charset="-127"/>
              </a:rPr>
              <a:t>-</a:t>
            </a:r>
            <a:r>
              <a:rPr lang="ko-KR" altLang="en-US" sz="1350" dirty="0">
                <a:latin typeface="휴먼모음T" pitchFamily="18" charset="-127"/>
                <a:ea typeface="휴먼모음T" pitchFamily="18" charset="-127"/>
              </a:rPr>
              <a:t>평판조회 정의</a:t>
            </a:r>
          </a:p>
        </p:txBody>
      </p:sp>
      <p:sp>
        <p:nvSpPr>
          <p:cNvPr id="20" name="타원 19">
            <a:extLst>
              <a:ext uri="{FF2B5EF4-FFF2-40B4-BE49-F238E27FC236}">
                <a16:creationId xmlns:a16="http://schemas.microsoft.com/office/drawing/2014/main" id="{212D4217-40D7-4BD0-94F7-8CC4A5ECB1A7}"/>
              </a:ext>
            </a:extLst>
          </p:cNvPr>
          <p:cNvSpPr/>
          <p:nvPr/>
        </p:nvSpPr>
        <p:spPr>
          <a:xfrm>
            <a:off x="669622" y="926912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022A4643-7CA3-4F4C-8244-AB95DC8CC22E}"/>
              </a:ext>
            </a:extLst>
          </p:cNvPr>
          <p:cNvSpPr txBox="1"/>
          <p:nvPr/>
        </p:nvSpPr>
        <p:spPr>
          <a:xfrm>
            <a:off x="669622" y="927692"/>
            <a:ext cx="8233344" cy="954107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채용이 확정되기전 기업의 이념과 부합된 인력을 채용하기 위한 하나의 수단으로써 후보자의 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r>
              <a:rPr lang="ko-KR" altLang="en-US" sz="1400" dirty="0">
                <a:solidFill>
                  <a:schemeClr val="tx1">
                    <a:lumMod val="75000"/>
                    <a:lumOff val="25000"/>
                  </a:schemeClr>
                </a:solidFill>
              </a:rPr>
              <a:t>경력을 재 확인하고 성실성을 기반으로 해당 업무에 부합되는지를 객관적으로 확인하는 효율적 방법</a:t>
            </a:r>
            <a:endParaRPr lang="en-US" altLang="ko-KR" sz="1400" dirty="0">
              <a:solidFill>
                <a:schemeClr val="tx1">
                  <a:lumMod val="75000"/>
                  <a:lumOff val="25000"/>
                </a:schemeClr>
              </a:solidFill>
            </a:endParaRPr>
          </a:p>
          <a:p>
            <a:endParaRPr lang="en-US" altLang="ko-KR" sz="1400" dirty="0"/>
          </a:p>
        </p:txBody>
      </p:sp>
    </p:spTree>
    <p:extLst>
      <p:ext uri="{BB962C8B-B14F-4D97-AF65-F5344CB8AC3E}">
        <p14:creationId xmlns:p14="http://schemas.microsoft.com/office/powerpoint/2010/main" val="1043899359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1283" y="306877"/>
            <a:ext cx="540533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2400" b="1" dirty="0">
                <a:solidFill>
                  <a:srgbClr val="FF0000"/>
                </a:solidFill>
              </a:rPr>
              <a:t>06</a:t>
            </a:r>
            <a:endParaRPr lang="ko-KR" altLang="en-US" sz="2400" b="1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777160" y="385474"/>
            <a:ext cx="23294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dirty="0">
                <a:latin typeface="휴먼모음T" pitchFamily="18" charset="-127"/>
                <a:ea typeface="휴먼모음T" pitchFamily="18" charset="-127"/>
              </a:rPr>
              <a:t>리뉴피플 찾아오시는 길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794412" y="168730"/>
            <a:ext cx="2148345" cy="25391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sz="1050" dirty="0">
                <a:solidFill>
                  <a:schemeClr val="tx1">
                    <a:lumMod val="65000"/>
                    <a:lumOff val="35000"/>
                  </a:schemeClr>
                </a:solidFill>
              </a:rPr>
              <a:t>RenewPeople </a:t>
            </a:r>
            <a:r>
              <a:rPr lang="en-US" altLang="ko-KR" sz="1050" dirty="0">
                <a:solidFill>
                  <a:schemeClr val="bg1">
                    <a:lumMod val="50000"/>
                  </a:schemeClr>
                </a:solidFill>
              </a:rPr>
              <a:t>Business proposal</a:t>
            </a:r>
            <a:endParaRPr lang="ko-KR" altLang="en-US" sz="1050" dirty="0">
              <a:solidFill>
                <a:schemeClr val="bg1">
                  <a:lumMod val="50000"/>
                </a:schemeClr>
              </a:solidFill>
            </a:endParaRPr>
          </a:p>
        </p:txBody>
      </p:sp>
      <p:pic>
        <p:nvPicPr>
          <p:cNvPr id="5" name="그림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71604" y="3296134"/>
            <a:ext cx="6336188" cy="306182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sp>
        <p:nvSpPr>
          <p:cNvPr id="6" name="TextBox 5"/>
          <p:cNvSpPr txBox="1"/>
          <p:nvPr/>
        </p:nvSpPr>
        <p:spPr>
          <a:xfrm>
            <a:off x="857224" y="1193156"/>
            <a:ext cx="1645002" cy="338554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600" dirty="0">
                <a:solidFill>
                  <a:schemeClr val="tx1">
                    <a:lumMod val="75000"/>
                    <a:lumOff val="25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리뉴피플 주식회사</a:t>
            </a:r>
            <a:endParaRPr lang="en-US" altLang="ko-KR" sz="1600" dirty="0">
              <a:solidFill>
                <a:schemeClr val="tx1">
                  <a:lumMod val="75000"/>
                  <a:lumOff val="25000"/>
                </a:schemeClr>
              </a:solidFill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7" name="타원 6"/>
          <p:cNvSpPr/>
          <p:nvPr/>
        </p:nvSpPr>
        <p:spPr>
          <a:xfrm>
            <a:off x="642910" y="1285860"/>
            <a:ext cx="142876" cy="142876"/>
          </a:xfrm>
          <a:prstGeom prst="ellipse">
            <a:avLst/>
          </a:prstGeom>
          <a:noFill/>
          <a:ln w="50800">
            <a:gradFill flip="none" rotWithShape="1">
              <a:gsLst>
                <a:gs pos="0">
                  <a:srgbClr val="FFF200"/>
                </a:gs>
                <a:gs pos="45000">
                  <a:srgbClr val="FF7A00"/>
                </a:gs>
                <a:gs pos="70000">
                  <a:srgbClr val="FF0300"/>
                </a:gs>
                <a:gs pos="100000">
                  <a:srgbClr val="4D0808"/>
                </a:gs>
              </a:gsLst>
              <a:lin ang="0" scaled="1"/>
              <a:tileRect/>
            </a:gradFill>
          </a:ln>
          <a:effec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 dirty="0"/>
          </a:p>
        </p:txBody>
      </p:sp>
      <p:grpSp>
        <p:nvGrpSpPr>
          <p:cNvPr id="10" name="그룹 9"/>
          <p:cNvGrpSpPr/>
          <p:nvPr/>
        </p:nvGrpSpPr>
        <p:grpSpPr>
          <a:xfrm>
            <a:off x="902681" y="1542810"/>
            <a:ext cx="5314275" cy="1600438"/>
            <a:chOff x="908201" y="1500174"/>
            <a:chExt cx="5314275" cy="1600438"/>
          </a:xfrm>
        </p:grpSpPr>
        <p:sp>
          <p:nvSpPr>
            <p:cNvPr id="8" name="TextBox 7"/>
            <p:cNvSpPr txBox="1"/>
            <p:nvPr/>
          </p:nvSpPr>
          <p:spPr>
            <a:xfrm>
              <a:off x="908201" y="1500174"/>
              <a:ext cx="5314275" cy="1600438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r>
                <a:rPr lang="ko-KR" altLang="en-US" sz="1400" dirty="0"/>
                <a:t>전문 컨설턴트 이윤호 부장</a:t>
              </a:r>
              <a:r>
                <a:rPr lang="en-US" altLang="ko-KR" sz="1400" dirty="0"/>
                <a:t>(010-8747-4189)</a:t>
              </a:r>
              <a:endParaRPr lang="ko-KR" altLang="en-US" sz="1400" dirty="0"/>
            </a:p>
            <a:p>
              <a:endParaRPr lang="ko-KR" altLang="en-US" sz="1400" dirty="0"/>
            </a:p>
            <a:p>
              <a:r>
                <a:rPr lang="ko-KR" altLang="en-US" sz="1400" dirty="0"/>
                <a:t>        서울시 강남구 봉은사로 </a:t>
              </a:r>
              <a:r>
                <a:rPr lang="en-US" altLang="ko-KR" sz="1400" dirty="0"/>
                <a:t>317, 3</a:t>
              </a:r>
              <a:r>
                <a:rPr lang="ko-KR" altLang="en-US" sz="1400" dirty="0"/>
                <a:t>층</a:t>
              </a:r>
              <a:r>
                <a:rPr lang="en-US" altLang="ko-KR" sz="1400" dirty="0"/>
                <a:t>(</a:t>
              </a:r>
              <a:r>
                <a:rPr lang="ko-KR" altLang="en-US" sz="1400" dirty="0"/>
                <a:t>논현동 아모제논현빌딩</a:t>
              </a:r>
              <a:r>
                <a:rPr lang="en-US" altLang="ko-KR" sz="1400" dirty="0"/>
                <a:t>)</a:t>
              </a:r>
            </a:p>
            <a:p>
              <a:r>
                <a:rPr lang="en-US" altLang="ko-KR" sz="1400" dirty="0"/>
                <a:t>        www.renewpeople.co.kr</a:t>
              </a:r>
            </a:p>
            <a:p>
              <a:r>
                <a:rPr lang="en-US" altLang="ko-KR" sz="1400" dirty="0"/>
                <a:t>        lyh@renewpeople.co.kr </a:t>
              </a:r>
            </a:p>
            <a:p>
              <a:r>
                <a:rPr lang="en-US" altLang="ko-KR" sz="1400" dirty="0"/>
                <a:t>        02-2039-3291</a:t>
              </a:r>
            </a:p>
            <a:p>
              <a:r>
                <a:rPr lang="en-US" altLang="ko-KR" sz="1400" dirty="0"/>
                <a:t>        070.4325.7711</a:t>
              </a:r>
              <a:endParaRPr lang="ko-KR" altLang="en-US" sz="1400" dirty="0"/>
            </a:p>
          </p:txBody>
        </p:sp>
        <p:sp>
          <p:nvSpPr>
            <p:cNvPr id="9" name="TextBox 8"/>
            <p:cNvSpPr txBox="1"/>
            <p:nvPr/>
          </p:nvSpPr>
          <p:spPr>
            <a:xfrm>
              <a:off x="1094471" y="1892734"/>
              <a:ext cx="386645" cy="1169551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Georgia" pitchFamily="18" charset="0"/>
                </a:rPr>
                <a:t>A</a:t>
              </a: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Georgia" pitchFamily="18" charset="0"/>
                </a:rPr>
                <a:t>W</a:t>
              </a: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Georgia" pitchFamily="18" charset="0"/>
                </a:rPr>
                <a:t>M</a:t>
              </a: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Georgia" pitchFamily="18" charset="0"/>
                </a:rPr>
                <a:t>T</a:t>
              </a:r>
            </a:p>
            <a:p>
              <a:pPr algn="ctr"/>
              <a:r>
                <a:rPr lang="en-US" altLang="ko-KR" sz="1400" b="1" dirty="0">
                  <a:solidFill>
                    <a:srgbClr val="FF0000"/>
                  </a:solidFill>
                  <a:latin typeface="Georgia" pitchFamily="18" charset="0"/>
                </a:rPr>
                <a:t>F</a:t>
              </a:r>
              <a:endParaRPr lang="ko-KR" altLang="en-US" sz="1400" b="1" dirty="0">
                <a:solidFill>
                  <a:srgbClr val="FF0000"/>
                </a:solidFill>
                <a:latin typeface="Georgia" pitchFamily="18" charset="0"/>
              </a:endParaRPr>
            </a:p>
          </p:txBody>
        </p:sp>
      </p:grpSp>
      <p:pic>
        <p:nvPicPr>
          <p:cNvPr id="11" name="그림 10" descr="RENEW-LOGO(RGB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8063836" y="306191"/>
            <a:ext cx="894190" cy="38228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맑은 고딕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1327</TotalTime>
  <Words>1267</Words>
  <Application>Microsoft Office PowerPoint</Application>
  <PresentationFormat>화면 슬라이드 쇼(4:3)</PresentationFormat>
  <Paragraphs>307</Paragraphs>
  <Slides>11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9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11</vt:i4>
      </vt:variant>
    </vt:vector>
  </HeadingPairs>
  <TitlesOfParts>
    <vt:vector size="21" baseType="lpstr">
      <vt:lpstr>HY견고딕</vt:lpstr>
      <vt:lpstr>맑은 고딕</vt:lpstr>
      <vt:lpstr>휴먼모음T</vt:lpstr>
      <vt:lpstr>Arial</vt:lpstr>
      <vt:lpstr>Candara</vt:lpstr>
      <vt:lpstr>Corbel</vt:lpstr>
      <vt:lpstr>Garamond</vt:lpstr>
      <vt:lpstr>Georgia</vt:lpstr>
      <vt:lpstr>Wingdings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Hewlett-Packard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슬라이드 1</dc:title>
  <dc:creator>user</dc:creator>
  <cp:lastModifiedBy>user</cp:lastModifiedBy>
  <cp:revision>89</cp:revision>
  <cp:lastPrinted>2020-03-19T06:37:25Z</cp:lastPrinted>
  <dcterms:created xsi:type="dcterms:W3CDTF">2019-12-11T14:19:03Z</dcterms:created>
  <dcterms:modified xsi:type="dcterms:W3CDTF">2022-02-03T03:30:35Z</dcterms:modified>
</cp:coreProperties>
</file>