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5" r:id="rId4"/>
    <p:sldId id="262" r:id="rId5"/>
    <p:sldId id="263" r:id="rId6"/>
    <p:sldId id="264" r:id="rId7"/>
    <p:sldId id="266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7064CC"/>
    <a:srgbClr val="0908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4660"/>
  </p:normalViewPr>
  <p:slideViewPr>
    <p:cSldViewPr snapToGrid="0">
      <p:cViewPr varScale="1">
        <p:scale>
          <a:sx n="79" d="100"/>
          <a:sy n="79" d="100"/>
        </p:scale>
        <p:origin x="96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0897-93A4-4A58-AAD8-AFE097FB6559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16D7-4482-47F3-A4D7-2A43FD1C66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1064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0897-93A4-4A58-AAD8-AFE097FB6559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16D7-4482-47F3-A4D7-2A43FD1C66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5656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0897-93A4-4A58-AAD8-AFE097FB6559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16D7-4482-47F3-A4D7-2A43FD1C66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8217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0897-93A4-4A58-AAD8-AFE097FB6559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16D7-4482-47F3-A4D7-2A43FD1C66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4805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0897-93A4-4A58-AAD8-AFE097FB6559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16D7-4482-47F3-A4D7-2A43FD1C66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908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0897-93A4-4A58-AAD8-AFE097FB6559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16D7-4482-47F3-A4D7-2A43FD1C66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8596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0897-93A4-4A58-AAD8-AFE097FB6559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16D7-4482-47F3-A4D7-2A43FD1C66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9081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0897-93A4-4A58-AAD8-AFE097FB6559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16D7-4482-47F3-A4D7-2A43FD1C66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7391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0897-93A4-4A58-AAD8-AFE097FB6559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16D7-4482-47F3-A4D7-2A43FD1C66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6305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0897-93A4-4A58-AAD8-AFE097FB6559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16D7-4482-47F3-A4D7-2A43FD1C66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9047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0897-93A4-4A58-AAD8-AFE097FB6559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16D7-4482-47F3-A4D7-2A43FD1C66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103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D0897-93A4-4A58-AAD8-AFE097FB6559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E16D7-4482-47F3-A4D7-2A43FD1C66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3878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jpeg"/><Relationship Id="rId3" Type="http://schemas.openxmlformats.org/officeDocument/2006/relationships/image" Target="../media/image7.jpg"/><Relationship Id="rId7" Type="http://schemas.openxmlformats.org/officeDocument/2006/relationships/image" Target="../media/image3.jpg"/><Relationship Id="rId12" Type="http://schemas.openxmlformats.org/officeDocument/2006/relationships/image" Target="../media/image15.jpeg"/><Relationship Id="rId2" Type="http://schemas.openxmlformats.org/officeDocument/2006/relationships/image" Target="../media/image6.jpg"/><Relationship Id="rId16" Type="http://schemas.openxmlformats.org/officeDocument/2006/relationships/hyperlink" Target="http://stnlogi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11" Type="http://schemas.openxmlformats.org/officeDocument/2006/relationships/image" Target="../media/image14.jpeg"/><Relationship Id="rId5" Type="http://schemas.openxmlformats.org/officeDocument/2006/relationships/image" Target="../media/image9.png"/><Relationship Id="rId15" Type="http://schemas.openxmlformats.org/officeDocument/2006/relationships/image" Target="../media/image18.jpeg"/><Relationship Id="rId10" Type="http://schemas.openxmlformats.org/officeDocument/2006/relationships/image" Target="../media/image13.jpeg"/><Relationship Id="rId4" Type="http://schemas.openxmlformats.org/officeDocument/2006/relationships/image" Target="../media/image8.jpg"/><Relationship Id="rId9" Type="http://schemas.openxmlformats.org/officeDocument/2006/relationships/image" Target="../media/image12.svg"/><Relationship Id="rId1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g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1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D70E841A-607B-4679-997A-3A1B9A6F6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86" y="1609965"/>
            <a:ext cx="6960990" cy="4225484"/>
          </a:xfrm>
          <a:prstGeom prst="rect">
            <a:avLst/>
          </a:prstGeom>
        </p:spPr>
      </p:pic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051303"/>
              </p:ext>
            </p:extLst>
          </p:nvPr>
        </p:nvGraphicFramePr>
        <p:xfrm>
          <a:off x="7482071" y="1965658"/>
          <a:ext cx="3883453" cy="3514098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6438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95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379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no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00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인터넷주소창에 </a:t>
                      </a:r>
                      <a:r>
                        <a:rPr lang="en-US" altLang="ko-KR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stnlogis.com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접속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4101902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01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7829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회사코드를 선택합니다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02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고객검색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을</a:t>
                      </a:r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눌러서</a:t>
                      </a:r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회원정보를 등록합니다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02-1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1815920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거래처코드를 입력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담당자명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또는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전화번호를 입력 하고 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조회하기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를 누릅니다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03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원하시는 아이디로 수정 후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비밀번호를 등록하고 로그인합니다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508446"/>
                  </a:ext>
                </a:extLst>
              </a:tr>
            </a:tbl>
          </a:graphicData>
        </a:graphic>
      </p:graphicFrame>
      <p:sp>
        <p:nvSpPr>
          <p:cNvPr id="15" name="타원 14"/>
          <p:cNvSpPr/>
          <p:nvPr/>
        </p:nvSpPr>
        <p:spPr>
          <a:xfrm>
            <a:off x="84602" y="3939990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105127" y="3667092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604237" y="1800766"/>
            <a:ext cx="730910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2-1</a:t>
            </a:r>
            <a:endParaRPr lang="ko-KR" altLang="en-US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91368" y="507245"/>
            <a:ext cx="8095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PC</a:t>
            </a:r>
            <a:r>
              <a:rPr lang="ko-KR" altLang="en-US" sz="2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용</a:t>
            </a:r>
            <a:r>
              <a:rPr lang="ko-KR" altLang="en-US" sz="2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2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퀵서비스 온라인 </a:t>
            </a:r>
            <a:r>
              <a:rPr lang="ko-KR" altLang="en-US" sz="2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접수메뉴얼</a:t>
            </a:r>
            <a:r>
              <a:rPr lang="en-US" altLang="ko-KR" sz="2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[LTE</a:t>
            </a:r>
            <a:r>
              <a:rPr lang="ko-KR" altLang="en-US" sz="2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토탈서비스</a:t>
            </a:r>
            <a:r>
              <a:rPr lang="en-US" altLang="ko-KR" sz="2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9703" y="1126146"/>
            <a:ext cx="3353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| </a:t>
            </a:r>
            <a:r>
              <a: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방법 </a:t>
            </a:r>
            <a:r>
              <a:rPr lang="en-US" altLang="ko-KR" sz="18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stnlogis.com</a:t>
            </a:r>
            <a:r>
              <a:rPr lang="en-US" altLang="ko-KR" sz="18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8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접속</a:t>
            </a:r>
            <a:endParaRPr lang="ko-KR" altLang="en-US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C0EB994C-4448-48A6-91C5-215582E122F2}"/>
              </a:ext>
            </a:extLst>
          </p:cNvPr>
          <p:cNvSpPr/>
          <p:nvPr/>
        </p:nvSpPr>
        <p:spPr>
          <a:xfrm>
            <a:off x="84602" y="4887719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화살표: 톱니 모양의 오른쪽 6">
            <a:extLst>
              <a:ext uri="{FF2B5EF4-FFF2-40B4-BE49-F238E27FC236}">
                <a16:creationId xmlns:a16="http://schemas.microsoft.com/office/drawing/2014/main" id="{31744748-8CCD-41F3-9CE6-92BAE265E5B0}"/>
              </a:ext>
            </a:extLst>
          </p:cNvPr>
          <p:cNvSpPr/>
          <p:nvPr/>
        </p:nvSpPr>
        <p:spPr>
          <a:xfrm rot="17308012">
            <a:off x="2027690" y="2817119"/>
            <a:ext cx="1075152" cy="189009"/>
          </a:xfrm>
          <a:prstGeom prst="notchedRightArrow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81492B3D-0B60-48B4-A18A-310B47FCFD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1235" y="1609965"/>
            <a:ext cx="3974141" cy="1966999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029BC22F-3D0F-4737-9E0F-88234F5F38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03" y="584189"/>
            <a:ext cx="461665" cy="369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51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4D152B0-91E8-49A1-815C-A102BE9A8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868" y="1428343"/>
            <a:ext cx="6191880" cy="3918551"/>
          </a:xfrm>
          <a:prstGeom prst="rect">
            <a:avLst/>
          </a:prstGeom>
        </p:spPr>
      </p:pic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35618"/>
              </p:ext>
            </p:extLst>
          </p:nvPr>
        </p:nvGraphicFramePr>
        <p:xfrm>
          <a:off x="7429687" y="1428343"/>
          <a:ext cx="3883453" cy="4924462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6438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95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684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no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054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01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주문자정보 체크 시 기본정보가 입력되어 편하게 접수 가능합니다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4101902"/>
                  </a:ext>
                </a:extLst>
              </a:tr>
              <a:tr h="70054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02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배송수단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배송형태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물품종류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지급구분을 선택합니다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551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03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600" b="0" dirty="0">
                          <a:latin typeface="나눔고딕" pitchFamily="2" charset="-127"/>
                          <a:ea typeface="나눔고딕" pitchFamily="2" charset="-127"/>
                        </a:rPr>
                        <a:t>특이사항</a:t>
                      </a:r>
                      <a:r>
                        <a:rPr lang="en-US" altLang="ko-KR" sz="1600" b="0" dirty="0">
                          <a:latin typeface="나눔고딕" pitchFamily="2" charset="-127"/>
                          <a:ea typeface="나눔고딕" pitchFamily="2" charset="-127"/>
                        </a:rPr>
                        <a:t>(</a:t>
                      </a:r>
                      <a:r>
                        <a:rPr lang="ko-KR" altLang="en-US" sz="1600" b="0" dirty="0">
                          <a:latin typeface="나눔고딕" pitchFamily="2" charset="-127"/>
                          <a:ea typeface="나눔고딕" pitchFamily="2" charset="-127"/>
                        </a:rPr>
                        <a:t>물건종류</a:t>
                      </a:r>
                      <a:r>
                        <a:rPr lang="en-US" altLang="ko-KR" sz="1600" b="0" dirty="0">
                          <a:latin typeface="나눔고딕" pitchFamily="2" charset="-127"/>
                          <a:ea typeface="나눔고딕" pitchFamily="2" charset="-127"/>
                        </a:rPr>
                        <a:t>/</a:t>
                      </a:r>
                      <a:r>
                        <a:rPr lang="ko-KR" altLang="en-US" sz="1600" b="0" dirty="0">
                          <a:latin typeface="나눔고딕" pitchFamily="2" charset="-127"/>
                          <a:ea typeface="나눔고딕" pitchFamily="2" charset="-127"/>
                        </a:rPr>
                        <a:t>개수</a:t>
                      </a:r>
                      <a:r>
                        <a:rPr lang="en-US" altLang="ko-KR" sz="1600" b="0" dirty="0">
                          <a:latin typeface="나눔고딕" pitchFamily="2" charset="-127"/>
                          <a:ea typeface="나눔고딕" pitchFamily="2" charset="-127"/>
                        </a:rPr>
                        <a:t>/</a:t>
                      </a:r>
                      <a:r>
                        <a:rPr lang="ko-KR" altLang="en-US" sz="1600" b="0" dirty="0">
                          <a:latin typeface="나눔고딕" pitchFamily="2" charset="-127"/>
                          <a:ea typeface="나눔고딕" pitchFamily="2" charset="-127"/>
                        </a:rPr>
                        <a:t>크기</a:t>
                      </a:r>
                      <a:r>
                        <a:rPr lang="en-US" altLang="ko-KR" sz="1600" b="0" dirty="0">
                          <a:latin typeface="나눔고딕" pitchFamily="2" charset="-127"/>
                          <a:ea typeface="나눔고딕" pitchFamily="2" charset="-127"/>
                        </a:rPr>
                        <a:t>) , </a:t>
                      </a:r>
                      <a:r>
                        <a:rPr lang="ko-KR" altLang="en-US" sz="1600" b="0" dirty="0">
                          <a:latin typeface="나눔고딕" pitchFamily="2" charset="-127"/>
                          <a:ea typeface="나눔고딕" pitchFamily="2" charset="-127"/>
                        </a:rPr>
                        <a:t>배송 시 유의사항</a:t>
                      </a:r>
                      <a:r>
                        <a:rPr lang="en-US" altLang="ko-KR" sz="1600" b="0" dirty="0">
                          <a:latin typeface="나눔고딕" pitchFamily="2" charset="-127"/>
                          <a:ea typeface="나눔고딕" pitchFamily="2" charset="-127"/>
                        </a:rPr>
                        <a:t>, </a:t>
                      </a:r>
                      <a:r>
                        <a:rPr lang="ko-KR" altLang="en-US" sz="1600" b="0" dirty="0">
                          <a:latin typeface="나눔고딕" pitchFamily="2" charset="-127"/>
                          <a:ea typeface="나눔고딕" pitchFamily="2" charset="-127"/>
                        </a:rPr>
                        <a:t>기타전달내용을 기입합니다</a:t>
                      </a:r>
                      <a:r>
                        <a:rPr lang="en-US" altLang="ko-KR" sz="1600" b="0" dirty="0">
                          <a:latin typeface="나눔고딕" pitchFamily="2" charset="-127"/>
                          <a:ea typeface="나눔고딕" pitchFamily="2" charset="-127"/>
                        </a:rPr>
                        <a:t>.</a:t>
                      </a:r>
                      <a:endParaRPr lang="en-US" altLang="ko-KR" sz="16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551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04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600" b="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자주가는곳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등록 후 사용하시면 편리합니다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9259383"/>
                  </a:ext>
                </a:extLst>
              </a:tr>
              <a:tr h="99551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05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★ 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배송조회 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해당 오더를 </a:t>
                      </a:r>
                      <a:r>
                        <a:rPr lang="ko-KR" altLang="en-US" sz="1600" b="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우클릭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하시면  메뉴 팝업창에서 상세한 배송조회가 가능합니다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5465377"/>
                  </a:ext>
                </a:extLst>
              </a:tr>
            </a:tbl>
          </a:graphicData>
        </a:graphic>
      </p:graphicFrame>
      <p:sp>
        <p:nvSpPr>
          <p:cNvPr id="15" name="타원 14"/>
          <p:cNvSpPr/>
          <p:nvPr/>
        </p:nvSpPr>
        <p:spPr>
          <a:xfrm>
            <a:off x="3071143" y="2382473"/>
            <a:ext cx="229595" cy="193590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399496" y="3838515"/>
            <a:ext cx="236995" cy="225400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91368" y="507245"/>
            <a:ext cx="5581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PC</a:t>
            </a:r>
            <a:r>
              <a:rPr lang="ko-KR" altLang="en-US" sz="2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용</a:t>
            </a:r>
            <a:r>
              <a:rPr lang="ko-KR" altLang="en-US" sz="2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2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퀵서비스 온라인 </a:t>
            </a:r>
            <a:r>
              <a:rPr lang="ko-KR" altLang="en-US" sz="2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접수메뉴얼</a:t>
            </a:r>
            <a:endParaRPr lang="en-US" altLang="ko-KR" sz="2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83873" y="982067"/>
            <a:ext cx="4174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| </a:t>
            </a:r>
            <a:r>
              <a: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주문접수 </a:t>
            </a: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/ </a:t>
            </a:r>
            <a:r>
              <a: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배송조회 및 </a:t>
            </a:r>
            <a:r>
              <a:rPr lang="ko-KR" altLang="en-US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자주가는곳</a:t>
            </a:r>
            <a:r>
              <a: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등록</a:t>
            </a: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C0EB994C-4448-48A6-91C5-215582E122F2}"/>
              </a:ext>
            </a:extLst>
          </p:cNvPr>
          <p:cNvSpPr/>
          <p:nvPr/>
        </p:nvSpPr>
        <p:spPr>
          <a:xfrm>
            <a:off x="3981255" y="3951215"/>
            <a:ext cx="236995" cy="225400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029BC22F-3D0F-4737-9E0F-88234F5F38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03" y="584189"/>
            <a:ext cx="461665" cy="369332"/>
          </a:xfrm>
          <a:prstGeom prst="rect">
            <a:avLst/>
          </a:prstGeom>
        </p:spPr>
      </p:pic>
      <p:sp>
        <p:nvSpPr>
          <p:cNvPr id="21" name="타원 20">
            <a:extLst>
              <a:ext uri="{FF2B5EF4-FFF2-40B4-BE49-F238E27FC236}">
                <a16:creationId xmlns:a16="http://schemas.microsoft.com/office/drawing/2014/main" id="{88D842DC-1890-4CC8-B185-ACBCD0D5685D}"/>
              </a:ext>
            </a:extLst>
          </p:cNvPr>
          <p:cNvSpPr/>
          <p:nvPr/>
        </p:nvSpPr>
        <p:spPr>
          <a:xfrm>
            <a:off x="441020" y="2794177"/>
            <a:ext cx="177365" cy="198009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1C27020-A01B-41A8-9C2B-082B356ED2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385" y="5429657"/>
            <a:ext cx="6191881" cy="1005688"/>
          </a:xfrm>
          <a:prstGeom prst="rect">
            <a:avLst/>
          </a:prstGeom>
        </p:spPr>
      </p:pic>
      <p:sp>
        <p:nvSpPr>
          <p:cNvPr id="18" name="타원 17">
            <a:extLst>
              <a:ext uri="{FF2B5EF4-FFF2-40B4-BE49-F238E27FC236}">
                <a16:creationId xmlns:a16="http://schemas.microsoft.com/office/drawing/2014/main" id="{1F336D3F-B6EB-4E5C-9D5C-238233476F86}"/>
              </a:ext>
            </a:extLst>
          </p:cNvPr>
          <p:cNvSpPr/>
          <p:nvPr/>
        </p:nvSpPr>
        <p:spPr>
          <a:xfrm>
            <a:off x="317970" y="6239723"/>
            <a:ext cx="234897" cy="22616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4088C4-C8CA-42B5-A08E-3C54AAF376CD}"/>
              </a:ext>
            </a:extLst>
          </p:cNvPr>
          <p:cNvSpPr txBox="1"/>
          <p:nvPr/>
        </p:nvSpPr>
        <p:spPr>
          <a:xfrm>
            <a:off x="1939954" y="5875933"/>
            <a:ext cx="60946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☞</a:t>
            </a:r>
            <a:r>
              <a:rPr lang="ko-KR" altLang="en-US" sz="11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배송조회시 실시간 지도상 배송기사 움직임 확인가능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1583605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2134297"/>
              </p:ext>
            </p:extLst>
          </p:nvPr>
        </p:nvGraphicFramePr>
        <p:xfrm>
          <a:off x="7580165" y="1656259"/>
          <a:ext cx="4147643" cy="2402861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47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446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No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28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01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북마크 단축키 </a:t>
                      </a:r>
                      <a:r>
                        <a:rPr lang="en-US" altLang="ko-KR" sz="1200" b="1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Ctrl+D</a:t>
                      </a:r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를 누르거나 우측상단      클릭</a:t>
                      </a:r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-&gt; </a:t>
                      </a:r>
                      <a:r>
                        <a:rPr lang="ko-KR" altLang="en-US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북마크</a:t>
                      </a:r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-&gt; </a:t>
                      </a:r>
                      <a:r>
                        <a:rPr lang="ko-KR" altLang="en-US" sz="1200" b="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현재탭을</a:t>
                      </a:r>
                      <a:r>
                        <a:rPr lang="ko-KR" altLang="en-US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북마크에 추가를 누릅니다</a:t>
                      </a:r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2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28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02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북마크바 단축키 </a:t>
                      </a:r>
                      <a:r>
                        <a:rPr lang="en-US" altLang="ko-KR" sz="1200" b="1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Ctrl+Shift+B</a:t>
                      </a:r>
                      <a:r>
                        <a:rPr lang="en-US" altLang="ko-KR" sz="12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또는 우측상단</a:t>
                      </a:r>
                      <a:endParaRPr lang="en-US" altLang="ko-KR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</a:t>
                      </a:r>
                      <a:r>
                        <a:rPr lang="ko-KR" altLang="en-US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버튼</a:t>
                      </a:r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-&gt; </a:t>
                      </a:r>
                      <a:r>
                        <a:rPr lang="ko-KR" altLang="en-US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북마크 </a:t>
                      </a:r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-&gt; </a:t>
                      </a:r>
                      <a:r>
                        <a:rPr lang="ko-KR" altLang="en-US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북마크바 표시를 눌러서 북마크가 추가된 것을 확인하실 수 있습니다</a:t>
                      </a:r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28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03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추가된 북마크를 꾹 누르신 후</a:t>
                      </a:r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ko-KR" altLang="en-US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바탕화면으로 </a:t>
                      </a:r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Drag(</a:t>
                      </a:r>
                      <a:r>
                        <a:rPr lang="ko-KR" altLang="en-US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마우스 끌기</a:t>
                      </a:r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하면</a:t>
                      </a:r>
                      <a:endParaRPr lang="en-US" altLang="ko-KR" sz="12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r>
                        <a:rPr lang="ko-KR" altLang="en-US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바탕화면에 추가</a:t>
                      </a:r>
                      <a:r>
                        <a:rPr lang="ko-KR" altLang="en-US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하실 수 있습니다</a:t>
                      </a:r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2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타원 14"/>
          <p:cNvSpPr/>
          <p:nvPr/>
        </p:nvSpPr>
        <p:spPr>
          <a:xfrm>
            <a:off x="5799772" y="1804666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91368" y="507245"/>
            <a:ext cx="63930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PC/</a:t>
            </a:r>
            <a:r>
              <a:rPr lang="ko-KR" altLang="en-US" sz="2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모바일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–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퀵서비스 온라인 </a:t>
            </a:r>
            <a:r>
              <a:rPr kumimoji="0" lang="ko-KR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접수메뉴얼</a:t>
            </a: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83873" y="982067"/>
            <a:ext cx="6527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|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북마크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즐겨찾기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),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어플리케이션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안드로이드 전용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설치방법 안내</a:t>
            </a: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31F0ABF0-9712-4799-AEF4-66B4D392E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5248" y="1663707"/>
            <a:ext cx="2487151" cy="2395412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A20F8BFD-E0C8-41CC-9B38-F4410090F6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66191" y="1657150"/>
            <a:ext cx="3417614" cy="2403122"/>
          </a:xfrm>
          <a:prstGeom prst="rect">
            <a:avLst/>
          </a:prstGeom>
        </p:spPr>
      </p:pic>
      <p:sp>
        <p:nvSpPr>
          <p:cNvPr id="25" name="타원 24">
            <a:extLst>
              <a:ext uri="{FF2B5EF4-FFF2-40B4-BE49-F238E27FC236}">
                <a16:creationId xmlns:a16="http://schemas.microsoft.com/office/drawing/2014/main" id="{CED4F889-320C-46AF-B4D8-CBDD07DB3C82}"/>
              </a:ext>
            </a:extLst>
          </p:cNvPr>
          <p:cNvSpPr/>
          <p:nvPr/>
        </p:nvSpPr>
        <p:spPr>
          <a:xfrm>
            <a:off x="1208279" y="2829288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092526" y="2134450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80CFD50B-3B42-42EA-895B-6044C89F13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2275" y="2207977"/>
            <a:ext cx="247355" cy="233220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ED5BF5F4-D1D9-40A9-8F62-C77E8C1B04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135" y="2949490"/>
            <a:ext cx="257911" cy="243173"/>
          </a:xfrm>
          <a:prstGeom prst="rect">
            <a:avLst/>
          </a:prstGeom>
        </p:spPr>
      </p:pic>
      <p:grpSp>
        <p:nvGrpSpPr>
          <p:cNvPr id="29" name="그룹 28">
            <a:extLst>
              <a:ext uri="{FF2B5EF4-FFF2-40B4-BE49-F238E27FC236}">
                <a16:creationId xmlns:a16="http://schemas.microsoft.com/office/drawing/2014/main" id="{C1E3288F-76EA-4C99-BA5F-023C01191BD6}"/>
              </a:ext>
            </a:extLst>
          </p:cNvPr>
          <p:cNvGrpSpPr/>
          <p:nvPr/>
        </p:nvGrpSpPr>
        <p:grpSpPr>
          <a:xfrm>
            <a:off x="5962620" y="2394424"/>
            <a:ext cx="376780" cy="376780"/>
            <a:chOff x="4544719" y="5726060"/>
            <a:chExt cx="376780" cy="376780"/>
          </a:xfrm>
        </p:grpSpPr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939F9703-53AE-4701-AF1C-A6941208247B}"/>
                </a:ext>
              </a:extLst>
            </p:cNvPr>
            <p:cNvSpPr/>
            <p:nvPr/>
          </p:nvSpPr>
          <p:spPr>
            <a:xfrm>
              <a:off x="4568217" y="5749558"/>
              <a:ext cx="329784" cy="329784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pic>
          <p:nvPicPr>
            <p:cNvPr id="31" name="그래픽 37" descr="커서">
              <a:extLst>
                <a:ext uri="{FF2B5EF4-FFF2-40B4-BE49-F238E27FC236}">
                  <a16:creationId xmlns:a16="http://schemas.microsoft.com/office/drawing/2014/main" id="{39A29059-7C32-4DE5-B803-37D3B0F3F9A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44719" y="5726060"/>
              <a:ext cx="376780" cy="376780"/>
            </a:xfrm>
            <a:prstGeom prst="rect">
              <a:avLst/>
            </a:prstGeom>
          </p:spPr>
        </p:pic>
      </p:grpSp>
      <p:pic>
        <p:nvPicPr>
          <p:cNvPr id="21" name="그림 20">
            <a:extLst>
              <a:ext uri="{FF2B5EF4-FFF2-40B4-BE49-F238E27FC236}">
                <a16:creationId xmlns:a16="http://schemas.microsoft.com/office/drawing/2014/main" id="{A6B63A23-4A4A-426E-AC21-78D6C13BD2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03" y="584189"/>
            <a:ext cx="461665" cy="36933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B9BD364-6624-4D63-884F-EBA6C8A14B67}"/>
              </a:ext>
            </a:extLst>
          </p:cNvPr>
          <p:cNvSpPr txBox="1"/>
          <p:nvPr/>
        </p:nvSpPr>
        <p:spPr>
          <a:xfrm>
            <a:off x="580417" y="2743901"/>
            <a:ext cx="4411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PC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7EFF0E1-E9A2-43DD-8E26-CA66D7EB61CF}"/>
              </a:ext>
            </a:extLst>
          </p:cNvPr>
          <p:cNvSpPr txBox="1"/>
          <p:nvPr/>
        </p:nvSpPr>
        <p:spPr>
          <a:xfrm>
            <a:off x="475309" y="5207333"/>
            <a:ext cx="757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모바일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pic>
        <p:nvPicPr>
          <p:cNvPr id="26" name="그래픽 25" descr="선 화살표 시계 반대 방향 곡선">
            <a:extLst>
              <a:ext uri="{FF2B5EF4-FFF2-40B4-BE49-F238E27FC236}">
                <a16:creationId xmlns:a16="http://schemas.microsoft.com/office/drawing/2014/main" id="{E9CD282E-5DD0-40D6-B8B0-1802172B96C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4368269">
            <a:off x="4748420" y="2227376"/>
            <a:ext cx="815197" cy="967068"/>
          </a:xfrm>
          <a:prstGeom prst="rect">
            <a:avLst/>
          </a:prstGeom>
        </p:spPr>
      </p:pic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621A74DB-6D3A-447C-A581-16C56BFDEDFE}"/>
              </a:ext>
            </a:extLst>
          </p:cNvPr>
          <p:cNvCxnSpPr>
            <a:cxnSpLocks/>
          </p:cNvCxnSpPr>
          <p:nvPr/>
        </p:nvCxnSpPr>
        <p:spPr>
          <a:xfrm>
            <a:off x="676645" y="4134620"/>
            <a:ext cx="106804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6">
            <a:extLst>
              <a:ext uri="{FF2B5EF4-FFF2-40B4-BE49-F238E27FC236}">
                <a16:creationId xmlns:a16="http://schemas.microsoft.com/office/drawing/2014/main" id="{EFF73CB8-7DA9-49FC-A6C8-2F97D4C2D54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946" y="4219661"/>
            <a:ext cx="1411048" cy="253193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F7F3C64-8B79-4146-A866-9B080D565B9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222" y="4208969"/>
            <a:ext cx="1148655" cy="2552566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55A476F9-1441-4588-9EC9-D743143B76E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149" y="4207422"/>
            <a:ext cx="1148655" cy="255256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A602673E-6975-419D-8AF4-36BBA63DDAFC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603" y="4206689"/>
            <a:ext cx="1148655" cy="2552566"/>
          </a:xfrm>
          <a:prstGeom prst="rect">
            <a:avLst/>
          </a:prstGeom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85001BFA-4DC1-47BA-866F-86E1287BF68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076" y="4209935"/>
            <a:ext cx="1148072" cy="2551270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448272D6-7171-4F6C-B79D-D43B3688574F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413" y="4219661"/>
            <a:ext cx="1449028" cy="2551899"/>
          </a:xfrm>
          <a:prstGeom prst="rect">
            <a:avLst/>
          </a:prstGeom>
        </p:spPr>
      </p:pic>
      <p:graphicFrame>
        <p:nvGraphicFramePr>
          <p:cNvPr id="41" name="표 40">
            <a:extLst>
              <a:ext uri="{FF2B5EF4-FFF2-40B4-BE49-F238E27FC236}">
                <a16:creationId xmlns:a16="http://schemas.microsoft.com/office/drawing/2014/main" id="{3D591B36-AF6C-40D3-8CEF-E235F5819D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667600"/>
              </p:ext>
            </p:extLst>
          </p:nvPr>
        </p:nvGraphicFramePr>
        <p:xfrm>
          <a:off x="8934275" y="4206689"/>
          <a:ext cx="2793533" cy="2092908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3685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49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893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No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81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01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  <a:hlinkClick r:id="rId16"/>
                        </a:rPr>
                        <a:t>http://stnlogis.com</a:t>
                      </a:r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="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로그인페이지</a:t>
                      </a:r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200" b="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로그인후</a:t>
                      </a:r>
                      <a:r>
                        <a:rPr lang="ko-KR" altLang="en-US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메뉴에서 어플을 다운받으실 수 있습니다</a:t>
                      </a:r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2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81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02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다운로드</a:t>
                      </a:r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-&gt;</a:t>
                      </a:r>
                      <a:r>
                        <a:rPr lang="ko-KR" altLang="en-US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설치하시면 </a:t>
                      </a:r>
                      <a:r>
                        <a:rPr lang="en-US" altLang="ko-KR" sz="120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STnLogis</a:t>
                      </a:r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퀵서비스 접수 어플이 생성됩니다</a:t>
                      </a:r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781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03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언제나 퀵서비스를 간편하게 접수하실 수 있습니다</a:t>
                      </a:r>
                      <a:r>
                        <a:rPr lang="en-US" altLang="ko-KR" sz="12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2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2" name="타원 41">
            <a:extLst>
              <a:ext uri="{FF2B5EF4-FFF2-40B4-BE49-F238E27FC236}">
                <a16:creationId xmlns:a16="http://schemas.microsoft.com/office/drawing/2014/main" id="{98A00176-6A5B-4154-85C7-FAA84C7090BF}"/>
              </a:ext>
            </a:extLst>
          </p:cNvPr>
          <p:cNvSpPr/>
          <p:nvPr/>
        </p:nvSpPr>
        <p:spPr>
          <a:xfrm>
            <a:off x="1348004" y="5135336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62088750-BC85-475F-8454-75E288518805}"/>
              </a:ext>
            </a:extLst>
          </p:cNvPr>
          <p:cNvSpPr/>
          <p:nvPr/>
        </p:nvSpPr>
        <p:spPr>
          <a:xfrm>
            <a:off x="3177739" y="6157331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9204BC0B-4D76-4061-8026-183F5DC41DBF}"/>
              </a:ext>
            </a:extLst>
          </p:cNvPr>
          <p:cNvSpPr/>
          <p:nvPr/>
        </p:nvSpPr>
        <p:spPr>
          <a:xfrm>
            <a:off x="4554001" y="5733720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C0B138D6-654A-4AB4-93D9-3523D037E7EB}"/>
              </a:ext>
            </a:extLst>
          </p:cNvPr>
          <p:cNvSpPr/>
          <p:nvPr/>
        </p:nvSpPr>
        <p:spPr>
          <a:xfrm>
            <a:off x="8089135" y="4506085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3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47" name="직선 화살표 연결선 46">
            <a:extLst>
              <a:ext uri="{FF2B5EF4-FFF2-40B4-BE49-F238E27FC236}">
                <a16:creationId xmlns:a16="http://schemas.microsoft.com/office/drawing/2014/main" id="{F9883CB0-2118-40E8-A111-8B6C8D4D6BD2}"/>
              </a:ext>
            </a:extLst>
          </p:cNvPr>
          <p:cNvCxnSpPr/>
          <p:nvPr/>
        </p:nvCxnSpPr>
        <p:spPr>
          <a:xfrm>
            <a:off x="4983061" y="5889073"/>
            <a:ext cx="2097247" cy="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1466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A1215972-C669-460C-B0D7-C3479917E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4127" y="1560736"/>
            <a:ext cx="2771766" cy="493166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FFFFA9F-86B0-41C6-98D7-C4F06A5CAD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129" y="1564885"/>
            <a:ext cx="2769434" cy="4927515"/>
          </a:xfrm>
          <a:prstGeom prst="rect">
            <a:avLst/>
          </a:prstGeom>
        </p:spPr>
      </p:pic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8994305"/>
              </p:ext>
            </p:extLst>
          </p:nvPr>
        </p:nvGraphicFramePr>
        <p:xfrm>
          <a:off x="7482071" y="1965658"/>
          <a:ext cx="3883453" cy="3514098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6438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95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379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no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00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인터넷주소창에 </a:t>
                      </a:r>
                      <a:r>
                        <a:rPr lang="en-US" altLang="ko-KR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stnlogis.com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접속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4101902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01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7829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회사코드를 선택합니다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02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고객검색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을</a:t>
                      </a:r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눌러서</a:t>
                      </a:r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회원정보를 등록합니다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02-1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1815920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거래처코드를 입력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담당자명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또는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전화번호를 입력 하고 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조회하기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를 누릅니다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04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원하시는 아이디로 수정 후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비밀번호를 등록하고 로그인합니다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508446"/>
                  </a:ext>
                </a:extLst>
              </a:tr>
            </a:tbl>
          </a:graphicData>
        </a:graphic>
      </p:graphicFrame>
      <p:sp>
        <p:nvSpPr>
          <p:cNvPr id="15" name="타원 14"/>
          <p:cNvSpPr/>
          <p:nvPr/>
        </p:nvSpPr>
        <p:spPr>
          <a:xfrm>
            <a:off x="826476" y="3933019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310129" y="3603235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823756" y="1702930"/>
            <a:ext cx="730910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2-1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91368" y="507245"/>
            <a:ext cx="61478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모바일용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–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퀵서비스 온라인 </a:t>
            </a:r>
            <a:r>
              <a:rPr kumimoji="0" lang="ko-KR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접수메뉴얼</a:t>
            </a: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C0EB994C-4448-48A6-91C5-215582E122F2}"/>
              </a:ext>
            </a:extLst>
          </p:cNvPr>
          <p:cNvSpPr/>
          <p:nvPr/>
        </p:nvSpPr>
        <p:spPr>
          <a:xfrm>
            <a:off x="826476" y="4963331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3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7" name="화살표: 톱니 모양의 오른쪽 6">
            <a:extLst>
              <a:ext uri="{FF2B5EF4-FFF2-40B4-BE49-F238E27FC236}">
                <a16:creationId xmlns:a16="http://schemas.microsoft.com/office/drawing/2014/main" id="{31744748-8CCD-41F3-9CE6-92BAE265E5B0}"/>
              </a:ext>
            </a:extLst>
          </p:cNvPr>
          <p:cNvSpPr/>
          <p:nvPr/>
        </p:nvSpPr>
        <p:spPr>
          <a:xfrm>
            <a:off x="3743828" y="4010400"/>
            <a:ext cx="639938" cy="183647"/>
          </a:xfrm>
          <a:prstGeom prst="notchedRightArrow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11809E7F-6D31-4A29-A1F4-B184C1F1D7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65" y="598512"/>
            <a:ext cx="304908" cy="43195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A3B6D97-FD28-44C0-A2DA-540D4EAA7ACB}"/>
              </a:ext>
            </a:extLst>
          </p:cNvPr>
          <p:cNvSpPr txBox="1"/>
          <p:nvPr/>
        </p:nvSpPr>
        <p:spPr>
          <a:xfrm>
            <a:off x="780944" y="1081998"/>
            <a:ext cx="3353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| </a:t>
            </a:r>
            <a:r>
              <a: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방법 </a:t>
            </a:r>
            <a:r>
              <a:rPr lang="en-US" altLang="ko-KR" sz="18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stnlogis.com</a:t>
            </a:r>
            <a:r>
              <a:rPr lang="en-US" altLang="ko-KR" sz="18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8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접속</a:t>
            </a:r>
            <a:endParaRPr lang="ko-KR" altLang="en-US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851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A1215972-C669-460C-B0D7-C3479917E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4127" y="1560736"/>
            <a:ext cx="2771766" cy="493166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FFFFA9F-86B0-41C6-98D7-C4F06A5CAD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3129" y="1564886"/>
            <a:ext cx="2769434" cy="4927513"/>
          </a:xfrm>
          <a:prstGeom prst="rect">
            <a:avLst/>
          </a:prstGeom>
        </p:spPr>
      </p:pic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295703"/>
              </p:ext>
            </p:extLst>
          </p:nvPr>
        </p:nvGraphicFramePr>
        <p:xfrm>
          <a:off x="7482071" y="1965658"/>
          <a:ext cx="3883453" cy="3583232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48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346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379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no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01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주문자정보 체크 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</a:t>
                      </a:r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기본정보가 입력되어 편하게 접수 가능합니다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02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주거래처 검색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으로 미리 등록해 놓은 출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도착지를 쉽게 기입할 수 있습니다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03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주소검색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을 통하여 도착지의 주소를 정확히 입력하실 수 있습니다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04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우측상단의        클릭 시 로그아웃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다른 메뉴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주문접수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배송조회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자주가는 곳 등록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확인이 가능합니다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05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자주가는곳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등록 후 사용하시면</a:t>
                      </a:r>
                      <a:endParaRPr lang="en-US" altLang="ko-KR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편리합니다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5" name="타원 14"/>
          <p:cNvSpPr/>
          <p:nvPr/>
        </p:nvSpPr>
        <p:spPr>
          <a:xfrm>
            <a:off x="2618700" y="1942373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239770" y="1936277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948484" y="4963330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3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91368" y="507245"/>
            <a:ext cx="6338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모바일용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–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퀵서비스 온라인 </a:t>
            </a:r>
            <a:r>
              <a:rPr kumimoji="0" lang="ko-KR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접수메뉴얼</a:t>
            </a: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83873" y="982067"/>
            <a:ext cx="3374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|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주문접수 및 다른 메뉴 접속방법</a:t>
            </a:r>
          </a:p>
        </p:txBody>
      </p:sp>
      <p:graphicFrame>
        <p:nvGraphicFramePr>
          <p:cNvPr id="2" name="개체 1">
            <a:extLst>
              <a:ext uri="{FF2B5EF4-FFF2-40B4-BE49-F238E27FC236}">
                <a16:creationId xmlns:a16="http://schemas.microsoft.com/office/drawing/2014/main" id="{1C6E23FA-3611-4885-8315-9F85EEA9F04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035177" y="4183147"/>
          <a:ext cx="340471" cy="2992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419040" imgH="367920" progId="">
                  <p:embed/>
                </p:oleObj>
              </mc:Choice>
              <mc:Fallback>
                <p:oleObj r:id="rId4" imgW="419040" imgH="367920" progId="">
                  <p:embed/>
                  <p:pic>
                    <p:nvPicPr>
                      <p:cNvPr id="2" name="개체 1">
                        <a:extLst>
                          <a:ext uri="{FF2B5EF4-FFF2-40B4-BE49-F238E27FC236}">
                            <a16:creationId xmlns:a16="http://schemas.microsoft.com/office/drawing/2014/main" id="{1C6E23FA-3611-4885-8315-9F85EEA9F04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035177" y="4183147"/>
                        <a:ext cx="340471" cy="2992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화살표: 톱니 모양의 오른쪽 12">
            <a:extLst>
              <a:ext uri="{FF2B5EF4-FFF2-40B4-BE49-F238E27FC236}">
                <a16:creationId xmlns:a16="http://schemas.microsoft.com/office/drawing/2014/main" id="{FD731915-18CD-4FA0-BCF5-AD74ED38EA32}"/>
              </a:ext>
            </a:extLst>
          </p:cNvPr>
          <p:cNvSpPr/>
          <p:nvPr/>
        </p:nvSpPr>
        <p:spPr>
          <a:xfrm>
            <a:off x="3803982" y="1636478"/>
            <a:ext cx="639938" cy="183647"/>
          </a:xfrm>
          <a:prstGeom prst="notchedRightArrow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F3F307A4-BF6D-4961-A57F-47104763EB46}"/>
              </a:ext>
            </a:extLst>
          </p:cNvPr>
          <p:cNvSpPr/>
          <p:nvPr/>
        </p:nvSpPr>
        <p:spPr>
          <a:xfrm>
            <a:off x="3233622" y="1529246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16DE5AEB-FC2C-4EC9-B1FF-A58046E4C012}"/>
              </a:ext>
            </a:extLst>
          </p:cNvPr>
          <p:cNvSpPr/>
          <p:nvPr/>
        </p:nvSpPr>
        <p:spPr>
          <a:xfrm>
            <a:off x="5285059" y="5005275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A26C2FD3-338A-4876-976F-CD38ADF217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65" y="598512"/>
            <a:ext cx="304908" cy="43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996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타원 23">
            <a:extLst>
              <a:ext uri="{FF2B5EF4-FFF2-40B4-BE49-F238E27FC236}">
                <a16:creationId xmlns:a16="http://schemas.microsoft.com/office/drawing/2014/main" id="{1F75D93E-C8E5-40C3-9E60-B952E349B58A}"/>
              </a:ext>
            </a:extLst>
          </p:cNvPr>
          <p:cNvSpPr/>
          <p:nvPr/>
        </p:nvSpPr>
        <p:spPr>
          <a:xfrm>
            <a:off x="4366882" y="5195850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FFFFA9F-86B0-41C6-98D7-C4F06A5CAD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3129" y="1564886"/>
            <a:ext cx="2769433" cy="4927513"/>
          </a:xfrm>
          <a:prstGeom prst="rect">
            <a:avLst/>
          </a:prstGeom>
        </p:spPr>
      </p:pic>
      <p:sp>
        <p:nvSpPr>
          <p:cNvPr id="15" name="타원 14"/>
          <p:cNvSpPr/>
          <p:nvPr/>
        </p:nvSpPr>
        <p:spPr>
          <a:xfrm>
            <a:off x="908237" y="1728301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366026" y="2849580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91368" y="507245"/>
            <a:ext cx="6338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모바일용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–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퀵서비스 온라인 </a:t>
            </a:r>
            <a:r>
              <a:rPr kumimoji="0" lang="ko-KR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접수메뉴얼</a:t>
            </a: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83873" y="982067"/>
            <a:ext cx="1234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|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배송조회 </a:t>
            </a: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FE3E8674-AF10-4BA1-953E-7571CCCC34DE}"/>
              </a:ext>
            </a:extLst>
          </p:cNvPr>
          <p:cNvSpPr/>
          <p:nvPr/>
        </p:nvSpPr>
        <p:spPr>
          <a:xfrm>
            <a:off x="1116983" y="3264108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3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D9317998-DBC5-40E4-9856-0C9A56819041}"/>
              </a:ext>
            </a:extLst>
          </p:cNvPr>
          <p:cNvGrpSpPr/>
          <p:nvPr/>
        </p:nvGrpSpPr>
        <p:grpSpPr>
          <a:xfrm>
            <a:off x="4348660" y="4098971"/>
            <a:ext cx="366228" cy="366228"/>
            <a:chOff x="4348660" y="4074587"/>
            <a:chExt cx="366228" cy="366228"/>
          </a:xfrm>
        </p:grpSpPr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472C627E-E4C6-480B-B813-A0308C64A172}"/>
                </a:ext>
              </a:extLst>
            </p:cNvPr>
            <p:cNvSpPr/>
            <p:nvPr/>
          </p:nvSpPr>
          <p:spPr>
            <a:xfrm>
              <a:off x="4366882" y="4074587"/>
              <a:ext cx="329784" cy="329784"/>
            </a:xfrm>
            <a:prstGeom prst="ellipse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pic>
          <p:nvPicPr>
            <p:cNvPr id="18" name="그래픽 37" descr="커서">
              <a:extLst>
                <a:ext uri="{FF2B5EF4-FFF2-40B4-BE49-F238E27FC236}">
                  <a16:creationId xmlns:a16="http://schemas.microsoft.com/office/drawing/2014/main" id="{BBE6D8E4-FC74-4A31-AA89-18F0F4CEE9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348660" y="4074587"/>
              <a:ext cx="366228" cy="366228"/>
            </a:xfrm>
            <a:prstGeom prst="rect">
              <a:avLst/>
            </a:prstGeom>
          </p:spPr>
        </p:pic>
      </p:grpSp>
      <p:pic>
        <p:nvPicPr>
          <p:cNvPr id="21" name="그래픽 37" descr="커서">
            <a:extLst>
              <a:ext uri="{FF2B5EF4-FFF2-40B4-BE49-F238E27FC236}">
                <a16:creationId xmlns:a16="http://schemas.microsoft.com/office/drawing/2014/main" id="{9AC3A1B0-58AD-4AB2-B3ED-75A8D85A95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49410" y="5190195"/>
            <a:ext cx="365478" cy="365478"/>
          </a:xfrm>
          <a:prstGeom prst="rect">
            <a:avLst/>
          </a:prstGeom>
        </p:spPr>
      </p:pic>
      <p:graphicFrame>
        <p:nvGraphicFramePr>
          <p:cNvPr id="3" name="개체 2">
            <a:extLst>
              <a:ext uri="{FF2B5EF4-FFF2-40B4-BE49-F238E27FC236}">
                <a16:creationId xmlns:a16="http://schemas.microsoft.com/office/drawing/2014/main" id="{C7005B7C-7C77-4B80-8C3D-287982D7542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156794" y="4550223"/>
          <a:ext cx="6812957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27301320" imgH="1498320" progId="">
                  <p:embed/>
                </p:oleObj>
              </mc:Choice>
              <mc:Fallback>
                <p:oleObj r:id="rId5" imgW="27301320" imgH="1498320" progId="">
                  <p:embed/>
                  <p:pic>
                    <p:nvPicPr>
                      <p:cNvPr id="3" name="개체 2">
                        <a:extLst>
                          <a:ext uri="{FF2B5EF4-FFF2-40B4-BE49-F238E27FC236}">
                            <a16:creationId xmlns:a16="http://schemas.microsoft.com/office/drawing/2014/main" id="{C7005B7C-7C77-4B80-8C3D-287982D7542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156794" y="4550223"/>
                        <a:ext cx="6812957" cy="44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표 33">
            <a:extLst>
              <a:ext uri="{FF2B5EF4-FFF2-40B4-BE49-F238E27FC236}">
                <a16:creationId xmlns:a16="http://schemas.microsoft.com/office/drawing/2014/main" id="{95B90407-1A9C-4F2E-94E6-9FB7B96616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254624"/>
              </p:ext>
            </p:extLst>
          </p:nvPr>
        </p:nvGraphicFramePr>
        <p:xfrm>
          <a:off x="4135459" y="1612636"/>
          <a:ext cx="6855629" cy="4070912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792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632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379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no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01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접수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배차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운행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완료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예약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취소 등</a:t>
                      </a:r>
                      <a:endParaRPr lang="en-US" altLang="ko-KR" sz="16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상태를 클릭하신 후 조회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lang="ko-KR" altLang="en-US" sz="1600" b="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재조회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하시면 </a:t>
                      </a:r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상태 별 오더를 조회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할 수 있습니다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02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배차상태의 변화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새로운 오더확인은 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조회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lang="ko-KR" altLang="en-US" sz="160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재조회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’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를 다시 눌러야 합니다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03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통합 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Search </a:t>
                      </a:r>
                      <a:r>
                        <a:rPr lang="ko-KR" altLang="en-US" sz="160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검색창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입니다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모든 행렬에서 </a:t>
                      </a:r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원하시는 정보를 검색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하실 수 있습니다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좌우 드래그 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할 경우 다른 정보를 확인하실 수 있습니다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latinLnBrk="1"/>
                      <a:endParaRPr lang="en-US" altLang="ko-KR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endParaRPr lang="en-US" altLang="ko-KR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4553">
                <a:tc>
                  <a:txBody>
                    <a:bodyPr/>
                    <a:lstStyle/>
                    <a:p>
                      <a:pPr latinLnBrk="1"/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약 </a:t>
                      </a:r>
                      <a:r>
                        <a:rPr lang="en-US" altLang="ko-KR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초간 꾹 누르실 경우 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오더정보 조회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위치정보 확인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오더문의 등 상세정보를 확인하실 수 있습니다</a:t>
                      </a:r>
                      <a:r>
                        <a:rPr lang="en-US" altLang="ko-KR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6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6" name="타원 25">
            <a:extLst>
              <a:ext uri="{FF2B5EF4-FFF2-40B4-BE49-F238E27FC236}">
                <a16:creationId xmlns:a16="http://schemas.microsoft.com/office/drawing/2014/main" id="{B2A683AE-AB56-40B9-8913-76EABC5D6B1E}"/>
              </a:ext>
            </a:extLst>
          </p:cNvPr>
          <p:cNvSpPr/>
          <p:nvPr/>
        </p:nvSpPr>
        <p:spPr>
          <a:xfrm>
            <a:off x="3210864" y="4133971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pic>
        <p:nvPicPr>
          <p:cNvPr id="14" name="그래픽 37" descr="커서">
            <a:extLst>
              <a:ext uri="{FF2B5EF4-FFF2-40B4-BE49-F238E27FC236}">
                <a16:creationId xmlns:a16="http://schemas.microsoft.com/office/drawing/2014/main" id="{9D54B5A3-62D3-4C78-AB9C-D751C58738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89250" y="4100179"/>
            <a:ext cx="402671" cy="402671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CA37ED09-4BE8-447F-8EC9-8E123639FEC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65" y="598512"/>
            <a:ext cx="304908" cy="43195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B79785B2-0C48-4E19-99E8-ABC852E6D379}"/>
              </a:ext>
            </a:extLst>
          </p:cNvPr>
          <p:cNvSpPr txBox="1"/>
          <p:nvPr/>
        </p:nvSpPr>
        <p:spPr>
          <a:xfrm>
            <a:off x="1116983" y="5360742"/>
            <a:ext cx="2590951" cy="63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☞</a:t>
            </a:r>
            <a:r>
              <a:rPr lang="ko-KR" altLang="en-US" sz="11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배송조회시 실시간 지도상 배송기사            움직임 확인가능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4025437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5DCED298-7CF3-349C-968A-23A9DC09B3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68" y="1180374"/>
            <a:ext cx="3461317" cy="4965450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5014487D-522F-782A-38CD-C9A4916D497D}"/>
              </a:ext>
            </a:extLst>
          </p:cNvPr>
          <p:cNvSpPr/>
          <p:nvPr/>
        </p:nvSpPr>
        <p:spPr>
          <a:xfrm>
            <a:off x="4045060" y="5602752"/>
            <a:ext cx="5755810" cy="10365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거래처 요청 시 </a:t>
            </a:r>
            <a:r>
              <a:rPr lang="ko-KR" altLang="en-US" sz="2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추가 가능하며</a:t>
            </a:r>
            <a:r>
              <a:rPr lang="en-US" altLang="ko-KR" sz="2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본사에서 </a:t>
            </a:r>
            <a:r>
              <a:rPr lang="ko-KR" altLang="en-US" sz="2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관리자 권한</a:t>
            </a:r>
            <a:r>
              <a:rPr lang="ko-KR" altLang="en-US" sz="2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을 받은 후 사용할 수 있습니다</a:t>
            </a:r>
            <a:r>
              <a:rPr lang="en-US" altLang="ko-KR" sz="2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sz="20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" name="타원 1">
            <a:extLst>
              <a:ext uri="{FF2B5EF4-FFF2-40B4-BE49-F238E27FC236}">
                <a16:creationId xmlns:a16="http://schemas.microsoft.com/office/drawing/2014/main" id="{5B6B376C-2FED-D86E-3DD5-B18DA7351029}"/>
              </a:ext>
            </a:extLst>
          </p:cNvPr>
          <p:cNvSpPr/>
          <p:nvPr/>
        </p:nvSpPr>
        <p:spPr>
          <a:xfrm>
            <a:off x="186158" y="5634767"/>
            <a:ext cx="1196225" cy="51100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래픽 5" descr="댓글 추가 단색으로 채워진">
            <a:extLst>
              <a:ext uri="{FF2B5EF4-FFF2-40B4-BE49-F238E27FC236}">
                <a16:creationId xmlns:a16="http://schemas.microsoft.com/office/drawing/2014/main" id="{F9263BF0-1138-0F84-0504-FBB7CFE608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6071" y="182878"/>
            <a:ext cx="681027" cy="68102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E88802A-21B0-F5A9-1518-CFF38A8DE25A}"/>
              </a:ext>
            </a:extLst>
          </p:cNvPr>
          <p:cNvSpPr txBox="1"/>
          <p:nvPr/>
        </p:nvSpPr>
        <p:spPr>
          <a:xfrm>
            <a:off x="1235737" y="218652"/>
            <a:ext cx="32068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추가기능 </a:t>
            </a:r>
            <a:r>
              <a:rPr kumimoji="0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:</a:t>
            </a: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오더승인</a:t>
            </a: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lang="ko-KR" altLang="en-US" dirty="0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D06123C3-5BA2-5D81-7BE8-9EBF20D3F2BC}"/>
              </a:ext>
            </a:extLst>
          </p:cNvPr>
          <p:cNvSpPr/>
          <p:nvPr/>
        </p:nvSpPr>
        <p:spPr>
          <a:xfrm>
            <a:off x="1382383" y="5678672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0913C1C-0B08-14ED-A2E4-6EA6BEE1B687}"/>
              </a:ext>
            </a:extLst>
          </p:cNvPr>
          <p:cNvSpPr txBox="1"/>
          <p:nvPr/>
        </p:nvSpPr>
        <p:spPr>
          <a:xfrm>
            <a:off x="1656833" y="5660429"/>
            <a:ext cx="5693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클릭</a:t>
            </a: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82FEF680-7E0A-EB65-4C74-EAEB0640C6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1513" y="3160150"/>
            <a:ext cx="7927677" cy="1592775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D5702C2D-1D55-CA2D-73C5-02FD782382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29090" y="1080779"/>
            <a:ext cx="8280290" cy="1978429"/>
          </a:xfrm>
          <a:prstGeom prst="rect">
            <a:avLst/>
          </a:prstGeom>
        </p:spPr>
      </p:pic>
      <p:sp>
        <p:nvSpPr>
          <p:cNvPr id="18" name="타원 17">
            <a:extLst>
              <a:ext uri="{FF2B5EF4-FFF2-40B4-BE49-F238E27FC236}">
                <a16:creationId xmlns:a16="http://schemas.microsoft.com/office/drawing/2014/main" id="{4DD7830C-CDFD-CEE9-B984-AD4F0EF5256E}"/>
              </a:ext>
            </a:extLst>
          </p:cNvPr>
          <p:cNvSpPr/>
          <p:nvPr/>
        </p:nvSpPr>
        <p:spPr>
          <a:xfrm>
            <a:off x="10501178" y="2391280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4E4C946-5C08-8552-8C92-45915588A77A}"/>
              </a:ext>
            </a:extLst>
          </p:cNvPr>
          <p:cNvSpPr/>
          <p:nvPr/>
        </p:nvSpPr>
        <p:spPr>
          <a:xfrm>
            <a:off x="3829090" y="2389517"/>
            <a:ext cx="6622310" cy="16390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6D541C9-FD45-B8FF-FA01-B9F902972506}"/>
              </a:ext>
            </a:extLst>
          </p:cNvPr>
          <p:cNvSpPr txBox="1"/>
          <p:nvPr/>
        </p:nvSpPr>
        <p:spPr>
          <a:xfrm>
            <a:off x="10779879" y="2463640"/>
            <a:ext cx="11464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오른쪽으로</a:t>
            </a:r>
            <a:endParaRPr lang="en-US" altLang="ko-KR" sz="1600" dirty="0">
              <a:solidFill>
                <a:schemeClr val="accent6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드래그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F6D274B2-C2EA-1901-1BD3-CE8097D42558}"/>
              </a:ext>
            </a:extLst>
          </p:cNvPr>
          <p:cNvSpPr/>
          <p:nvPr/>
        </p:nvSpPr>
        <p:spPr>
          <a:xfrm>
            <a:off x="9983552" y="3862157"/>
            <a:ext cx="1706966" cy="788974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4CD85CF4-4CBE-F949-09E3-2DB01B88ACE1}"/>
              </a:ext>
            </a:extLst>
          </p:cNvPr>
          <p:cNvSpPr/>
          <p:nvPr/>
        </p:nvSpPr>
        <p:spPr>
          <a:xfrm>
            <a:off x="9956360" y="4701836"/>
            <a:ext cx="329784" cy="3297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657A8C7-5EB8-72BD-BF85-4C98BC338368}"/>
              </a:ext>
            </a:extLst>
          </p:cNvPr>
          <p:cNvSpPr txBox="1"/>
          <p:nvPr/>
        </p:nvSpPr>
        <p:spPr>
          <a:xfrm>
            <a:off x="10235061" y="4679309"/>
            <a:ext cx="19159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err="1">
                <a:solidFill>
                  <a:schemeClr val="accent6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해당란에서</a:t>
            </a:r>
            <a:endParaRPr lang="en-US" altLang="ko-KR" sz="1600" dirty="0">
              <a:solidFill>
                <a:schemeClr val="accent6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오더 승인</a:t>
            </a:r>
            <a:r>
              <a:rPr lang="en-US" altLang="ko-KR" sz="1600" dirty="0">
                <a:solidFill>
                  <a:schemeClr val="accent6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취소 가능</a:t>
            </a:r>
          </a:p>
        </p:txBody>
      </p:sp>
      <p:sp>
        <p:nvSpPr>
          <p:cNvPr id="32" name="화살표: 아래쪽 31">
            <a:extLst>
              <a:ext uri="{FF2B5EF4-FFF2-40B4-BE49-F238E27FC236}">
                <a16:creationId xmlns:a16="http://schemas.microsoft.com/office/drawing/2014/main" id="{A2DDCB84-ED69-1A37-1474-AC6EAE9BCF29}"/>
              </a:ext>
            </a:extLst>
          </p:cNvPr>
          <p:cNvSpPr/>
          <p:nvPr/>
        </p:nvSpPr>
        <p:spPr>
          <a:xfrm>
            <a:off x="4009292" y="2721064"/>
            <a:ext cx="191771" cy="32978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화살표: 아래쪽 32">
            <a:extLst>
              <a:ext uri="{FF2B5EF4-FFF2-40B4-BE49-F238E27FC236}">
                <a16:creationId xmlns:a16="http://schemas.microsoft.com/office/drawing/2014/main" id="{93158F44-27C2-EC64-4EE3-170667625667}"/>
              </a:ext>
            </a:extLst>
          </p:cNvPr>
          <p:cNvSpPr/>
          <p:nvPr/>
        </p:nvSpPr>
        <p:spPr>
          <a:xfrm rot="16200000">
            <a:off x="3530077" y="1400802"/>
            <a:ext cx="191771" cy="32978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72926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14655</TotalTime>
  <Words>556</Words>
  <Application>Microsoft Office PowerPoint</Application>
  <PresentationFormat>와이드스크린</PresentationFormat>
  <Paragraphs>141</Paragraphs>
  <Slides>7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0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나눔고딕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이혜강</dc:creator>
  <cp:lastModifiedBy>윤 삼규</cp:lastModifiedBy>
  <cp:revision>37</cp:revision>
  <dcterms:created xsi:type="dcterms:W3CDTF">2014-11-28T03:37:05Z</dcterms:created>
  <dcterms:modified xsi:type="dcterms:W3CDTF">2023-05-11T08:00:42Z</dcterms:modified>
</cp:coreProperties>
</file>