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8" r:id="rId3"/>
    <p:sldId id="265" r:id="rId4"/>
    <p:sldId id="274" r:id="rId5"/>
    <p:sldId id="277" r:id="rId6"/>
    <p:sldId id="275" r:id="rId7"/>
    <p:sldId id="276" r:id="rId8"/>
    <p:sldId id="280" r:id="rId9"/>
    <p:sldId id="279" r:id="rId10"/>
    <p:sldId id="271" r:id="rId11"/>
  </p:sldIdLst>
  <p:sldSz cx="12192000" cy="6858000"/>
  <p:notesSz cx="6858000" cy="9144000"/>
  <p:embeddedFontLst>
    <p:embeddedFont>
      <p:font typeface="G마켓 산스 TTF Bold" panose="02000000000000000000" pitchFamily="2" charset="-127"/>
      <p:bold r:id="rId12"/>
    </p:embeddedFont>
    <p:embeddedFont>
      <p:font typeface="Arial Black" panose="020B0A04020102020204" pitchFamily="34" charset="0"/>
      <p:bold r:id="rId13"/>
    </p:embeddedFont>
    <p:embeddedFont>
      <p:font typeface="맑은 고딕" panose="020B0503020000020004" pitchFamily="50" charset="-127"/>
      <p:regular r:id="rId14"/>
      <p:bold r:id="rId15"/>
    </p:embeddedFont>
    <p:embeddedFont>
      <p:font typeface="G마켓 산스 TTF Medium" panose="02000000000000000000" pitchFamily="2" charset="-127"/>
      <p:regular r:id="rId16"/>
    </p:embeddedFont>
    <p:embeddedFont>
      <p:font typeface="Helvetica" panose="020B0604020202020204" pitchFamily="34" charset="0"/>
      <p:regular r:id="rId17"/>
      <p:bold r:id="rId18"/>
      <p:italic r:id="rId19"/>
      <p:boldItalic r:id="rId20"/>
    </p:embeddedFont>
    <p:embeddedFont>
      <p:font typeface="Gill Sans MT" panose="020B0502020104020203" pitchFamily="34" charset="0"/>
      <p:regular r:id="rId21"/>
      <p:bold r:id="rId22"/>
      <p:italic r:id="rId23"/>
      <p:boldItalic r:id="rId2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185" userDrawn="1">
          <p15:clr>
            <a:srgbClr val="A4A3A4"/>
          </p15:clr>
        </p15:guide>
        <p15:guide id="4" orient="horz" pos="3498" userDrawn="1">
          <p15:clr>
            <a:srgbClr val="A4A3A4"/>
          </p15:clr>
        </p15:guide>
        <p15:guide id="5" pos="393" userDrawn="1">
          <p15:clr>
            <a:srgbClr val="A4A3A4"/>
          </p15:clr>
        </p15:guide>
        <p15:guide id="6" pos="73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8FF"/>
    <a:srgbClr val="50586C"/>
    <a:srgbClr val="D5E9FF"/>
    <a:srgbClr val="3E3A39"/>
    <a:srgbClr val="1DA1F2"/>
    <a:srgbClr val="FB1D1C"/>
    <a:srgbClr val="9AB8C2"/>
    <a:srgbClr val="2DA6D4"/>
    <a:srgbClr val="5E8C9C"/>
    <a:srgbClr val="D9E4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8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64" y="96"/>
      </p:cViewPr>
      <p:guideLst>
        <p:guide orient="horz" pos="2160"/>
        <p:guide pos="3840"/>
        <p:guide orient="horz" pos="1185"/>
        <p:guide orient="horz" pos="3498"/>
        <p:guide pos="393"/>
        <p:guide pos="731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1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9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" y="0"/>
            <a:ext cx="12189038" cy="6858000"/>
          </a:xfrm>
          <a:prstGeom prst="rect">
            <a:avLst/>
          </a:prstGeom>
        </p:spPr>
      </p:pic>
      <p:sp>
        <p:nvSpPr>
          <p:cNvPr id="11" name="직사각형 10"/>
          <p:cNvSpPr/>
          <p:nvPr userDrawn="1"/>
        </p:nvSpPr>
        <p:spPr>
          <a:xfrm>
            <a:off x="0" y="4541520"/>
            <a:ext cx="12192000" cy="231648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299" y="6557449"/>
            <a:ext cx="787495" cy="11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42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" y="0"/>
            <a:ext cx="12189038" cy="68580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1481" y="0"/>
            <a:ext cx="12189038" cy="68580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0" y="2286263"/>
            <a:ext cx="12192000" cy="4571737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299" y="6557449"/>
            <a:ext cx="787495" cy="11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757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D9E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0" y="1821181"/>
            <a:ext cx="12192000" cy="503682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299" y="6557449"/>
            <a:ext cx="787495" cy="117738"/>
          </a:xfrm>
          <a:prstGeom prst="rect">
            <a:avLst/>
          </a:prstGeom>
        </p:spPr>
      </p:pic>
      <p:sp>
        <p:nvSpPr>
          <p:cNvPr id="11" name="모서리가 둥근 직사각형 10"/>
          <p:cNvSpPr/>
          <p:nvPr userDrawn="1"/>
        </p:nvSpPr>
        <p:spPr>
          <a:xfrm>
            <a:off x="237067" y="615244"/>
            <a:ext cx="527458" cy="163689"/>
          </a:xfrm>
          <a:prstGeom prst="roundRect">
            <a:avLst>
              <a:gd name="adj" fmla="val 50000"/>
            </a:avLst>
          </a:prstGeom>
          <a:solidFill>
            <a:srgbClr val="5058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624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0" y="1821181"/>
            <a:ext cx="12192000" cy="503682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8"/>
          <p:cNvSpPr/>
          <p:nvPr userDrawn="1"/>
        </p:nvSpPr>
        <p:spPr>
          <a:xfrm>
            <a:off x="237067" y="615244"/>
            <a:ext cx="527458" cy="163689"/>
          </a:xfrm>
          <a:prstGeom prst="roundRect">
            <a:avLst>
              <a:gd name="adj" fmla="val 50000"/>
            </a:avLst>
          </a:prstGeom>
          <a:solidFill>
            <a:srgbClr val="5058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299" y="6557449"/>
            <a:ext cx="787495" cy="11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84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299" y="6557449"/>
            <a:ext cx="787495" cy="11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67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200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170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1045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535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13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9AEDF-ED2D-480D-A5BE-F1B004136120}" type="datetimeFigureOut">
              <a:rPr lang="ko-KR" altLang="en-US" smtClean="0"/>
              <a:t>2023-07-06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2403E-38BD-4360-B3F4-A8706F780E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999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1" r:id="rId3"/>
    <p:sldLayoutId id="2147483652" r:id="rId4"/>
    <p:sldLayoutId id="2147483650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www.intelliansys.co.k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0116" y="2121466"/>
            <a:ext cx="4068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0078FF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전 연령 대상의 홈타겟 미디어 플랫폼</a:t>
            </a:r>
            <a:endParaRPr lang="ko-KR" altLang="en-US" dirty="0">
              <a:solidFill>
                <a:srgbClr val="0078FF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617671" y="2413000"/>
            <a:ext cx="5544369" cy="0"/>
          </a:xfrm>
          <a:prstGeom prst="line">
            <a:avLst/>
          </a:prstGeom>
          <a:ln>
            <a:solidFill>
              <a:srgbClr val="2DA6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1" y="438253"/>
            <a:ext cx="1046124" cy="15640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1" y="2650164"/>
            <a:ext cx="2974055" cy="337740"/>
          </a:xfrm>
          <a:prstGeom prst="rect">
            <a:avLst/>
          </a:prstGeom>
        </p:spPr>
      </p:pic>
      <p:sp>
        <p:nvSpPr>
          <p:cNvPr id="9" name="object 2"/>
          <p:cNvSpPr txBox="1"/>
          <p:nvPr/>
        </p:nvSpPr>
        <p:spPr>
          <a:xfrm>
            <a:off x="929353" y="3094217"/>
            <a:ext cx="235068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16" algn="ctr"/>
            <a:r>
              <a:rPr lang="ko-KR" altLang="en-US" sz="14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미디어와</a:t>
            </a:r>
            <a:r>
              <a:rPr lang="ko-KR" altLang="en-US" sz="12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 </a:t>
            </a:r>
            <a:r>
              <a:rPr lang="ko-KR" altLang="en-US" sz="14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만나다</a:t>
            </a:r>
            <a:r>
              <a:rPr lang="en-US" altLang="ko-KR" sz="12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, Media + Meet</a:t>
            </a:r>
            <a:endParaRPr lang="en-US" altLang="ko-KR" sz="1200" spc="-45" dirty="0" smtClean="0">
              <a:solidFill>
                <a:schemeClr val="tx1">
                  <a:lumMod val="50000"/>
                  <a:lumOff val="50000"/>
                </a:schemeClr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  <a:cs typeface="나눔바른고딕OTF"/>
            </a:endParaRPr>
          </a:p>
        </p:txBody>
      </p:sp>
    </p:spTree>
    <p:extLst>
      <p:ext uri="{BB962C8B-B14F-4D97-AF65-F5344CB8AC3E}">
        <p14:creationId xmlns:p14="http://schemas.microsoft.com/office/powerpoint/2010/main" val="398504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모서리가 둥근 직사각형 74"/>
          <p:cNvSpPr/>
          <p:nvPr/>
        </p:nvSpPr>
        <p:spPr>
          <a:xfrm>
            <a:off x="403834" y="2846832"/>
            <a:ext cx="3523488" cy="3346704"/>
          </a:xfrm>
          <a:prstGeom prst="roundRect">
            <a:avLst>
              <a:gd name="adj" fmla="val 7559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모서리가 둥근 직사각형 75"/>
          <p:cNvSpPr/>
          <p:nvPr/>
        </p:nvSpPr>
        <p:spPr>
          <a:xfrm>
            <a:off x="4206239" y="2846832"/>
            <a:ext cx="3523488" cy="3346704"/>
          </a:xfrm>
          <a:prstGeom prst="roundRect">
            <a:avLst>
              <a:gd name="adj" fmla="val 7559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모서리가 둥근 직사각형 76"/>
          <p:cNvSpPr/>
          <p:nvPr/>
        </p:nvSpPr>
        <p:spPr>
          <a:xfrm>
            <a:off x="8001860" y="2846832"/>
            <a:ext cx="3523488" cy="3346704"/>
          </a:xfrm>
          <a:prstGeom prst="roundRect">
            <a:avLst>
              <a:gd name="adj" fmla="val 7559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40725" y="862789"/>
            <a:ext cx="10436875" cy="727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아파트 엘리베이터 미디어를 </a:t>
            </a:r>
            <a:r>
              <a:rPr lang="ko-KR" altLang="en-US" sz="3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선호하는 이유</a:t>
            </a:r>
            <a:endParaRPr lang="en-US" altLang="ko-KR" sz="3000" dirty="0">
              <a:solidFill>
                <a:schemeClr val="tx1">
                  <a:lumMod val="95000"/>
                  <a:lumOff val="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0725" y="1616580"/>
            <a:ext cx="10436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홈 </a:t>
            </a:r>
            <a:r>
              <a:rPr lang="ko-KR" altLang="en-US" sz="1200" dirty="0" err="1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타겟</a:t>
            </a: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공략</a:t>
            </a:r>
            <a:r>
              <a:rPr lang="en-US" altLang="ko-KR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, </a:t>
            </a: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가시성</a:t>
            </a:r>
            <a:r>
              <a:rPr lang="en-US" altLang="ko-KR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</a:t>
            </a: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공간을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점유하여 메시지 노출과 단지별 맞춤형 </a:t>
            </a:r>
            <a:r>
              <a:rPr lang="ko-KR" altLang="en-US" sz="12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콘텐츠</a:t>
            </a:r>
            <a:r>
              <a:rPr lang="en-US" altLang="ko-KR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, </a:t>
            </a:r>
            <a:r>
              <a:rPr lang="ko-KR" altLang="en-US" sz="12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상황별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</a:t>
            </a:r>
            <a:r>
              <a:rPr lang="ko-KR" altLang="en-US" sz="1200" dirty="0" err="1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콘텐츠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 등 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이용자의 관심도가 높은 정보를 제공하는 생활 밀착형 미디어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08111" y="3073010"/>
            <a:ext cx="2792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가시성 및 </a:t>
            </a:r>
            <a:r>
              <a:rPr lang="ko-KR" altLang="en-US" sz="20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주목도</a:t>
            </a:r>
            <a:endParaRPr lang="en-US" altLang="ko-KR" sz="2000" dirty="0" smtClean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  <a:p>
            <a:pPr algn="ctr"/>
            <a:r>
              <a:rPr lang="ko-KR" altLang="en-US" sz="20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높은 매체입니다</a:t>
            </a:r>
            <a:endParaRPr lang="ko-KR" altLang="en-US" sz="12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571737" y="3073010"/>
            <a:ext cx="2792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세부지역 선별적</a:t>
            </a:r>
          </a:p>
          <a:p>
            <a:pPr algn="ctr"/>
            <a:r>
              <a:rPr lang="ko-KR" altLang="en-US" sz="2000" dirty="0" err="1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타겟팅</a:t>
            </a:r>
            <a:r>
              <a:rPr lang="ko-KR" altLang="en-US" sz="20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가능합니다</a:t>
            </a:r>
            <a:endParaRPr lang="ko-KR" altLang="en-US" sz="12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367358" y="3073010"/>
            <a:ext cx="2792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공간 </a:t>
            </a:r>
            <a:r>
              <a:rPr lang="ko-KR" altLang="en-US" sz="2000" dirty="0" err="1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점유형</a:t>
            </a:r>
            <a:endParaRPr lang="ko-KR" altLang="en-US" sz="20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  <a:p>
            <a:pPr algn="ctr"/>
            <a:r>
              <a:rPr lang="ko-KR" altLang="en-US" sz="20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미디어 매체입니다</a:t>
            </a:r>
            <a:endParaRPr lang="ko-KR" altLang="en-US" sz="12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08111" y="5255378"/>
            <a:ext cx="27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엘리베이터 탑승자의 눈높이에 위치해</a:t>
            </a:r>
          </a:p>
          <a:p>
            <a:pPr algn="ctr"/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최적의 노출도 보장</a:t>
            </a:r>
          </a:p>
          <a:p>
            <a:pPr algn="ctr"/>
            <a:r>
              <a:rPr lang="ko-KR" altLang="en-US" sz="1200" dirty="0" err="1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모바일</a:t>
            </a: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사용에 의한 시청 간섭이 낮음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571736" y="5255378"/>
            <a:ext cx="27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시</a:t>
            </a:r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/</a:t>
            </a: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군</a:t>
            </a:r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/</a:t>
            </a: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구 </a:t>
            </a:r>
            <a:r>
              <a:rPr lang="ko-KR" altLang="en-US" sz="1200" dirty="0" err="1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동별</a:t>
            </a: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</a:t>
            </a:r>
            <a:r>
              <a:rPr lang="ko-KR" altLang="en-US" sz="1200" dirty="0" err="1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타겟팅</a:t>
            </a: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가능</a:t>
            </a:r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원하는 지역을 선정 타깃광고 가능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8367357" y="5255378"/>
            <a:ext cx="2792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유용한 생활 정보 및 </a:t>
            </a:r>
            <a:r>
              <a:rPr lang="ko-KR" altLang="en-US" sz="1200" dirty="0" err="1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콘텐츠</a:t>
            </a: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제공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solidFill>
                  <a:schemeClr val="bg1">
                    <a:lumMod val="6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밀폐된 공간 내에서 주목도 높음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405" y="3923151"/>
            <a:ext cx="1051901" cy="10519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785" y="4061221"/>
            <a:ext cx="913831" cy="913831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9474406" y="4026384"/>
            <a:ext cx="578392" cy="983503"/>
            <a:chOff x="9525728" y="4038077"/>
            <a:chExt cx="578392" cy="983503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9525728" y="4038077"/>
              <a:ext cx="578392" cy="983503"/>
            </a:xfrm>
            <a:prstGeom prst="roundRect">
              <a:avLst>
                <a:gd name="adj" fmla="val 11290"/>
              </a:avLst>
            </a:prstGeom>
            <a:noFill/>
            <a:ln w="571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모서리가 둥근 직사각형 84"/>
            <p:cNvSpPr/>
            <p:nvPr/>
          </p:nvSpPr>
          <p:spPr>
            <a:xfrm>
              <a:off x="9525728" y="4038078"/>
              <a:ext cx="578392" cy="688228"/>
            </a:xfrm>
            <a:prstGeom prst="roundRect">
              <a:avLst>
                <a:gd name="adj" fmla="val 11290"/>
              </a:avLst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591675" y="4804410"/>
              <a:ext cx="188595" cy="0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직선 연결선 85"/>
            <p:cNvCxnSpPr/>
            <p:nvPr/>
          </p:nvCxnSpPr>
          <p:spPr>
            <a:xfrm>
              <a:off x="9591675" y="4857750"/>
              <a:ext cx="419100" cy="0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/>
            <p:nvPr/>
          </p:nvCxnSpPr>
          <p:spPr>
            <a:xfrm>
              <a:off x="9591675" y="4899660"/>
              <a:ext cx="419100" cy="0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직선 연결선 87"/>
            <p:cNvCxnSpPr/>
            <p:nvPr/>
          </p:nvCxnSpPr>
          <p:spPr>
            <a:xfrm>
              <a:off x="9591675" y="4943475"/>
              <a:ext cx="419100" cy="0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2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86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모서리가 둥근 직사각형 70"/>
          <p:cNvSpPr/>
          <p:nvPr/>
        </p:nvSpPr>
        <p:spPr>
          <a:xfrm>
            <a:off x="403834" y="2846832"/>
            <a:ext cx="3523488" cy="3346704"/>
          </a:xfrm>
          <a:prstGeom prst="roundRect">
            <a:avLst>
              <a:gd name="adj" fmla="val 7559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모서리가 둥근 직사각형 71"/>
          <p:cNvSpPr/>
          <p:nvPr/>
        </p:nvSpPr>
        <p:spPr>
          <a:xfrm>
            <a:off x="4206239" y="2846832"/>
            <a:ext cx="3523488" cy="3346704"/>
          </a:xfrm>
          <a:prstGeom prst="roundRect">
            <a:avLst>
              <a:gd name="adj" fmla="val 7559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모서리가 둥근 직사각형 72"/>
          <p:cNvSpPr/>
          <p:nvPr/>
        </p:nvSpPr>
        <p:spPr>
          <a:xfrm>
            <a:off x="8001860" y="2846832"/>
            <a:ext cx="3523488" cy="3346704"/>
          </a:xfrm>
          <a:prstGeom prst="roundRect">
            <a:avLst>
              <a:gd name="adj" fmla="val 7559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08111" y="2949899"/>
            <a:ext cx="2792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평균 </a:t>
            </a:r>
            <a:r>
              <a:rPr lang="en-US" altLang="ko-KR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6</a:t>
            </a:r>
            <a:r>
              <a:rPr lang="ko-KR" altLang="en-US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회</a:t>
            </a: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일 평균 엘리베이터 이용 횟수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3317" y="2949899"/>
            <a:ext cx="2792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88% </a:t>
            </a:r>
            <a:r>
              <a:rPr lang="ko-KR" altLang="en-US" sz="200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시청</a:t>
            </a:r>
            <a:endParaRPr lang="en-US" altLang="ko-KR" sz="2000" dirty="0" smtClean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엘리베이터 이용객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65028" y="2949899"/>
            <a:ext cx="2792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60% </a:t>
            </a:r>
            <a:r>
              <a:rPr lang="ko-KR" altLang="en-US" sz="200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이상</a:t>
            </a:r>
            <a:endParaRPr lang="en-US" altLang="ko-KR" sz="2000" dirty="0" smtClean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브랜드 인지 유지 긍정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804078" y="5228817"/>
            <a:ext cx="471484" cy="295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04079" y="5638143"/>
            <a:ext cx="471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2</a:t>
            </a:r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회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4079" y="4959453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13%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702538" y="5521325"/>
            <a:ext cx="29931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1377102" y="5071872"/>
            <a:ext cx="471484" cy="452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377103" y="4851731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22%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950126" y="4876800"/>
            <a:ext cx="471484" cy="647573"/>
          </a:xfrm>
          <a:prstGeom prst="rect">
            <a:avLst/>
          </a:prstGeom>
          <a:solidFill>
            <a:srgbClr val="3E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1950127" y="4661356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28%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523150" y="5114544"/>
            <a:ext cx="471484" cy="4098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523151" y="4899100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21%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096174" y="5174897"/>
            <a:ext cx="471484" cy="3494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3096175" y="4959453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16%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77102" y="5638143"/>
            <a:ext cx="471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4</a:t>
            </a:r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회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50125" y="5638143"/>
            <a:ext cx="471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6</a:t>
            </a:r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회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23148" y="5638143"/>
            <a:ext cx="471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8</a:t>
            </a:r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회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096171" y="5638143"/>
            <a:ext cx="471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10</a:t>
            </a:r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회</a:t>
            </a:r>
            <a:endParaRPr lang="en-US" altLang="ko-KR" sz="1000" dirty="0" smtClean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이상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cxnSp>
        <p:nvCxnSpPr>
          <p:cNvPr id="37" name="직선 연결선 36"/>
          <p:cNvCxnSpPr/>
          <p:nvPr/>
        </p:nvCxnSpPr>
        <p:spPr>
          <a:xfrm>
            <a:off x="5132832" y="5521325"/>
            <a:ext cx="171297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5413154" y="4194394"/>
            <a:ext cx="471484" cy="1329979"/>
          </a:xfrm>
          <a:prstGeom prst="rect">
            <a:avLst/>
          </a:prstGeom>
          <a:solidFill>
            <a:srgbClr val="3E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5413155" y="3969855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88%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156772" y="5279136"/>
            <a:ext cx="471484" cy="2452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156773" y="5049852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12%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13153" y="5638143"/>
            <a:ext cx="471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있다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56770" y="5638143"/>
            <a:ext cx="4714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없다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8430673" y="5364479"/>
            <a:ext cx="471484" cy="1598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8379902" y="5638143"/>
            <a:ext cx="573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매우</a:t>
            </a:r>
            <a:endParaRPr lang="en-US" altLang="ko-KR" sz="1000" dirty="0" smtClean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그렇다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430674" y="5149035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8%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>
            <a:off x="8329133" y="5521325"/>
            <a:ext cx="29931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직사각형 54"/>
          <p:cNvSpPr/>
          <p:nvPr/>
        </p:nvSpPr>
        <p:spPr>
          <a:xfrm>
            <a:off x="9003697" y="4496238"/>
            <a:ext cx="471484" cy="1028135"/>
          </a:xfrm>
          <a:prstGeom prst="rect">
            <a:avLst/>
          </a:prstGeom>
          <a:solidFill>
            <a:srgbClr val="3E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9003698" y="4280794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62%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9576721" y="5174897"/>
            <a:ext cx="471484" cy="3494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9576722" y="4956406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19%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0149745" y="5399531"/>
            <a:ext cx="471484" cy="1248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TextBox 59"/>
          <p:cNvSpPr txBox="1"/>
          <p:nvPr/>
        </p:nvSpPr>
        <p:spPr>
          <a:xfrm>
            <a:off x="10149746" y="5178038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6%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10722769" y="5426201"/>
            <a:ext cx="471484" cy="98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10722770" y="5211736"/>
            <a:ext cx="4714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5%</a:t>
            </a:r>
            <a:endParaRPr lang="ko-KR" altLang="en-US" sz="8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952926" y="5638143"/>
            <a:ext cx="573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그런</a:t>
            </a:r>
            <a:endParaRPr lang="en-US" altLang="ko-KR" sz="1000" dirty="0" smtClean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편이다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9525950" y="5638143"/>
            <a:ext cx="5730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보통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0098974" y="5638143"/>
            <a:ext cx="573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그렇지</a:t>
            </a:r>
            <a:endParaRPr lang="en-US" altLang="ko-KR" sz="1000" dirty="0" smtClean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않다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564270" y="5638143"/>
            <a:ext cx="8494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전혀</a:t>
            </a:r>
            <a:endParaRPr lang="en-US" altLang="ko-KR" sz="1000" dirty="0" smtClean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  <a:p>
            <a:pPr algn="ctr"/>
            <a:r>
              <a:rPr lang="ko-KR" altLang="en-US" sz="10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그렇지 않다</a:t>
            </a:r>
            <a:endParaRPr lang="ko-KR" altLang="en-US" sz="1000" dirty="0">
              <a:latin typeface="G마켓 산스 Light" panose="02000000000000000000" pitchFamily="50" charset="-127"/>
              <a:ea typeface="G마켓 산스 Light" panose="02000000000000000000" pitchFamily="50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0725" y="463561"/>
            <a:ext cx="10436875" cy="727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000" dirty="0" err="1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미디어믿</a:t>
            </a:r>
            <a:r>
              <a:rPr lang="ko-KR" altLang="en-US" sz="2000" dirty="0" err="1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은</a:t>
            </a:r>
            <a:endParaRPr lang="ko-KR" altLang="en-US" sz="20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40725" y="1221313"/>
            <a:ext cx="10436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일상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속에서 만나는 아파트 엘리베이터 </a:t>
            </a: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공간에서 친근하고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반복적으로 마주하게 되는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전 연령 대상의 홈 </a:t>
            </a:r>
            <a:r>
              <a:rPr lang="ko-KR" altLang="en-US" sz="2000" dirty="0" err="1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타겟</a:t>
            </a:r>
            <a:r>
              <a:rPr lang="ko-KR" altLang="en-US" sz="200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영상 </a:t>
            </a:r>
            <a:r>
              <a:rPr lang="ko-KR" altLang="en-US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광고 미디어 플랫폼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입니다</a:t>
            </a:r>
            <a:r>
              <a:rPr lang="en-US" altLang="ko-KR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</p:txBody>
      </p:sp>
      <p:sp>
        <p:nvSpPr>
          <p:cNvPr id="63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3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38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146" y="2367540"/>
            <a:ext cx="5486400" cy="308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" name="모서리가 둥근 직사각형 31"/>
          <p:cNvSpPr/>
          <p:nvPr/>
        </p:nvSpPr>
        <p:spPr>
          <a:xfrm>
            <a:off x="519243" y="2509579"/>
            <a:ext cx="878097" cy="823044"/>
          </a:xfrm>
          <a:prstGeom prst="roundRect">
            <a:avLst>
              <a:gd name="adj" fmla="val 50000"/>
            </a:avLst>
          </a:prstGeom>
          <a:solidFill>
            <a:srgbClr val="0078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519243" y="3488094"/>
            <a:ext cx="878097" cy="823044"/>
          </a:xfrm>
          <a:prstGeom prst="roundRect">
            <a:avLst>
              <a:gd name="adj" fmla="val 50000"/>
            </a:avLst>
          </a:prstGeom>
          <a:solidFill>
            <a:srgbClr val="0078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모서리가 둥근 직사각형 34"/>
          <p:cNvSpPr/>
          <p:nvPr/>
        </p:nvSpPr>
        <p:spPr>
          <a:xfrm>
            <a:off x="519243" y="4483123"/>
            <a:ext cx="878097" cy="823044"/>
          </a:xfrm>
          <a:prstGeom prst="roundRect">
            <a:avLst>
              <a:gd name="adj" fmla="val 50000"/>
            </a:avLst>
          </a:prstGeom>
          <a:solidFill>
            <a:srgbClr val="0078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모서리가 둥근 직사각형 35"/>
          <p:cNvSpPr/>
          <p:nvPr/>
        </p:nvSpPr>
        <p:spPr>
          <a:xfrm>
            <a:off x="519244" y="2509579"/>
            <a:ext cx="4077943" cy="823044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007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54995" y="2736435"/>
            <a:ext cx="571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01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536698" y="2550567"/>
            <a:ext cx="30604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최소 일 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100</a:t>
            </a: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회씩 한정된 공간에서</a:t>
            </a:r>
            <a:endParaRPr lang="en-US" altLang="ko-KR" sz="1400" dirty="0" smtClean="0">
              <a:solidFill>
                <a:srgbClr val="50586C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눈높이에 맞춰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,</a:t>
            </a:r>
            <a:endParaRPr lang="ko-KR" altLang="en-US" sz="1400" dirty="0">
              <a:solidFill>
                <a:srgbClr val="50586C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519245" y="3488094"/>
            <a:ext cx="4077942" cy="823044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007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654995" y="3714950"/>
            <a:ext cx="571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02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36698" y="3529082"/>
            <a:ext cx="30604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전국 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150</a:t>
            </a:r>
            <a:r>
              <a:rPr lang="ko-KR" altLang="en-US" sz="1400" dirty="0" err="1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만명의</a:t>
            </a: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유효 시청자에게</a:t>
            </a:r>
            <a:endParaRPr lang="en-US" altLang="ko-KR" sz="1400" dirty="0" smtClean="0">
              <a:solidFill>
                <a:srgbClr val="50586C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집중력 있게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,</a:t>
            </a:r>
            <a:endParaRPr lang="ko-KR" altLang="en-US" sz="1400" dirty="0">
              <a:solidFill>
                <a:srgbClr val="50586C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519245" y="4483123"/>
            <a:ext cx="4077942" cy="823044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007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54995" y="4709979"/>
            <a:ext cx="571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03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536698" y="4524111"/>
            <a:ext cx="30604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브랜드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, </a:t>
            </a: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제품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, </a:t>
            </a: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정책</a:t>
            </a:r>
            <a:r>
              <a:rPr lang="en-US" altLang="ko-KR" sz="1400" dirty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 </a:t>
            </a: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홍보 등을 </a:t>
            </a:r>
            <a:endParaRPr lang="en-US" altLang="ko-KR" sz="1400" dirty="0" smtClean="0">
              <a:solidFill>
                <a:srgbClr val="50586C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자유롭고 다채롭게 전달합니다</a:t>
            </a:r>
            <a:r>
              <a:rPr lang="en-US" altLang="ko-KR" sz="1400" dirty="0" smtClean="0">
                <a:solidFill>
                  <a:srgbClr val="50586C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.</a:t>
            </a:r>
            <a:endParaRPr lang="ko-KR" altLang="en-US" sz="1400" dirty="0">
              <a:solidFill>
                <a:srgbClr val="50586C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4789534" y="3643706"/>
            <a:ext cx="1295029" cy="406431"/>
            <a:chOff x="7331956" y="3643706"/>
            <a:chExt cx="1295029" cy="406431"/>
          </a:xfrm>
        </p:grpSpPr>
        <p:sp>
          <p:nvSpPr>
            <p:cNvPr id="46" name="타원 45"/>
            <p:cNvSpPr/>
            <p:nvPr/>
          </p:nvSpPr>
          <p:spPr>
            <a:xfrm>
              <a:off x="7331956" y="3838200"/>
              <a:ext cx="144780" cy="144780"/>
            </a:xfrm>
            <a:prstGeom prst="ellipse">
              <a:avLst/>
            </a:prstGeom>
            <a:solidFill>
              <a:srgbClr val="007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7564141" y="3838200"/>
              <a:ext cx="144780" cy="144780"/>
            </a:xfrm>
            <a:prstGeom prst="ellipse">
              <a:avLst/>
            </a:prstGeom>
            <a:solidFill>
              <a:srgbClr val="007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7798174" y="3838200"/>
              <a:ext cx="144780" cy="144780"/>
            </a:xfrm>
            <a:prstGeom prst="ellipse">
              <a:avLst/>
            </a:prstGeom>
            <a:solidFill>
              <a:srgbClr val="007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8006545" y="3837147"/>
              <a:ext cx="592625" cy="134315"/>
            </a:xfrm>
            <a:prstGeom prst="roundRect">
              <a:avLst>
                <a:gd name="adj" fmla="val 50000"/>
              </a:avLst>
            </a:prstGeom>
            <a:solidFill>
              <a:srgbClr val="0078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모서리가 둥근 직사각형 50"/>
            <p:cNvSpPr/>
            <p:nvPr/>
          </p:nvSpPr>
          <p:spPr>
            <a:xfrm rot="2700000">
              <a:off x="8280420" y="3749831"/>
              <a:ext cx="346565" cy="134315"/>
            </a:xfrm>
            <a:prstGeom prst="roundRect">
              <a:avLst>
                <a:gd name="adj" fmla="val 50000"/>
              </a:avLst>
            </a:prstGeom>
            <a:solidFill>
              <a:srgbClr val="0078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모서리가 둥근 직사각형 51"/>
            <p:cNvSpPr/>
            <p:nvPr/>
          </p:nvSpPr>
          <p:spPr>
            <a:xfrm rot="18900000">
              <a:off x="8280420" y="3915822"/>
              <a:ext cx="346565" cy="134315"/>
            </a:xfrm>
            <a:prstGeom prst="roundRect">
              <a:avLst>
                <a:gd name="adj" fmla="val 50000"/>
              </a:avLst>
            </a:prstGeom>
            <a:solidFill>
              <a:srgbClr val="0078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40725" y="463561"/>
            <a:ext cx="10436875" cy="727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000" dirty="0" err="1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미디어믿</a:t>
            </a:r>
            <a:r>
              <a:rPr lang="ko-KR" altLang="en-US" sz="2000" dirty="0" err="1" smtClean="0"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은</a:t>
            </a:r>
            <a:endParaRPr lang="ko-KR" altLang="en-US" sz="2000" dirty="0"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40725" y="1221313"/>
            <a:ext cx="10436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일상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속에서 만나는 아파트 엘리베이터 </a:t>
            </a:r>
            <a:r>
              <a:rPr lang="ko-KR" altLang="en-US" sz="1200" dirty="0" smtClean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공간에서 친근하고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반복적으로 마주하게 되는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전 연령 대상의 홈 </a:t>
            </a:r>
            <a:r>
              <a:rPr lang="ko-KR" altLang="en-US" sz="2000" dirty="0" err="1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타겟</a:t>
            </a:r>
            <a:r>
              <a:rPr lang="ko-KR" altLang="en-US" sz="200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영상 </a:t>
            </a:r>
            <a:r>
              <a:rPr lang="ko-KR" altLang="en-US" sz="200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광고 미디어 플랫폼 </a:t>
            </a:r>
            <a:r>
              <a:rPr lang="ko-KR" altLang="en-US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입니다</a:t>
            </a:r>
            <a:r>
              <a:rPr lang="en-US" altLang="ko-KR" sz="1200" dirty="0">
                <a:latin typeface="G마켓 산스 Light" panose="02000000000000000000" pitchFamily="50" charset="-127"/>
                <a:ea typeface="G마켓 산스 Light" panose="02000000000000000000" pitchFamily="50" charset="-127"/>
              </a:rPr>
              <a:t>.</a:t>
            </a:r>
          </a:p>
        </p:txBody>
      </p:sp>
      <p:sp>
        <p:nvSpPr>
          <p:cNvPr id="26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4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59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368" y="1124210"/>
            <a:ext cx="2480926" cy="519734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BAF7635-7A0E-4820-9396-4CCEBF30BA68}"/>
              </a:ext>
            </a:extLst>
          </p:cNvPr>
          <p:cNvSpPr txBox="1"/>
          <p:nvPr/>
        </p:nvSpPr>
        <p:spPr>
          <a:xfrm>
            <a:off x="2198617" y="3088192"/>
            <a:ext cx="3186589" cy="38856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운영 시스템 </a:t>
            </a: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19652"/>
              </p:ext>
            </p:extLst>
          </p:nvPr>
        </p:nvGraphicFramePr>
        <p:xfrm>
          <a:off x="2195637" y="3481759"/>
          <a:ext cx="3434696" cy="25085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56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5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3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구분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8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1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설치 규격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25”(</a:t>
                      </a:r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세로형</a:t>
                      </a:r>
                      <a:r>
                        <a:rPr lang="en-US" altLang="ko-KR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1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설치 수량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11,000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대</a:t>
                      </a:r>
                      <a:endParaRPr lang="en-US" altLang="ko-KR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3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설치 지역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전국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3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운영 시간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06:00 ~ 24:00(18</a:t>
                      </a:r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시간</a:t>
                      </a:r>
                      <a:r>
                        <a:rPr lang="en-US" altLang="ko-KR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3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노출 횟수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100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회 </a:t>
                      </a:r>
                      <a:r>
                        <a:rPr lang="en-US" altLang="ko-KR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 </a:t>
                      </a:r>
                      <a:r>
                        <a:rPr lang="ko-KR" altLang="en-US" sz="11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일</a:t>
                      </a:r>
                      <a:endParaRPr lang="en-US" altLang="ko-KR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31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전체 구좌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43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구좌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(15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 기준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r>
                        <a:rPr lang="en-US" altLang="ko-KR" sz="1100" b="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</a:t>
                      </a:r>
                      <a:endParaRPr lang="en-US" altLang="ko-KR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108500" y="1124211"/>
            <a:ext cx="5582617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엘리베이터 내부 모니터를 통해</a:t>
            </a:r>
            <a:endParaRPr lang="en-US" altLang="ko-KR" sz="2000" spc="-150" dirty="0" smtClean="0">
              <a:solidFill>
                <a:schemeClr val="tx1">
                  <a:lumMod val="50000"/>
                  <a:lumOff val="50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pPr algn="ctr"/>
            <a:r>
              <a:rPr lang="ko-KR" altLang="en-US" sz="200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이용객들에게 </a:t>
            </a:r>
            <a:r>
              <a:rPr lang="ko-KR" altLang="en-US" sz="2000" spc="-15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동영상 광고 </a:t>
            </a:r>
            <a:r>
              <a:rPr lang="ko-KR" altLang="en-US" sz="200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및 </a:t>
            </a:r>
            <a:r>
              <a:rPr lang="ko-KR" altLang="en-US" sz="2000" spc="-15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다양한 컨텐츠</a:t>
            </a:r>
            <a:r>
              <a:rPr lang="ko-KR" altLang="en-US" sz="200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를</a:t>
            </a:r>
            <a:endParaRPr lang="en-US" altLang="ko-KR" sz="2400" spc="-150" dirty="0">
              <a:solidFill>
                <a:schemeClr val="tx1">
                  <a:lumMod val="50000"/>
                  <a:lumOff val="50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spc="-13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“</a:t>
            </a:r>
            <a:r>
              <a:rPr lang="ko-KR" altLang="en-US" sz="2800" spc="-130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맞</a:t>
            </a:r>
            <a:r>
              <a:rPr lang="ko-KR" altLang="en-US" sz="2800" spc="-13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춤형 중앙컨트롤시스템으로 운영</a:t>
            </a:r>
            <a:r>
              <a:rPr lang="en-US" altLang="ko-KR" sz="2800" spc="-130" dirty="0" smtClean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”</a:t>
            </a:r>
            <a:endParaRPr lang="ko-KR" altLang="en-US" sz="2800" spc="-150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7" name="object 2"/>
          <p:cNvSpPr txBox="1"/>
          <p:nvPr/>
        </p:nvSpPr>
        <p:spPr>
          <a:xfrm>
            <a:off x="8060267" y="2933515"/>
            <a:ext cx="17780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16" algn="ctr"/>
            <a:r>
              <a:rPr lang="ko-KR" altLang="en-US" sz="1400" spc="-4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미디어와 만나다</a:t>
            </a:r>
            <a:r>
              <a:rPr lang="en-US" altLang="ko-KR" sz="1400" spc="-4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, </a:t>
            </a:r>
          </a:p>
          <a:p>
            <a:pPr marL="11516" algn="ctr"/>
            <a:r>
              <a:rPr lang="en-US" altLang="ko-KR" sz="1400" spc="-4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Media + Meet</a:t>
            </a:r>
            <a:endParaRPr lang="en-US" altLang="ko-KR" sz="1400" spc="-45" dirty="0" smtClean="0">
              <a:solidFill>
                <a:schemeClr val="tx1">
                  <a:lumMod val="75000"/>
                  <a:lumOff val="25000"/>
                </a:schemeClr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  <a:cs typeface="나눔바른고딕OTF"/>
            </a:endParaRP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5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08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252996"/>
              </p:ext>
            </p:extLst>
          </p:nvPr>
        </p:nvGraphicFramePr>
        <p:xfrm>
          <a:off x="4529220" y="1733293"/>
          <a:ext cx="6003313" cy="16221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8103"/>
                <a:gridCol w="1038103"/>
                <a:gridCol w="1038103"/>
                <a:gridCol w="1038103"/>
                <a:gridCol w="1004235"/>
                <a:gridCol w="846666"/>
              </a:tblGrid>
              <a:tr h="26899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구분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일반 상품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8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공공기관 상품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8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비고</a:t>
                      </a:r>
                      <a:endParaRPr lang="ko-KR" altLang="en-US" sz="105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8FF"/>
                    </a:solidFill>
                  </a:tcPr>
                </a:tc>
              </a:tr>
              <a:tr h="27714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30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30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8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bg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4E93D2"/>
                    </a:solidFill>
                  </a:tcPr>
                </a:tc>
              </a:tr>
              <a:tr h="268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전국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4,000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7,000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2,800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4,900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서울</a:t>
                      </a:r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수도권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3,000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5,000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2,100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3,500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en-US" altLang="ko-KR" sz="105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지방전체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1,600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2,500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1,120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1,750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만원</a:t>
                      </a:r>
                      <a:endParaRPr lang="en-US" altLang="ko-KR" sz="105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기타 지역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별도 문의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E21AC0D-EAC7-47C3-AE94-D9ABE5EFA51E}"/>
              </a:ext>
            </a:extLst>
          </p:cNvPr>
          <p:cNvSpPr txBox="1"/>
          <p:nvPr/>
        </p:nvSpPr>
        <p:spPr>
          <a:xfrm>
            <a:off x="9259590" y="3370377"/>
            <a:ext cx="1222423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* VAT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별도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457D398-62AC-4D04-94A6-CB80F22CBA7F}"/>
              </a:ext>
            </a:extLst>
          </p:cNvPr>
          <p:cNvSpPr txBox="1"/>
          <p:nvPr/>
        </p:nvSpPr>
        <p:spPr>
          <a:xfrm>
            <a:off x="4529219" y="3358348"/>
            <a:ext cx="5249782" cy="3039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 smtClean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운영 수량 및 리스트는 </a:t>
            </a:r>
            <a:r>
              <a:rPr lang="ko-KR" altLang="en-US" sz="1000" dirty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변경될 수 </a:t>
            </a:r>
            <a:r>
              <a:rPr lang="ko-KR" altLang="en-US" sz="1000" dirty="0" smtClean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있음</a:t>
            </a:r>
            <a:r>
              <a:rPr lang="en-US" altLang="ko-KR" sz="1000" dirty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</a:t>
            </a:r>
            <a:r>
              <a:rPr lang="ko-KR" altLang="en-US" sz="1000" dirty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단지별 계약 변경 사항 발생</a:t>
            </a:r>
            <a:r>
              <a:rPr lang="en-US" altLang="ko-KR" sz="1000" dirty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)</a:t>
            </a:r>
            <a:endParaRPr lang="ko-KR" altLang="en-US" sz="1000" dirty="0">
              <a:solidFill>
                <a:srgbClr val="FF000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BAF7635-7A0E-4820-9396-4CCEBF30BA68}"/>
              </a:ext>
            </a:extLst>
          </p:cNvPr>
          <p:cNvSpPr txBox="1"/>
          <p:nvPr/>
        </p:nvSpPr>
        <p:spPr>
          <a:xfrm>
            <a:off x="4529217" y="3889021"/>
            <a:ext cx="919746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UNIT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529217" y="1308678"/>
            <a:ext cx="130431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 latinLnBrk="0">
              <a:lnSpc>
                <a:spcPct val="150000"/>
              </a:lnSpc>
            </a:pPr>
            <a:r>
              <a:rPr lang="en-US" altLang="ko-KR" sz="1400" spc="-90" dirty="0">
                <a:solidFill>
                  <a:schemeClr val="tx1">
                    <a:lumMod val="65000"/>
                    <a:lumOff val="3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나눔바른고딕OTF"/>
              </a:rPr>
              <a:t>PACKAGE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291215"/>
              </p:ext>
            </p:extLst>
          </p:nvPr>
        </p:nvGraphicFramePr>
        <p:xfrm>
          <a:off x="4529223" y="4313377"/>
          <a:ext cx="5952791" cy="15396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00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293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793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740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789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구분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구좌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30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구좌</a:t>
                      </a:r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</a:t>
                      </a:r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비고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8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51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랜드마크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15,000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28,000</a:t>
                      </a:r>
                      <a:r>
                        <a:rPr lang="ko-KR" altLang="en-US" sz="105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잠실엘스아파트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51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서울 프리미엄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12,000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21,000</a:t>
                      </a:r>
                      <a:r>
                        <a:rPr lang="ko-KR" altLang="en-US" sz="105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강남</a:t>
                      </a:r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서초</a:t>
                      </a:r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송파</a:t>
                      </a:r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양천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서울 일반 </a:t>
                      </a:r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경기 </a:t>
                      </a:r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 </a:t>
                      </a:r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광역시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9,000</a:t>
                      </a:r>
                      <a:r>
                        <a:rPr lang="ko-KR" altLang="en-US" sz="105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16,000</a:t>
                      </a:r>
                      <a:r>
                        <a:rPr lang="ko-KR" altLang="en-US" sz="105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서울 일반</a:t>
                      </a:r>
                      <a:r>
                        <a:rPr lang="en-US" altLang="ko-KR" sz="9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프리미엄 지역</a:t>
                      </a:r>
                      <a:r>
                        <a:rPr lang="ko-KR" altLang="en-US" sz="90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외</a:t>
                      </a:r>
                      <a:r>
                        <a:rPr lang="en-US" altLang="ko-KR" sz="90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endParaRPr lang="en-US" altLang="ko-KR" sz="1050" b="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05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경기</a:t>
                      </a:r>
                      <a:r>
                        <a:rPr lang="en-US" altLang="ko-KR" sz="105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05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세종</a:t>
                      </a:r>
                      <a:r>
                        <a:rPr lang="en-US" altLang="ko-KR" sz="105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05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광역시 전체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89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기타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7,000</a:t>
                      </a:r>
                      <a:r>
                        <a:rPr lang="ko-KR" altLang="en-US" sz="105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12,000</a:t>
                      </a:r>
                      <a:r>
                        <a:rPr lang="ko-KR" altLang="en-US" sz="105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지방</a:t>
                      </a:r>
                      <a:endParaRPr lang="ko-KR" altLang="en-US" sz="105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145BC54-E738-4176-AEE2-35DA7E3E9FFC}"/>
              </a:ext>
            </a:extLst>
          </p:cNvPr>
          <p:cNvSpPr txBox="1"/>
          <p:nvPr/>
        </p:nvSpPr>
        <p:spPr>
          <a:xfrm>
            <a:off x="9259591" y="5860819"/>
            <a:ext cx="1222423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* VAT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별도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9983" y="1442245"/>
            <a:ext cx="3141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상품 판매 정책</a:t>
            </a:r>
            <a:endParaRPr lang="ko-KR" altLang="en-US" sz="3600" spc="-150" dirty="0"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9982" y="2332709"/>
            <a:ext cx="2655700" cy="1117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spc="-13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1</a:t>
            </a:r>
            <a:r>
              <a:rPr lang="ko-KR" altLang="en-US" sz="2000" spc="-13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구좌 집행 시 </a:t>
            </a:r>
            <a:endParaRPr lang="en-US" altLang="ko-KR" sz="2000" spc="-130" dirty="0" smtClean="0">
              <a:solidFill>
                <a:schemeClr val="tx1">
                  <a:lumMod val="50000"/>
                  <a:lumOff val="5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1</a:t>
            </a:r>
            <a:r>
              <a:rPr lang="ko-KR" altLang="en-US" sz="20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일 </a:t>
            </a:r>
            <a:r>
              <a:rPr lang="en-US" altLang="ko-KR" sz="20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100</a:t>
            </a:r>
            <a:r>
              <a:rPr lang="ko-KR" altLang="en-US" sz="20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회 노출</a:t>
            </a:r>
            <a:endParaRPr lang="en-US" altLang="ko-KR" sz="2000" spc="-130" dirty="0" smtClean="0">
              <a:solidFill>
                <a:schemeClr val="tx1">
                  <a:lumMod val="75000"/>
                  <a:lumOff val="2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457D398-62AC-4D04-94A6-CB80F22CBA7F}"/>
              </a:ext>
            </a:extLst>
          </p:cNvPr>
          <p:cNvSpPr txBox="1"/>
          <p:nvPr/>
        </p:nvSpPr>
        <p:spPr>
          <a:xfrm>
            <a:off x="809981" y="3316594"/>
            <a:ext cx="2625115" cy="3554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 smtClean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다 구좌</a:t>
            </a:r>
            <a:r>
              <a:rPr lang="en-US" altLang="ko-KR" sz="1000" dirty="0" smtClean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, owned media </a:t>
            </a:r>
            <a:r>
              <a:rPr lang="ko-KR" altLang="en-US" sz="1000" dirty="0" smtClean="0"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운영 별도 문의</a:t>
            </a:r>
            <a:endParaRPr lang="ko-KR" altLang="en-US" sz="1000" dirty="0">
              <a:solidFill>
                <a:srgbClr val="FF000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20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6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92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381" y="1901140"/>
            <a:ext cx="1956043" cy="4097758"/>
          </a:xfrm>
          <a:prstGeom prst="rect">
            <a:avLst/>
          </a:prstGeom>
        </p:spPr>
      </p:pic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788697"/>
              </p:ext>
            </p:extLst>
          </p:nvPr>
        </p:nvGraphicFramePr>
        <p:xfrm>
          <a:off x="4732420" y="1901140"/>
          <a:ext cx="5345029" cy="40252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98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052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구분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15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초 </a:t>
                      </a:r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 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구좌 </a:t>
                      </a:r>
                      <a:r>
                        <a:rPr lang="en-US" altLang="ko-KR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/ </a:t>
                      </a:r>
                      <a:r>
                        <a:rPr lang="ko-KR" altLang="en-US" sz="1100" b="0" dirty="0" smtClean="0">
                          <a:solidFill>
                            <a:schemeClr val="bg1"/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월</a:t>
                      </a:r>
                      <a:endParaRPr lang="ko-KR" altLang="en-US" sz="1100" b="0" dirty="0">
                        <a:solidFill>
                          <a:schemeClr val="bg1"/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8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01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확장자명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MP4(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영상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파일용량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30MB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이하 권장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G마켓 산스 TTF Bold" panose="02000000000000000000" pitchFamily="2" charset="-127"/>
                          <a:ea typeface="G마켓 산스 TTF Bold" panose="02000000000000000000" pitchFamily="2" charset="-127"/>
                        </a:rPr>
                        <a:t>해상도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G마켓 산스 TTF Bold" panose="02000000000000000000" pitchFamily="2" charset="-127"/>
                        <a:ea typeface="G마켓 산스 TTF Bold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G마켓 산스 TTF Bold" panose="02000000000000000000" pitchFamily="2" charset="-127"/>
                          <a:ea typeface="G마켓 산스 TTF Bold" panose="02000000000000000000" pitchFamily="2" charset="-127"/>
                        </a:rPr>
                        <a:t>1080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G마켓 산스 TTF Bold" panose="02000000000000000000" pitchFamily="2" charset="-127"/>
                          <a:ea typeface="G마켓 산스 TTF Bold" panose="02000000000000000000" pitchFamily="2" charset="-127"/>
                        </a:rPr>
                        <a:t> x 1750 pixel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G마켓 산스 TTF Bold" panose="02000000000000000000" pitchFamily="2" charset="-127"/>
                        <a:ea typeface="G마켓 산스 TTF Bold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비디오코덱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MPEG-4 AVC / H.264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오디오코덱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Advanced</a:t>
                      </a:r>
                      <a:r>
                        <a:rPr lang="en-US" altLang="ko-KR" sz="1100" b="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Audio Cording(AAC)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4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압축방식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변동 비트레이트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(1PASS_VBTR</a:t>
                      </a:r>
                      <a:r>
                        <a:rPr lang="en-US" altLang="ko-KR" sz="1100" b="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 or CBR)</a:t>
                      </a:r>
                    </a:p>
                    <a:p>
                      <a:pPr algn="ctr" latinLnBrk="1"/>
                      <a:r>
                        <a:rPr lang="ko-KR" altLang="en-US" sz="1100" b="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비디오품질을 기준으로 인코딩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27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압축방식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고화질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(100%)</a:t>
                      </a:r>
                    </a:p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변동 비트레이트 경우 비트레이트 조절 없이</a:t>
                      </a:r>
                      <a:endParaRPr lang="en-US" altLang="ko-KR" sz="1100" b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품질이 기준이기 때문에 품질을 조절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BitRate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5,000kbps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G마켓 산스 TTF Bold" panose="02000000000000000000" pitchFamily="2" charset="-127"/>
                          <a:ea typeface="G마켓 산스 TTF Bold" panose="02000000000000000000" pitchFamily="2" charset="-127"/>
                        </a:rPr>
                        <a:t>FPS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G마켓 산스 TTF Bold" panose="02000000000000000000" pitchFamily="2" charset="-127"/>
                        <a:ea typeface="G마켓 산스 TTF Bold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G마켓 산스 TTF Bold" panose="02000000000000000000" pitchFamily="2" charset="-127"/>
                          <a:ea typeface="G마켓 산스 TTF Bold" panose="02000000000000000000" pitchFamily="2" charset="-127"/>
                        </a:rPr>
                        <a:t>30fps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G마켓 산스 TTF Bold" panose="02000000000000000000" pitchFamily="2" charset="-127"/>
                        <a:ea typeface="G마켓 산스 TTF Bold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리사이즈필터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LANCZOC(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인코딩 속도 느림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선명한 화질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1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오디오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볼륨 </a:t>
                      </a:r>
                      <a:r>
                        <a:rPr lang="en-US" altLang="ko-KR" sz="1100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G마켓 산스 TTF Medium" panose="02000000000000000000" pitchFamily="2" charset="-127"/>
                          <a:ea typeface="G마켓 산스 TTF Medium" panose="02000000000000000000" pitchFamily="2" charset="-127"/>
                        </a:rPr>
                        <a:t>-6db</a:t>
                      </a:r>
                      <a:endParaRPr lang="ko-KR" altLang="en-US" sz="11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마켓 산스 TTF Medium" panose="02000000000000000000" pitchFamily="2" charset="-127"/>
                        <a:ea typeface="G마켓 산스 TTF Medium" panose="02000000000000000000" pitchFamily="2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A920D8BE-B743-44A1-8673-9315E7358CC8}"/>
              </a:ext>
            </a:extLst>
          </p:cNvPr>
          <p:cNvSpPr txBox="1"/>
          <p:nvPr/>
        </p:nvSpPr>
        <p:spPr>
          <a:xfrm>
            <a:off x="2235200" y="3097398"/>
            <a:ext cx="1540933" cy="4924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1300" spc="4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광고 표출 영역</a:t>
            </a:r>
            <a:endParaRPr lang="en-US" altLang="ko-KR" sz="1300" spc="45" dirty="0" smtClean="0">
              <a:latin typeface="G마켓 산스 TTF Medium" panose="02000000000000000000" pitchFamily="2" charset="-127"/>
              <a:ea typeface="G마켓 산스 TTF Medium" panose="02000000000000000000" pitchFamily="2" charset="-127"/>
              <a:cs typeface="Gill Sans MT"/>
            </a:endParaRPr>
          </a:p>
          <a:p>
            <a:pPr algn="ctr"/>
            <a:r>
              <a:rPr lang="en-US" altLang="ko-KR" sz="1300" spc="4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1</a:t>
            </a:r>
            <a:r>
              <a:rPr lang="en-US" altLang="ko-KR" sz="1300" spc="50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0</a:t>
            </a:r>
            <a:r>
              <a:rPr lang="en-US" altLang="ko-KR" sz="1300" spc="4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8</a:t>
            </a:r>
            <a:r>
              <a:rPr lang="en-US" altLang="ko-KR" sz="1300" spc="50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0</a:t>
            </a:r>
            <a:r>
              <a:rPr lang="en-US" altLang="ko-KR" sz="1300" spc="-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 </a:t>
            </a:r>
            <a:r>
              <a:rPr lang="en-US" altLang="ko-KR" sz="1300" spc="-150" dirty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X</a:t>
            </a:r>
            <a:r>
              <a:rPr lang="en-US" altLang="ko-KR" sz="1300" spc="-5" dirty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 </a:t>
            </a:r>
            <a:r>
              <a:rPr lang="en-US" altLang="ko-KR" sz="1300" spc="40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1</a:t>
            </a:r>
            <a:r>
              <a:rPr lang="en-US" altLang="ko-KR" sz="1300" spc="50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7</a:t>
            </a:r>
            <a:r>
              <a:rPr lang="en-US" altLang="ko-KR" sz="1300" spc="4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50</a:t>
            </a:r>
            <a:r>
              <a:rPr lang="en-US" altLang="ko-KR" sz="1300" spc="1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p</a:t>
            </a:r>
            <a:r>
              <a:rPr lang="en-US" altLang="ko-KR" sz="1300" spc="-45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Gill Sans MT"/>
              </a:rPr>
              <a:t>x</a:t>
            </a:r>
            <a:endParaRPr lang="en-US" altLang="ko-KR" sz="1300" spc="-45" dirty="0">
              <a:latin typeface="G마켓 산스 TTF Medium" panose="02000000000000000000" pitchFamily="2" charset="-127"/>
              <a:ea typeface="G마켓 산스 TTF Medium" panose="02000000000000000000" pitchFamily="2" charset="-127"/>
              <a:cs typeface="Gill Sans M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1205" y="1076482"/>
            <a:ext cx="257833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spc="-1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제작 가이드</a:t>
            </a:r>
            <a:endParaRPr lang="ko-KR" altLang="en-US" sz="2000" spc="-150" dirty="0"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1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7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19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466" y="1881189"/>
            <a:ext cx="1750906" cy="366801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40725" y="505417"/>
            <a:ext cx="104368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광고 활용 사례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227" y="1881188"/>
            <a:ext cx="1750906" cy="366801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07" y="1881188"/>
            <a:ext cx="1750906" cy="36680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847" y="1881188"/>
            <a:ext cx="1750906" cy="366801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988" y="1881188"/>
            <a:ext cx="1750906" cy="366801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87" y="1881188"/>
            <a:ext cx="1750906" cy="3668012"/>
          </a:xfrm>
          <a:prstGeom prst="rect">
            <a:avLst/>
          </a:prstGeom>
        </p:spPr>
      </p:pic>
      <p:sp>
        <p:nvSpPr>
          <p:cNvPr id="22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8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91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40725" y="505417"/>
            <a:ext cx="10436875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홍보 활용 사례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759" y="1885778"/>
            <a:ext cx="1751916" cy="3670129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848" y="1885778"/>
            <a:ext cx="1751916" cy="3670129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122" y="1885778"/>
            <a:ext cx="1751916" cy="3670129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485" y="1885778"/>
            <a:ext cx="1751916" cy="3670129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396" y="1885778"/>
            <a:ext cx="1751916" cy="3670129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93" y="1885778"/>
            <a:ext cx="1752756" cy="3671887"/>
          </a:xfrm>
          <a:prstGeom prst="rect">
            <a:avLst/>
          </a:prstGeom>
        </p:spPr>
      </p:pic>
      <p:sp>
        <p:nvSpPr>
          <p:cNvPr id="22" name="슬라이드 번호 개체 틀 1">
            <a:extLst>
              <a:ext uri="{FF2B5EF4-FFF2-40B4-BE49-F238E27FC236}">
                <a16:creationId xmlns:a16="http://schemas.microsoft.com/office/drawing/2014/main" xmlns="" id="{47CC60BB-FC85-4226-B9B0-E2B5E796C6FA}"/>
              </a:ext>
            </a:extLst>
          </p:cNvPr>
          <p:cNvSpPr txBox="1">
            <a:spLocks/>
          </p:cNvSpPr>
          <p:nvPr/>
        </p:nvSpPr>
        <p:spPr>
          <a:xfrm>
            <a:off x="11379199" y="6315654"/>
            <a:ext cx="628051" cy="3052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000" b="1" dirty="0" smtClean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0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9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12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59526" y="2604332"/>
            <a:ext cx="40686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감사합니다</a:t>
            </a:r>
            <a:r>
              <a:rPr lang="en-US" altLang="ko-KR" sz="5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.</a:t>
            </a:r>
            <a:endParaRPr lang="ko-KR" altLang="en-US" sz="5000" dirty="0">
              <a:solidFill>
                <a:schemeClr val="tx1">
                  <a:lumMod val="75000"/>
                  <a:lumOff val="25000"/>
                </a:schemeClr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sp>
        <p:nvSpPr>
          <p:cNvPr id="3" name="object 2"/>
          <p:cNvSpPr txBox="1"/>
          <p:nvPr/>
        </p:nvSpPr>
        <p:spPr>
          <a:xfrm>
            <a:off x="2418512" y="3411595"/>
            <a:ext cx="2350689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16" algn="ctr"/>
            <a:r>
              <a:rPr lang="ko-KR" altLang="en-US" sz="12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나눔바른고딕OTF"/>
              </a:rPr>
              <a:t>정보와 가치를 연결하는</a:t>
            </a:r>
            <a:r>
              <a:rPr sz="1200" spc="-4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나눔바른고딕OTF"/>
              </a:rPr>
              <a:t> </a:t>
            </a:r>
            <a:r>
              <a:rPr lang="ko-KR" altLang="en-US" sz="1200" spc="-4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나눔바른고딕OTF"/>
              </a:rPr>
              <a:t>기업</a:t>
            </a:r>
            <a:r>
              <a:rPr lang="en-US" altLang="ko-KR" sz="1200" spc="-4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나눔바른고딕OTF"/>
              </a:rPr>
              <a:t>,</a:t>
            </a:r>
          </a:p>
          <a:p>
            <a:pPr marL="11516" algn="ctr"/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나눔바른고딕OTF"/>
              </a:rPr>
              <a:t>인텔리안시스템즈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나눔바른고딕OTF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013734" y="5398485"/>
            <a:ext cx="2871815" cy="792119"/>
            <a:chOff x="5704702" y="5411106"/>
            <a:chExt cx="2871815" cy="792119"/>
          </a:xfrm>
        </p:grpSpPr>
        <p:sp>
          <p:nvSpPr>
            <p:cNvPr id="6" name="object 2"/>
            <p:cNvSpPr txBox="1"/>
            <p:nvPr/>
          </p:nvSpPr>
          <p:spPr>
            <a:xfrm>
              <a:off x="6688669" y="5855546"/>
              <a:ext cx="1887848" cy="29187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1516"/>
              <a:r>
                <a:rPr sz="907" spc="-5" dirty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Helvetica"/>
                  <a:hlinkClick r:id="rId2"/>
                </a:rPr>
                <a:t>www.intelliansys.co.kr</a:t>
              </a:r>
              <a:endParaRPr sz="907" dirty="0">
                <a:solidFill>
                  <a:prstClr val="black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Helvetica"/>
              </a:endParaRPr>
            </a:p>
            <a:p>
              <a:pPr marL="11516" marR="4607">
                <a:lnSpc>
                  <a:spcPct val="125000"/>
                </a:lnSpc>
                <a:spcBef>
                  <a:spcPts val="145"/>
                </a:spcBef>
              </a:pPr>
              <a:r>
                <a:rPr lang="ko-KR" altLang="en-US" sz="725" dirty="0" smtClean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서울시 강남구</a:t>
              </a:r>
              <a:r>
                <a:rPr sz="725" dirty="0" smtClean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 </a:t>
              </a:r>
              <a:r>
                <a:rPr lang="ko-KR" altLang="en-US" sz="725" dirty="0" smtClean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언주로</a:t>
              </a:r>
              <a:r>
                <a:rPr sz="725" dirty="0" smtClean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 </a:t>
              </a:r>
              <a:r>
                <a:rPr lang="en-US" sz="725" dirty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709 </a:t>
              </a:r>
              <a:r>
                <a:rPr lang="ko-KR" altLang="en-US" sz="725" dirty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송암빌딩 </a:t>
              </a:r>
              <a:r>
                <a:rPr lang="en-US" altLang="ko-KR" sz="725" dirty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14</a:t>
              </a:r>
              <a:r>
                <a:rPr sz="725" dirty="0">
                  <a:solidFill>
                    <a:srgbClr val="414042"/>
                  </a:solidFill>
                  <a:latin typeface="G마켓 산스 TTF Medium" panose="02000000000000000000" pitchFamily="2" charset="-127"/>
                  <a:ea typeface="G마켓 산스 TTF Medium" panose="02000000000000000000" pitchFamily="2" charset="-127"/>
                  <a:cs typeface="나눔바른고딕OTF"/>
                </a:rPr>
                <a:t>층</a:t>
              </a:r>
              <a:endParaRPr sz="725" dirty="0">
                <a:solidFill>
                  <a:prstClr val="black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나눔바른고딕OTF"/>
              </a:endParaRPr>
            </a:p>
          </p:txBody>
        </p:sp>
        <p:sp>
          <p:nvSpPr>
            <p:cNvPr id="7" name="object 11"/>
            <p:cNvSpPr/>
            <p:nvPr/>
          </p:nvSpPr>
          <p:spPr>
            <a:xfrm>
              <a:off x="5704702" y="5411106"/>
              <a:ext cx="792107" cy="792119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632" dirty="0">
                <a:solidFill>
                  <a:prstClr val="black"/>
                </a:solidFill>
                <a:latin typeface="+mn-ea"/>
              </a:endParaRPr>
            </a:p>
          </p:txBody>
        </p:sp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7333" y="5438551"/>
              <a:ext cx="1542364" cy="401657"/>
            </a:xfrm>
            <a:prstGeom prst="rect">
              <a:avLst/>
            </a:prstGeom>
          </p:spPr>
        </p:pic>
      </p:grpSp>
      <p:sp>
        <p:nvSpPr>
          <p:cNvPr id="9" name="object 2"/>
          <p:cNvSpPr txBox="1"/>
          <p:nvPr/>
        </p:nvSpPr>
        <p:spPr>
          <a:xfrm>
            <a:off x="384181" y="5672827"/>
            <a:ext cx="235068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16" algn="ctr"/>
            <a:r>
              <a:rPr lang="ko-KR" altLang="en-US" sz="14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미디어와</a:t>
            </a:r>
            <a:r>
              <a:rPr lang="ko-KR" altLang="en-US" sz="12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 </a:t>
            </a:r>
            <a:r>
              <a:rPr lang="ko-KR" altLang="en-US" sz="14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만나다</a:t>
            </a:r>
            <a:r>
              <a:rPr lang="en-US" altLang="ko-KR" sz="1200" spc="-4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나눔바른고딕OTF"/>
              </a:rPr>
              <a:t>, Media + Meet</a:t>
            </a:r>
            <a:endParaRPr lang="en-US" altLang="ko-KR" sz="1200" spc="-45" dirty="0" smtClean="0">
              <a:solidFill>
                <a:schemeClr val="tx1">
                  <a:lumMod val="50000"/>
                  <a:lumOff val="50000"/>
                </a:schemeClr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  <a:cs typeface="나눔바른고딕OTF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03" y="5934789"/>
            <a:ext cx="2252643" cy="25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2E66C96C489B3B4F930165F4F39B7640" ma:contentTypeVersion="9" ma:contentTypeDescription="새 문서를 만듭니다." ma:contentTypeScope="" ma:versionID="b1ba46f9c6d5d979c4a28f8ea8db6cfd">
  <xsd:schema xmlns:xsd="http://www.w3.org/2001/XMLSchema" xmlns:xs="http://www.w3.org/2001/XMLSchema" xmlns:p="http://schemas.microsoft.com/office/2006/metadata/properties" xmlns:ns2="9a1ce15e-4798-47ce-a3c7-bf9bbdeb9fb9" targetNamespace="http://schemas.microsoft.com/office/2006/metadata/properties" ma:root="true" ma:fieldsID="a59513e0244aa7e84536fb97abfc6879" ns2:_="">
    <xsd:import namespace="9a1ce15e-4798-47ce-a3c7-bf9bbdeb9f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1ce15e-4798-47ce-a3c7-bf9bbdeb9f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5861F2F-EA02-431D-B16C-8C1EF2C8CD3C}"/>
</file>

<file path=customXml/itemProps2.xml><?xml version="1.0" encoding="utf-8"?>
<ds:datastoreItem xmlns:ds="http://schemas.openxmlformats.org/officeDocument/2006/customXml" ds:itemID="{B33DC76A-637F-4844-BB18-D47B54FB701B}"/>
</file>

<file path=customXml/itemProps3.xml><?xml version="1.0" encoding="utf-8"?>
<ds:datastoreItem xmlns:ds="http://schemas.openxmlformats.org/officeDocument/2006/customXml" ds:itemID="{64F3D56E-2DE5-44DB-8CCA-66E12FB4C177}"/>
</file>

<file path=docProps/app.xml><?xml version="1.0" encoding="utf-8"?>
<Properties xmlns="http://schemas.openxmlformats.org/officeDocument/2006/extended-properties" xmlns:vt="http://schemas.openxmlformats.org/officeDocument/2006/docPropsVTypes">
  <TotalTime>1493</TotalTime>
  <Words>565</Words>
  <Application>Microsoft Office PowerPoint</Application>
  <PresentationFormat>와이드스크린</PresentationFormat>
  <Paragraphs>190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1" baseType="lpstr">
      <vt:lpstr>G마켓 산스 TTF Bold</vt:lpstr>
      <vt:lpstr>G마켓 산스 Light</vt:lpstr>
      <vt:lpstr>Arial Black</vt:lpstr>
      <vt:lpstr>G마켓 산스 Medium</vt:lpstr>
      <vt:lpstr>나눔바른고딕OTF</vt:lpstr>
      <vt:lpstr>맑은 고딕</vt:lpstr>
      <vt:lpstr>Arial</vt:lpstr>
      <vt:lpstr>G마켓 산스 TTF Medium</vt:lpstr>
      <vt:lpstr>Helvetica</vt:lpstr>
      <vt:lpstr>Gill Sans MT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정재학</dc:creator>
  <cp:lastModifiedBy>Microsoft 계정</cp:lastModifiedBy>
  <cp:revision>104</cp:revision>
  <dcterms:created xsi:type="dcterms:W3CDTF">2023-05-17T01:37:51Z</dcterms:created>
  <dcterms:modified xsi:type="dcterms:W3CDTF">2023-07-06T09:16:34Z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0x0101002E66C96C489B3B4F930165F4F39B7640</vt:lpwstr>
  </property>
</Properties>
</file>