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76" r:id="rId2"/>
    <p:sldId id="277" r:id="rId3"/>
    <p:sldId id="278" r:id="rId4"/>
    <p:sldId id="279" r:id="rId5"/>
    <p:sldId id="280" r:id="rId6"/>
    <p:sldId id="275" r:id="rId7"/>
    <p:sldId id="258" r:id="rId8"/>
    <p:sldId id="259" r:id="rId9"/>
    <p:sldId id="262" r:id="rId10"/>
    <p:sldId id="267" r:id="rId11"/>
    <p:sldId id="263" r:id="rId12"/>
    <p:sldId id="264" r:id="rId13"/>
    <p:sldId id="265" r:id="rId14"/>
    <p:sldId id="266" r:id="rId15"/>
    <p:sldId id="268" r:id="rId16"/>
    <p:sldId id="269" r:id="rId17"/>
    <p:sldId id="273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0" r:id="rId29"/>
    <p:sldId id="301" r:id="rId30"/>
    <p:sldId id="302" r:id="rId31"/>
    <p:sldId id="303" r:id="rId32"/>
    <p:sldId id="304" r:id="rId33"/>
    <p:sldId id="305" r:id="rId34"/>
    <p:sldId id="306" r:id="rId35"/>
    <p:sldId id="307" r:id="rId36"/>
    <p:sldId id="308" r:id="rId37"/>
    <p:sldId id="309" r:id="rId38"/>
    <p:sldId id="310" r:id="rId39"/>
    <p:sldId id="311" r:id="rId40"/>
    <p:sldId id="312" r:id="rId41"/>
    <p:sldId id="288" r:id="rId42"/>
    <p:sldId id="289" r:id="rId43"/>
  </p:sldIdLst>
  <p:sldSz cx="9906000" cy="6858000" type="A4"/>
  <p:notesSz cx="9926638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964" autoAdjust="0"/>
    <p:restoredTop sz="94660"/>
  </p:normalViewPr>
  <p:slideViewPr>
    <p:cSldViewPr>
      <p:cViewPr>
        <p:scale>
          <a:sx n="115" d="100"/>
          <a:sy n="115" d="100"/>
        </p:scale>
        <p:origin x="-582" y="47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D44551-EFD8-4499-A4CE-0D67031CB796}" type="datetimeFigureOut">
              <a:rPr lang="ko-KR" altLang="en-US" smtClean="0"/>
              <a:pPr/>
              <a:t>2022-03-31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122613" y="509588"/>
            <a:ext cx="36814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2262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56AC20-3CE4-4EBE-8F59-C3C10AE860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508396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56AC20-3CE4-4EBE-8F59-C3C10AE860BE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682220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F75B-9648-4CB2-A627-BD954A41A044}" type="datetimeFigureOut">
              <a:rPr lang="ko-KR" altLang="en-US" smtClean="0"/>
              <a:pPr/>
              <a:t>2022-03-31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41A6-9915-49D5-93F2-D59E340D18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815848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F75B-9648-4CB2-A627-BD954A41A044}" type="datetimeFigureOut">
              <a:rPr lang="ko-KR" altLang="en-US" smtClean="0"/>
              <a:pPr/>
              <a:t>2022-03-31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41A6-9915-49D5-93F2-D59E340D18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841926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F75B-9648-4CB2-A627-BD954A41A044}" type="datetimeFigureOut">
              <a:rPr lang="ko-KR" altLang="en-US" smtClean="0"/>
              <a:pPr/>
              <a:t>2022-03-31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41A6-9915-49D5-93F2-D59E340D18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312159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F75B-9648-4CB2-A627-BD954A41A044}" type="datetimeFigureOut">
              <a:rPr lang="ko-KR" altLang="en-US" smtClean="0"/>
              <a:pPr/>
              <a:t>2022-03-31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41A6-9915-49D5-93F2-D59E340D18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268693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F75B-9648-4CB2-A627-BD954A41A044}" type="datetimeFigureOut">
              <a:rPr lang="ko-KR" altLang="en-US" smtClean="0"/>
              <a:pPr/>
              <a:t>2022-03-31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41A6-9915-49D5-93F2-D59E340D18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815133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F75B-9648-4CB2-A627-BD954A41A044}" type="datetimeFigureOut">
              <a:rPr lang="ko-KR" altLang="en-US" smtClean="0"/>
              <a:pPr/>
              <a:t>2022-03-31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41A6-9915-49D5-93F2-D59E340D18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33616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F75B-9648-4CB2-A627-BD954A41A044}" type="datetimeFigureOut">
              <a:rPr lang="ko-KR" altLang="en-US" smtClean="0"/>
              <a:pPr/>
              <a:t>2022-03-31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41A6-9915-49D5-93F2-D59E340D18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75988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F75B-9648-4CB2-A627-BD954A41A044}" type="datetimeFigureOut">
              <a:rPr lang="ko-KR" altLang="en-US" smtClean="0"/>
              <a:pPr/>
              <a:t>2022-03-31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41A6-9915-49D5-93F2-D59E340D18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7845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F75B-9648-4CB2-A627-BD954A41A044}" type="datetimeFigureOut">
              <a:rPr lang="ko-KR" altLang="en-US" smtClean="0"/>
              <a:pPr/>
              <a:t>2022-03-31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41A6-9915-49D5-93F2-D59E340D18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24316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F75B-9648-4CB2-A627-BD954A41A044}" type="datetimeFigureOut">
              <a:rPr lang="ko-KR" altLang="en-US" smtClean="0"/>
              <a:pPr/>
              <a:t>2022-03-31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41A6-9915-49D5-93F2-D59E340D18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12640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F75B-9648-4CB2-A627-BD954A41A044}" type="datetimeFigureOut">
              <a:rPr lang="ko-KR" altLang="en-US" smtClean="0"/>
              <a:pPr/>
              <a:t>2022-03-31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C41A6-9915-49D5-93F2-D59E340D18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628928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BF75B-9648-4CB2-A627-BD954A41A044}" type="datetimeFigureOut">
              <a:rPr lang="ko-KR" altLang="en-US" smtClean="0"/>
              <a:pPr/>
              <a:t>2022-03-31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C41A6-9915-49D5-93F2-D59E340D18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541432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6425976"/>
            <a:ext cx="9906000" cy="43204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rgbClr val="0070C0"/>
                </a:solidFill>
              </a:rPr>
              <a:t>서울시 강남구 영동대로 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>511 (</a:t>
            </a:r>
            <a:r>
              <a:rPr lang="ko-KR" altLang="en-US" sz="1100" b="1" dirty="0" smtClean="0">
                <a:solidFill>
                  <a:srgbClr val="0070C0"/>
                </a:solidFill>
              </a:rPr>
              <a:t>삼성동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>, </a:t>
            </a:r>
            <a:r>
              <a:rPr lang="ko-KR" altLang="en-US" sz="1100" b="1" dirty="0" smtClean="0">
                <a:solidFill>
                  <a:srgbClr val="0070C0"/>
                </a:solidFill>
              </a:rPr>
              <a:t>트레이드타워 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>1302</a:t>
            </a:r>
            <a:r>
              <a:rPr lang="ko-KR" altLang="en-US" sz="1100" b="1" dirty="0" smtClean="0">
                <a:solidFill>
                  <a:srgbClr val="0070C0"/>
                </a:solidFill>
              </a:rPr>
              <a:t>호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>) </a:t>
            </a:r>
            <a:r>
              <a:rPr lang="ko-KR" altLang="en-US" sz="1100" b="1" dirty="0" smtClean="0">
                <a:solidFill>
                  <a:srgbClr val="0070C0"/>
                </a:solidFill>
              </a:rPr>
              <a:t>상무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>_</a:t>
            </a:r>
            <a:r>
              <a:rPr lang="ko-KR" altLang="en-US" sz="1100" b="1" dirty="0" smtClean="0">
                <a:solidFill>
                  <a:srgbClr val="0070C0"/>
                </a:solidFill>
              </a:rPr>
              <a:t>구재</a:t>
            </a:r>
            <a:r>
              <a:rPr lang="ko-KR" altLang="en-US" sz="1100" b="1" dirty="0" smtClean="0">
                <a:solidFill>
                  <a:srgbClr val="0070C0"/>
                </a:solidFill>
              </a:rPr>
              <a:t>근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> 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>/ 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>010_5432_2006 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>/ 02_6000-1880~4 </a:t>
            </a:r>
            <a:r>
              <a:rPr lang="en-US" altLang="ko-KR" sz="1100" b="1" dirty="0" smtClean="0">
                <a:solidFill>
                  <a:srgbClr val="0070C0"/>
                </a:solidFill>
              </a:rPr>
              <a:t>/kjk9110@naver.com</a:t>
            </a:r>
            <a:endParaRPr lang="ko-KR" altLang="en-US" sz="1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706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9108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2829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1688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1748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/>
        </p:nvGrpSpPr>
        <p:grpSpPr>
          <a:xfrm>
            <a:off x="493877" y="1124253"/>
            <a:ext cx="8648055" cy="4875428"/>
            <a:chOff x="493877" y="1124253"/>
            <a:chExt cx="8648055" cy="4875428"/>
          </a:xfrm>
        </p:grpSpPr>
        <p:pic>
          <p:nvPicPr>
            <p:cNvPr id="61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8083" y="1268760"/>
              <a:ext cx="2644915" cy="1848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292" y="1124253"/>
              <a:ext cx="2284344" cy="1091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563695" y="2639814"/>
              <a:ext cx="708112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aseline="30000" dirty="0" smtClean="0">
                  <a:latin typeface="+mj-lt"/>
                </a:rPr>
                <a:t>PSD </a:t>
              </a:r>
              <a:r>
                <a:rPr lang="ko-KR" altLang="en-US" sz="1200" baseline="30000" dirty="0" smtClean="0">
                  <a:latin typeface="+mj-lt"/>
                </a:rPr>
                <a:t>광고는 스쳐 지나치면서 보던 광고</a:t>
              </a:r>
              <a:r>
                <a:rPr lang="en-US" altLang="ko-KR" sz="1200" baseline="30000" dirty="0" smtClean="0">
                  <a:latin typeface="+mj-lt"/>
                </a:rPr>
                <a:t>,</a:t>
              </a:r>
              <a:r>
                <a:rPr lang="ko-KR" altLang="en-US" sz="1200" baseline="30000" dirty="0" smtClean="0">
                  <a:latin typeface="+mj-lt"/>
                </a:rPr>
                <a:t> 단순한 이미지만을 전달하던 한계를 뛰어넘어 </a:t>
              </a:r>
            </a:p>
            <a:p>
              <a:r>
                <a:rPr lang="ko-KR" altLang="en-US" sz="1200" baseline="30000" dirty="0" smtClean="0">
                  <a:latin typeface="+mj-lt"/>
                </a:rPr>
                <a:t>지하철 대기승객에게 장시간 노출되면서 마치 신문이나 잡지를 보듯</a:t>
              </a:r>
              <a:r>
                <a:rPr lang="en-US" altLang="ko-KR" sz="1200" baseline="30000" dirty="0" smtClean="0">
                  <a:latin typeface="+mj-lt"/>
                </a:rPr>
                <a:t>,</a:t>
              </a:r>
              <a:r>
                <a:rPr lang="ko-KR" altLang="en-US" sz="1200" baseline="30000" dirty="0" smtClean="0">
                  <a:latin typeface="+mj-lt"/>
                </a:rPr>
                <a:t> </a:t>
              </a:r>
              <a:r>
                <a:rPr lang="en-US" altLang="ko-KR" sz="1200" baseline="30000" dirty="0">
                  <a:latin typeface="+mj-lt"/>
                </a:rPr>
                <a:t> </a:t>
              </a:r>
              <a:r>
                <a:rPr lang="ko-KR" altLang="en-US" sz="1200" baseline="30000" dirty="0" smtClean="0">
                  <a:latin typeface="+mj-lt"/>
                </a:rPr>
                <a:t>소비자에게 이미지 뿐만 아니라</a:t>
              </a:r>
              <a:r>
                <a:rPr lang="ko-KR" altLang="en-US" sz="1200" dirty="0" smtClean="0">
                  <a:latin typeface="+mj-lt"/>
                </a:rPr>
                <a:t> </a:t>
              </a:r>
              <a:endParaRPr lang="en-US" altLang="ko-KR" sz="1200" dirty="0" smtClean="0">
                <a:latin typeface="+mj-lt"/>
              </a:endParaRPr>
            </a:p>
            <a:p>
              <a:r>
                <a:rPr lang="ko-KR" altLang="en-US" sz="1200" baseline="30000" dirty="0" smtClean="0">
                  <a:latin typeface="+mj-lt"/>
                </a:rPr>
                <a:t>구체적인 내용까지도 자연스럽게 전달할 수 있는</a:t>
              </a:r>
              <a:r>
                <a:rPr lang="ko-KR" altLang="en-US" sz="1200" dirty="0" smtClean="0">
                  <a:latin typeface="+mj-lt"/>
                </a:rPr>
                <a:t> </a:t>
              </a:r>
              <a:r>
                <a:rPr lang="ko-KR" altLang="en-US" sz="1200" baseline="30000" dirty="0" smtClean="0">
                  <a:latin typeface="+mj-lt"/>
                </a:rPr>
                <a:t>개념의 옥외광고매체입니다</a:t>
              </a:r>
              <a:r>
                <a:rPr lang="en-US" altLang="ko-KR" sz="1200" baseline="30000" dirty="0" smtClean="0">
                  <a:latin typeface="+mj-lt"/>
                </a:rPr>
                <a:t>.</a:t>
              </a:r>
            </a:p>
            <a:p>
              <a:endParaRPr lang="ko-KR" altLang="en-US" sz="1200" baseline="30000" dirty="0" smtClean="0">
                <a:latin typeface="+mj-lt"/>
              </a:endParaRPr>
            </a:p>
            <a:p>
              <a:r>
                <a:rPr lang="ko-KR" altLang="en-US" sz="1200" baseline="30000" dirty="0" smtClean="0">
                  <a:latin typeface="+mj-lt"/>
                </a:rPr>
                <a:t>또한</a:t>
              </a:r>
              <a:r>
                <a:rPr lang="en-US" altLang="ko-KR" sz="1200" baseline="30000" dirty="0" smtClean="0">
                  <a:latin typeface="+mj-lt"/>
                </a:rPr>
                <a:t>, </a:t>
              </a:r>
              <a:r>
                <a:rPr lang="ko-KR" altLang="en-US" sz="1200" baseline="30000" dirty="0" smtClean="0">
                  <a:latin typeface="+mj-lt"/>
                </a:rPr>
                <a:t>스크린도어는 열차 이용 승객의 안전은 물론</a:t>
              </a:r>
              <a:r>
                <a:rPr lang="ko-KR" altLang="en-US" sz="1200" dirty="0" smtClean="0">
                  <a:latin typeface="+mj-lt"/>
                </a:rPr>
                <a:t> </a:t>
              </a:r>
              <a:r>
                <a:rPr lang="ko-KR" altLang="en-US" sz="1200" baseline="30000" dirty="0" smtClean="0">
                  <a:latin typeface="+mj-lt"/>
                </a:rPr>
                <a:t>노반 분진과 먼지 및 소음을 약 </a:t>
              </a:r>
              <a:r>
                <a:rPr lang="en-US" altLang="ko-KR" sz="1200" baseline="30000" dirty="0" smtClean="0">
                  <a:latin typeface="+mj-lt"/>
                </a:rPr>
                <a:t>90% </a:t>
              </a:r>
              <a:r>
                <a:rPr lang="ko-KR" altLang="en-US" sz="1200" baseline="30000" dirty="0" smtClean="0">
                  <a:latin typeface="+mj-lt"/>
                </a:rPr>
                <a:t>이상 차단해</a:t>
              </a:r>
              <a:r>
                <a:rPr lang="en-US" altLang="ko-KR" sz="1200" baseline="30000" dirty="0">
                  <a:latin typeface="+mj-lt"/>
                </a:rPr>
                <a:t> </a:t>
              </a:r>
              <a:r>
                <a:rPr lang="ko-KR" altLang="en-US" sz="1200" baseline="30000" dirty="0" smtClean="0">
                  <a:latin typeface="+mj-lt"/>
                </a:rPr>
                <a:t>지하철 환경개선에 효과가 있으며 </a:t>
              </a:r>
              <a:endParaRPr lang="en-US" altLang="ko-KR" sz="1200" baseline="30000" dirty="0" smtClean="0">
                <a:latin typeface="+mj-lt"/>
              </a:endParaRPr>
            </a:p>
            <a:p>
              <a:r>
                <a:rPr lang="ko-KR" altLang="en-US" sz="1200" baseline="30000" dirty="0" smtClean="0">
                  <a:latin typeface="+mj-lt"/>
                </a:rPr>
                <a:t>냉</a:t>
              </a:r>
              <a:r>
                <a:rPr lang="en-US" altLang="ko-KR" sz="1200" baseline="30000" dirty="0" smtClean="0">
                  <a:latin typeface="+mj-lt"/>
                </a:rPr>
                <a:t>·</a:t>
              </a:r>
              <a:r>
                <a:rPr lang="ko-KR" altLang="en-US" sz="1200" baseline="30000" dirty="0" smtClean="0">
                  <a:latin typeface="+mj-lt"/>
                </a:rPr>
                <a:t>난방 비용을 </a:t>
              </a:r>
              <a:r>
                <a:rPr lang="ko-KR" altLang="en-US" sz="1200" dirty="0" smtClean="0">
                  <a:latin typeface="+mj-lt"/>
                </a:rPr>
                <a:t> </a:t>
              </a:r>
              <a:r>
                <a:rPr lang="ko-KR" altLang="en-US" sz="1200" baseline="30000" dirty="0" smtClean="0">
                  <a:latin typeface="+mj-lt"/>
                </a:rPr>
                <a:t>절감시키는 효과까지 지닌 친환경 매체입니다</a:t>
              </a:r>
              <a:r>
                <a:rPr lang="en-US" altLang="ko-KR" sz="1200" baseline="30000" dirty="0" smtClean="0">
                  <a:latin typeface="+mj-lt"/>
                </a:rPr>
                <a:t>.</a:t>
              </a:r>
              <a:endParaRPr lang="ko-KR" altLang="en-US" sz="1200" dirty="0">
                <a:latin typeface="+mj-lt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93877" y="2276872"/>
              <a:ext cx="2518638" cy="261610"/>
            </a:xfrm>
            <a:prstGeom prst="rect">
              <a:avLst/>
            </a:prstGeom>
            <a:noFill/>
            <a:effectLst>
              <a:reflection blurRad="6350" stA="50000" endA="300" endPos="38500" dist="50800" dir="5400000" sy="-100000" algn="bl" rotWithShape="0"/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100" b="1" dirty="0" smtClean="0">
                  <a:latin typeface="+mn-ea"/>
                </a:rPr>
                <a:t>P</a:t>
              </a:r>
              <a:r>
                <a:rPr lang="en-US" altLang="ko-KR" sz="11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latform</a:t>
              </a:r>
              <a:r>
                <a:rPr lang="en-US" altLang="ko-KR" sz="1100" b="1" dirty="0" smtClean="0">
                  <a:latin typeface="+mn-ea"/>
                </a:rPr>
                <a:t>  S</a:t>
              </a:r>
              <a:r>
                <a:rPr lang="en-US" altLang="ko-KR" sz="11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creen</a:t>
              </a:r>
              <a:r>
                <a:rPr lang="en-US" altLang="ko-KR" sz="1100" b="1" dirty="0" smtClean="0">
                  <a:latin typeface="+mn-ea"/>
                </a:rPr>
                <a:t> D</a:t>
              </a:r>
              <a:r>
                <a:rPr lang="en-US" altLang="ko-KR" sz="11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oor</a:t>
              </a:r>
              <a:r>
                <a:rPr lang="en-US" altLang="ko-KR" sz="1100" b="1" dirty="0" smtClean="0">
                  <a:latin typeface="+mn-ea"/>
                </a:rPr>
                <a:t> Advertising</a:t>
              </a:r>
              <a:endParaRPr lang="ko-KR" altLang="en-US" sz="1100" b="1" dirty="0">
                <a:latin typeface="+mn-ea"/>
              </a:endParaRPr>
            </a:p>
          </p:txBody>
        </p:sp>
        <p:grpSp>
          <p:nvGrpSpPr>
            <p:cNvPr id="5" name="그룹 4"/>
            <p:cNvGrpSpPr/>
            <p:nvPr/>
          </p:nvGrpSpPr>
          <p:grpSpPr>
            <a:xfrm>
              <a:off x="744014" y="4398596"/>
              <a:ext cx="2109572" cy="1601085"/>
              <a:chOff x="744014" y="4398596"/>
              <a:chExt cx="2109572" cy="1601085"/>
            </a:xfrm>
          </p:grpSpPr>
          <p:pic>
            <p:nvPicPr>
              <p:cNvPr id="3" name="그림 2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l="9818" t="6977" r="9134" b="21863"/>
              <a:stretch/>
            </p:blipFill>
            <p:spPr>
              <a:xfrm>
                <a:off x="1421352" y="4398596"/>
                <a:ext cx="720000" cy="632164"/>
              </a:xfrm>
              <a:prstGeom prst="rect">
                <a:avLst/>
              </a:prstGeom>
            </p:spPr>
          </p:pic>
          <p:sp>
            <p:nvSpPr>
              <p:cNvPr id="62" name="TextBox 61"/>
              <p:cNvSpPr txBox="1"/>
              <p:nvPr/>
            </p:nvSpPr>
            <p:spPr>
              <a:xfrm>
                <a:off x="744014" y="5491850"/>
                <a:ext cx="2101857" cy="5078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900" dirty="0" smtClean="0"/>
                  <a:t>다양한 계층</a:t>
                </a:r>
                <a:r>
                  <a:rPr lang="en-US" altLang="ko-KR" sz="900" dirty="0" smtClean="0"/>
                  <a:t>,</a:t>
                </a:r>
                <a:r>
                  <a:rPr lang="ko-KR" altLang="en-US" sz="900" dirty="0" smtClean="0"/>
                  <a:t> 다양한 연령이 이용하는</a:t>
                </a:r>
                <a:endParaRPr lang="en-US" altLang="ko-KR" sz="900" dirty="0" smtClean="0"/>
              </a:p>
              <a:p>
                <a:pPr algn="ctr"/>
                <a:r>
                  <a:rPr lang="ko-KR" altLang="en-US" sz="900" dirty="0" smtClean="0"/>
                  <a:t>서울의 대표적 운송수단</a:t>
                </a:r>
                <a:endParaRPr lang="en-US" altLang="ko-KR" sz="900" dirty="0" smtClean="0"/>
              </a:p>
              <a:p>
                <a:pPr algn="ctr"/>
                <a:endParaRPr lang="ko-KR" altLang="en-US" sz="900" dirty="0"/>
              </a:p>
            </p:txBody>
          </p:sp>
          <p:sp>
            <p:nvSpPr>
              <p:cNvPr id="4" name="직사각형 3"/>
              <p:cNvSpPr/>
              <p:nvPr/>
            </p:nvSpPr>
            <p:spPr>
              <a:xfrm>
                <a:off x="765586" y="5180444"/>
                <a:ext cx="2088000" cy="216024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900" b="1" dirty="0">
                    <a:solidFill>
                      <a:schemeClr val="bg1"/>
                    </a:solidFill>
                  </a:rPr>
                  <a:t>일일 수송인원 </a:t>
                </a:r>
                <a:r>
                  <a:rPr lang="en-US" altLang="ko-KR" sz="900" b="1" dirty="0">
                    <a:solidFill>
                      <a:schemeClr val="bg1"/>
                    </a:solidFill>
                  </a:rPr>
                  <a:t>600</a:t>
                </a:r>
                <a:r>
                  <a:rPr lang="ko-KR" altLang="en-US" sz="900" b="1" dirty="0">
                    <a:solidFill>
                      <a:schemeClr val="bg1"/>
                    </a:solidFill>
                  </a:rPr>
                  <a:t>만</a:t>
                </a:r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2858438" y="4444566"/>
              <a:ext cx="2088000" cy="1428528"/>
              <a:chOff x="2858438" y="4444566"/>
              <a:chExt cx="2088000" cy="1428528"/>
            </a:xfrm>
          </p:grpSpPr>
          <p:sp>
            <p:nvSpPr>
              <p:cNvPr id="50" name="TextBox 49"/>
              <p:cNvSpPr txBox="1"/>
              <p:nvPr/>
            </p:nvSpPr>
            <p:spPr>
              <a:xfrm>
                <a:off x="3008784" y="5503762"/>
                <a:ext cx="16898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900" dirty="0" smtClean="0"/>
                  <a:t>지하철 주요역사 </a:t>
                </a:r>
                <a:endParaRPr lang="en-US" altLang="ko-KR" sz="900" dirty="0" smtClean="0"/>
              </a:p>
              <a:p>
                <a:pPr algn="ctr"/>
                <a:r>
                  <a:rPr lang="ko-KR" altLang="en-US" sz="900" dirty="0" smtClean="0"/>
                  <a:t>승강장에 설치된 유일한 매체</a:t>
                </a:r>
                <a:endParaRPr lang="ko-KR" altLang="en-US" sz="900" dirty="0"/>
              </a:p>
            </p:txBody>
          </p:sp>
          <p:pic>
            <p:nvPicPr>
              <p:cNvPr id="7" name="그림 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41927" y="4444566"/>
                <a:ext cx="828000" cy="548167"/>
              </a:xfrm>
              <a:prstGeom prst="rect">
                <a:avLst/>
              </a:prstGeom>
            </p:spPr>
          </p:pic>
          <p:sp>
            <p:nvSpPr>
              <p:cNvPr id="26" name="직사각형 25"/>
              <p:cNvSpPr/>
              <p:nvPr/>
            </p:nvSpPr>
            <p:spPr>
              <a:xfrm>
                <a:off x="2858438" y="5180444"/>
                <a:ext cx="2088000" cy="216024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900" b="1" dirty="0">
                    <a:solidFill>
                      <a:schemeClr val="bg1"/>
                    </a:solidFill>
                  </a:rPr>
                  <a:t>Only </a:t>
                </a:r>
                <a:r>
                  <a:rPr lang="en-US" altLang="ko-KR" sz="900" b="1" dirty="0" smtClean="0">
                    <a:solidFill>
                      <a:schemeClr val="bg1"/>
                    </a:solidFill>
                  </a:rPr>
                  <a:t>one</a:t>
                </a:r>
                <a:endParaRPr lang="ko-KR" altLang="en-US" sz="9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9" name="그룹 8"/>
            <p:cNvGrpSpPr/>
            <p:nvPr/>
          </p:nvGrpSpPr>
          <p:grpSpPr>
            <a:xfrm>
              <a:off x="4957192" y="4244936"/>
              <a:ext cx="2088000" cy="1617407"/>
              <a:chOff x="4957192" y="4244936"/>
              <a:chExt cx="2088000" cy="1617407"/>
            </a:xfrm>
          </p:grpSpPr>
          <p:pic>
            <p:nvPicPr>
              <p:cNvPr id="13" name="그림 12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t="4614" r="8668" b="17058"/>
              <a:stretch/>
            </p:blipFill>
            <p:spPr>
              <a:xfrm>
                <a:off x="5457056" y="4244936"/>
                <a:ext cx="900000" cy="771861"/>
              </a:xfrm>
              <a:prstGeom prst="rect">
                <a:avLst/>
              </a:prstGeom>
            </p:spPr>
          </p:pic>
          <p:sp>
            <p:nvSpPr>
              <p:cNvPr id="52" name="TextBox 51"/>
              <p:cNvSpPr txBox="1"/>
              <p:nvPr/>
            </p:nvSpPr>
            <p:spPr>
              <a:xfrm>
                <a:off x="5398655" y="5493011"/>
                <a:ext cx="11881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900" dirty="0" smtClean="0"/>
                  <a:t>최적의 접점을 찾아</a:t>
                </a:r>
                <a:endParaRPr lang="en-US" altLang="ko-KR" sz="900" dirty="0" smtClean="0"/>
              </a:p>
              <a:p>
                <a:pPr algn="ctr"/>
                <a:r>
                  <a:rPr lang="ko-KR" altLang="en-US" sz="900" dirty="0" smtClean="0"/>
                  <a:t>공략가능 매체 </a:t>
                </a:r>
                <a:endParaRPr lang="ko-KR" altLang="en-US" sz="900" dirty="0"/>
              </a:p>
            </p:txBody>
          </p:sp>
          <p:sp>
            <p:nvSpPr>
              <p:cNvPr id="27" name="직사각형 26"/>
              <p:cNvSpPr/>
              <p:nvPr/>
            </p:nvSpPr>
            <p:spPr>
              <a:xfrm>
                <a:off x="4957192" y="5181039"/>
                <a:ext cx="2088000" cy="216024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900" b="1" dirty="0">
                    <a:solidFill>
                      <a:schemeClr val="bg1"/>
                    </a:solidFill>
                  </a:rPr>
                  <a:t>정확한 </a:t>
                </a:r>
                <a:r>
                  <a:rPr lang="en-US" altLang="ko-KR" sz="900" b="1" dirty="0">
                    <a:solidFill>
                      <a:schemeClr val="bg1"/>
                    </a:solidFill>
                  </a:rPr>
                  <a:t>Target</a:t>
                </a:r>
                <a:endParaRPr lang="ko-KR" altLang="en-US" sz="900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" name="그룹 9"/>
            <p:cNvGrpSpPr/>
            <p:nvPr/>
          </p:nvGrpSpPr>
          <p:grpSpPr>
            <a:xfrm>
              <a:off x="7053932" y="4273840"/>
              <a:ext cx="2088000" cy="1570919"/>
              <a:chOff x="7053932" y="4273840"/>
              <a:chExt cx="2088000" cy="1570919"/>
            </a:xfrm>
          </p:grpSpPr>
          <p:pic>
            <p:nvPicPr>
              <p:cNvPr id="19" name="그림 18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b="13277"/>
              <a:stretch/>
            </p:blipFill>
            <p:spPr>
              <a:xfrm flipH="1">
                <a:off x="7631952" y="4273840"/>
                <a:ext cx="864000" cy="749282"/>
              </a:xfrm>
              <a:prstGeom prst="rect">
                <a:avLst/>
              </a:prstGeom>
            </p:spPr>
          </p:pic>
          <p:sp>
            <p:nvSpPr>
              <p:cNvPr id="51" name="TextBox 50"/>
              <p:cNvSpPr txBox="1"/>
              <p:nvPr/>
            </p:nvSpPr>
            <p:spPr>
              <a:xfrm>
                <a:off x="7244002" y="5475427"/>
                <a:ext cx="16802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900" dirty="0" smtClean="0"/>
                  <a:t>지하철 이용자 대다수가 </a:t>
                </a:r>
                <a:endParaRPr lang="en-US" altLang="ko-KR" sz="900" dirty="0" smtClean="0"/>
              </a:p>
              <a:p>
                <a:pPr algn="ctr"/>
                <a:r>
                  <a:rPr lang="ko-KR" altLang="en-US" sz="900" dirty="0" smtClean="0"/>
                  <a:t> 동일구간</a:t>
                </a:r>
                <a:r>
                  <a:rPr lang="en-US" altLang="ko-KR" sz="900" dirty="0" smtClean="0"/>
                  <a:t>,</a:t>
                </a:r>
                <a:r>
                  <a:rPr lang="ko-KR" altLang="en-US" sz="900" dirty="0" smtClean="0"/>
                  <a:t> </a:t>
                </a:r>
                <a:r>
                  <a:rPr lang="ko-KR" altLang="en-US" sz="900" dirty="0" err="1" smtClean="0"/>
                  <a:t>동</a:t>
                </a:r>
                <a:r>
                  <a:rPr lang="ko-KR" altLang="en-US" sz="900" dirty="0" err="1"/>
                  <a:t>일</a:t>
                </a:r>
                <a:r>
                  <a:rPr lang="ko-KR" altLang="en-US" sz="900" dirty="0" err="1" smtClean="0"/>
                  <a:t>역</a:t>
                </a:r>
                <a:r>
                  <a:rPr lang="ko-KR" altLang="en-US" sz="900" dirty="0" smtClean="0"/>
                  <a:t> 반복 이용 </a:t>
                </a:r>
                <a:endParaRPr lang="ko-KR" altLang="en-US" sz="900" dirty="0"/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7053932" y="5180444"/>
                <a:ext cx="2088000" cy="216024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900" b="1" dirty="0">
                    <a:solidFill>
                      <a:schemeClr val="bg1"/>
                    </a:solidFill>
                  </a:rPr>
                  <a:t>반복노출 </a:t>
                </a:r>
                <a:endParaRPr lang="ko-KR" altLang="en-US" sz="800" b="1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70" name="직선 연결선 69"/>
            <p:cNvCxnSpPr/>
            <p:nvPr/>
          </p:nvCxnSpPr>
          <p:spPr>
            <a:xfrm>
              <a:off x="4950842" y="4473762"/>
              <a:ext cx="0" cy="143818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직선 연결선 76"/>
            <p:cNvCxnSpPr/>
            <p:nvPr/>
          </p:nvCxnSpPr>
          <p:spPr>
            <a:xfrm>
              <a:off x="7045424" y="4481839"/>
              <a:ext cx="0" cy="143818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직선 연결선 77"/>
            <p:cNvCxnSpPr/>
            <p:nvPr/>
          </p:nvCxnSpPr>
          <p:spPr>
            <a:xfrm>
              <a:off x="2856260" y="4483855"/>
              <a:ext cx="0" cy="143818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100977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92" y="1124253"/>
            <a:ext cx="2284344" cy="1091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그룹 21"/>
          <p:cNvGrpSpPr/>
          <p:nvPr/>
        </p:nvGrpSpPr>
        <p:grpSpPr>
          <a:xfrm>
            <a:off x="4890949" y="1190645"/>
            <a:ext cx="4154898" cy="1226634"/>
            <a:chOff x="1496617" y="1325691"/>
            <a:chExt cx="3456383" cy="932872"/>
          </a:xfrm>
        </p:grpSpPr>
        <p:pic>
          <p:nvPicPr>
            <p:cNvPr id="9" name="Picture 7"/>
            <p:cNvPicPr>
              <a:picLocks noChangeAspect="1"/>
            </p:cNvPicPr>
            <p:nvPr/>
          </p:nvPicPr>
          <p:blipFill>
            <a:blip r:embed="rId3" cstate="print"/>
            <a:srcRect l="12495" t="68333" r="75007" b="12361"/>
            <a:stretch/>
          </p:blipFill>
          <p:spPr>
            <a:xfrm>
              <a:off x="2191128" y="1458807"/>
              <a:ext cx="413984" cy="799756"/>
            </a:xfrm>
            <a:prstGeom prst="rect">
              <a:avLst/>
            </a:prstGeom>
          </p:spPr>
        </p:pic>
        <p:pic>
          <p:nvPicPr>
            <p:cNvPr id="10" name="Picture 7"/>
            <p:cNvPicPr>
              <a:picLocks noChangeAspect="1"/>
            </p:cNvPicPr>
            <p:nvPr/>
          </p:nvPicPr>
          <p:blipFill>
            <a:blip r:embed="rId3" cstate="print"/>
            <a:srcRect l="12495" t="30108" r="75007" b="50860"/>
            <a:stretch/>
          </p:blipFill>
          <p:spPr>
            <a:xfrm>
              <a:off x="2477345" y="1375604"/>
              <a:ext cx="457547" cy="871369"/>
            </a:xfrm>
            <a:prstGeom prst="rect">
              <a:avLst/>
            </a:prstGeom>
          </p:spPr>
        </p:pic>
        <p:pic>
          <p:nvPicPr>
            <p:cNvPr id="11" name="Picture 7"/>
            <p:cNvPicPr>
              <a:picLocks noChangeAspect="1"/>
            </p:cNvPicPr>
            <p:nvPr/>
          </p:nvPicPr>
          <p:blipFill>
            <a:blip r:embed="rId3" cstate="print"/>
            <a:srcRect l="31721" t="12541" r="49055" b="69891"/>
            <a:stretch/>
          </p:blipFill>
          <p:spPr>
            <a:xfrm>
              <a:off x="3170916" y="1416069"/>
              <a:ext cx="703913" cy="804394"/>
            </a:xfrm>
            <a:prstGeom prst="rect">
              <a:avLst/>
            </a:prstGeom>
          </p:spPr>
        </p:pic>
        <p:pic>
          <p:nvPicPr>
            <p:cNvPr id="12" name="Picture 7"/>
            <p:cNvPicPr>
              <a:picLocks noChangeAspect="1"/>
            </p:cNvPicPr>
            <p:nvPr/>
          </p:nvPicPr>
          <p:blipFill>
            <a:blip r:embed="rId3" cstate="print"/>
            <a:srcRect l="57768" t="30940" r="32737" b="51963"/>
            <a:stretch/>
          </p:blipFill>
          <p:spPr>
            <a:xfrm flipH="1">
              <a:off x="3008719" y="1529722"/>
              <a:ext cx="237717" cy="535298"/>
            </a:xfrm>
            <a:prstGeom prst="rect">
              <a:avLst/>
            </a:prstGeom>
          </p:spPr>
        </p:pic>
        <p:pic>
          <p:nvPicPr>
            <p:cNvPr id="13" name="Picture 7"/>
            <p:cNvPicPr>
              <a:picLocks noChangeAspect="1"/>
            </p:cNvPicPr>
            <p:nvPr/>
          </p:nvPicPr>
          <p:blipFill>
            <a:blip r:embed="rId3" cstate="print"/>
            <a:srcRect l="57768" t="49331" r="34950" b="33036"/>
            <a:stretch/>
          </p:blipFill>
          <p:spPr>
            <a:xfrm>
              <a:off x="4064066" y="1565089"/>
              <a:ext cx="172654" cy="522791"/>
            </a:xfrm>
            <a:prstGeom prst="rect">
              <a:avLst/>
            </a:prstGeom>
          </p:spPr>
        </p:pic>
        <p:pic>
          <p:nvPicPr>
            <p:cNvPr id="14" name="Picture 7"/>
            <p:cNvPicPr>
              <a:picLocks noChangeAspect="1"/>
            </p:cNvPicPr>
            <p:nvPr/>
          </p:nvPicPr>
          <p:blipFill>
            <a:blip r:embed="rId3" cstate="print"/>
            <a:srcRect l="31721" t="49511" r="49055" b="32609"/>
            <a:stretch/>
          </p:blipFill>
          <p:spPr>
            <a:xfrm flipH="1">
              <a:off x="3764279" y="1493808"/>
              <a:ext cx="533399" cy="620308"/>
            </a:xfrm>
            <a:prstGeom prst="rect">
              <a:avLst/>
            </a:prstGeom>
          </p:spPr>
        </p:pic>
        <p:pic>
          <p:nvPicPr>
            <p:cNvPr id="15" name="Picture 7"/>
            <p:cNvPicPr>
              <a:picLocks noChangeAspect="1"/>
            </p:cNvPicPr>
            <p:nvPr/>
          </p:nvPicPr>
          <p:blipFill>
            <a:blip r:embed="rId3" cstate="print"/>
            <a:srcRect l="12495" t="49392" r="75007" b="33555"/>
            <a:stretch/>
          </p:blipFill>
          <p:spPr>
            <a:xfrm>
              <a:off x="4538083" y="1529225"/>
              <a:ext cx="349979" cy="597183"/>
            </a:xfrm>
            <a:prstGeom prst="rect">
              <a:avLst/>
            </a:prstGeom>
          </p:spPr>
        </p:pic>
        <p:pic>
          <p:nvPicPr>
            <p:cNvPr id="16" name="Picture 7"/>
            <p:cNvPicPr>
              <a:picLocks noChangeAspect="1"/>
            </p:cNvPicPr>
            <p:nvPr/>
          </p:nvPicPr>
          <p:blipFill>
            <a:blip r:embed="rId3" cstate="print"/>
            <a:srcRect l="12495" t="12318" r="75007" b="69140"/>
            <a:stretch/>
          </p:blipFill>
          <p:spPr>
            <a:xfrm flipH="1">
              <a:off x="1672795" y="1496935"/>
              <a:ext cx="373716" cy="693344"/>
            </a:xfrm>
            <a:prstGeom prst="rect">
              <a:avLst/>
            </a:prstGeom>
          </p:spPr>
        </p:pic>
        <p:pic>
          <p:nvPicPr>
            <p:cNvPr id="17" name="Picture 7"/>
            <p:cNvPicPr>
              <a:picLocks noChangeAspect="1"/>
            </p:cNvPicPr>
            <p:nvPr/>
          </p:nvPicPr>
          <p:blipFill>
            <a:blip r:embed="rId3" cstate="print"/>
            <a:srcRect l="31721" t="49511" r="49055" b="32609"/>
            <a:stretch/>
          </p:blipFill>
          <p:spPr>
            <a:xfrm>
              <a:off x="4074428" y="1544334"/>
              <a:ext cx="489951" cy="569781"/>
            </a:xfrm>
            <a:prstGeom prst="rect">
              <a:avLst/>
            </a:prstGeom>
          </p:spPr>
        </p:pic>
        <p:sp>
          <p:nvSpPr>
            <p:cNvPr id="18" name="직사각형 22"/>
            <p:cNvSpPr>
              <a:spLocks/>
            </p:cNvSpPr>
            <p:nvPr/>
          </p:nvSpPr>
          <p:spPr>
            <a:xfrm>
              <a:off x="1496617" y="1325691"/>
              <a:ext cx="3456383" cy="9328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42447">
                <a:defRPr>
                  <a:uFillTx/>
                </a:defRPr>
              </a:pPr>
              <a:endParaRPr lang="ko-KR" altLang="en-US" dirty="0"/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615823" y="2529659"/>
            <a:ext cx="8656697" cy="3563223"/>
            <a:chOff x="615823" y="2529659"/>
            <a:chExt cx="8656697" cy="3563223"/>
          </a:xfrm>
        </p:grpSpPr>
        <p:sp>
          <p:nvSpPr>
            <p:cNvPr id="22" name="TextBox 21"/>
            <p:cNvSpPr txBox="1"/>
            <p:nvPr/>
          </p:nvSpPr>
          <p:spPr>
            <a:xfrm>
              <a:off x="615823" y="2529659"/>
              <a:ext cx="855024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800" dirty="0" smtClean="0">
                  <a:latin typeface="+mj-lt"/>
                </a:rPr>
                <a:t>서울의 중심노선을 운영하는 수도권</a:t>
              </a:r>
              <a:r>
                <a:rPr lang="en-US" altLang="ko-KR" sz="800" dirty="0" smtClean="0">
                  <a:latin typeface="+mj-lt"/>
                </a:rPr>
                <a:t>1</a:t>
              </a:r>
              <a:r>
                <a:rPr lang="ko-KR" altLang="en-US" sz="800" dirty="0" smtClean="0">
                  <a:latin typeface="+mj-lt"/>
                </a:rPr>
                <a:t>기 지하철</a:t>
              </a:r>
              <a:r>
                <a:rPr lang="en-US" altLang="ko-KR" sz="800" dirty="0" smtClean="0">
                  <a:latin typeface="+mj-lt"/>
                </a:rPr>
                <a:t>(1,2,3,4</a:t>
              </a:r>
              <a:r>
                <a:rPr lang="ko-KR" altLang="en-US" sz="800" dirty="0" smtClean="0">
                  <a:latin typeface="+mj-lt"/>
                </a:rPr>
                <a:t>호선</a:t>
              </a:r>
              <a:r>
                <a:rPr lang="en-US" altLang="ko-KR" sz="800" dirty="0" smtClean="0">
                  <a:latin typeface="+mj-lt"/>
                </a:rPr>
                <a:t>)</a:t>
              </a:r>
              <a:r>
                <a:rPr lang="ko-KR" altLang="en-US" sz="800" dirty="0" smtClean="0">
                  <a:latin typeface="+mj-lt"/>
                </a:rPr>
                <a:t>은 일일 수송인구 </a:t>
              </a:r>
              <a:r>
                <a:rPr lang="en-US" altLang="ko-KR" sz="800" dirty="0" smtClean="0">
                  <a:latin typeface="+mj-lt"/>
                </a:rPr>
                <a:t>600</a:t>
              </a:r>
              <a:r>
                <a:rPr lang="ko-KR" altLang="en-US" sz="800" dirty="0" err="1" smtClean="0">
                  <a:latin typeface="+mj-lt"/>
                </a:rPr>
                <a:t>만명이</a:t>
              </a:r>
              <a:r>
                <a:rPr lang="ko-KR" altLang="en-US" sz="800" dirty="0" smtClean="0">
                  <a:latin typeface="+mj-lt"/>
                </a:rPr>
                <a:t> 이용하는 수도권 중심 교통수단이다</a:t>
              </a:r>
              <a:r>
                <a:rPr lang="en-US" altLang="ko-KR" sz="800" dirty="0" smtClean="0">
                  <a:latin typeface="+mj-lt"/>
                </a:rPr>
                <a:t>.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800" dirty="0" smtClean="0">
                  <a:latin typeface="+mj-lt"/>
                </a:rPr>
                <a:t>지하철은 다양한 연령</a:t>
              </a:r>
              <a:r>
                <a:rPr lang="en-US" altLang="ko-KR" sz="800" dirty="0" smtClean="0">
                  <a:latin typeface="+mj-lt"/>
                </a:rPr>
                <a:t>, </a:t>
              </a:r>
              <a:r>
                <a:rPr lang="ko-KR" altLang="en-US" sz="800" dirty="0" smtClean="0">
                  <a:latin typeface="+mj-lt"/>
                </a:rPr>
                <a:t>다양한 직군 등이 이용하는 교통수단인 동시에 기업에 대한 호의적인 태도형성을 빠르고 신속하게 해줄 수 있는</a:t>
              </a:r>
              <a:r>
                <a:rPr lang="en-US" altLang="ko-KR" sz="800" dirty="0">
                  <a:latin typeface="+mj-lt"/>
                </a:rPr>
                <a:t> </a:t>
              </a:r>
              <a:r>
                <a:rPr lang="ko-KR" altLang="en-US" sz="800" dirty="0" smtClean="0">
                  <a:latin typeface="+mj-lt"/>
                </a:rPr>
                <a:t>대중적인 광고매체를 보유하고 있다</a:t>
              </a:r>
              <a:r>
                <a:rPr lang="en-US" altLang="ko-KR" sz="800" dirty="0" smtClean="0">
                  <a:latin typeface="+mj-lt"/>
                </a:rPr>
                <a:t>.</a:t>
              </a:r>
              <a:r>
                <a:rPr lang="ko-KR" altLang="en-US" sz="800" dirty="0" smtClean="0">
                  <a:latin typeface="+mj-lt"/>
                </a:rPr>
                <a:t> </a:t>
              </a:r>
              <a:endParaRPr lang="en-US" altLang="ko-KR" sz="800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800" dirty="0" smtClean="0">
                  <a:latin typeface="+mj-lt"/>
                </a:rPr>
                <a:t>특히</a:t>
              </a:r>
              <a:r>
                <a:rPr lang="en-US" altLang="ko-KR" sz="800" dirty="0" smtClean="0">
                  <a:latin typeface="+mj-lt"/>
                </a:rPr>
                <a:t>, </a:t>
              </a:r>
              <a:r>
                <a:rPr lang="ko-KR" altLang="en-US" sz="800" dirty="0" smtClean="0">
                  <a:latin typeface="+mj-lt"/>
                </a:rPr>
                <a:t>승강장 </a:t>
              </a:r>
              <a:r>
                <a:rPr lang="en-US" altLang="ko-KR" sz="800" dirty="0" smtClean="0">
                  <a:latin typeface="+mj-lt"/>
                </a:rPr>
                <a:t>PSD</a:t>
              </a:r>
              <a:r>
                <a:rPr lang="ko-KR" altLang="en-US" sz="800" dirty="0" smtClean="0">
                  <a:latin typeface="+mj-lt"/>
                </a:rPr>
                <a:t>광고매체는 </a:t>
              </a:r>
              <a:r>
                <a:rPr lang="en-US" altLang="ko-KR" sz="800" dirty="0" smtClean="0">
                  <a:latin typeface="+mj-lt"/>
                </a:rPr>
                <a:t>600</a:t>
              </a:r>
              <a:r>
                <a:rPr lang="ko-KR" altLang="en-US" sz="800" dirty="0" err="1" smtClean="0">
                  <a:latin typeface="+mj-lt"/>
                </a:rPr>
                <a:t>만명이</a:t>
              </a:r>
              <a:r>
                <a:rPr lang="ko-KR" altLang="en-US" sz="800" dirty="0" smtClean="0">
                  <a:latin typeface="+mj-lt"/>
                </a:rPr>
                <a:t> 매일매일 전동차를 탑승하기 전에 마주칠 첫 번째 광고매체이며</a:t>
              </a:r>
              <a:r>
                <a:rPr lang="en-US" altLang="ko-KR" sz="800" dirty="0" smtClean="0">
                  <a:latin typeface="+mj-lt"/>
                </a:rPr>
                <a:t>, </a:t>
              </a:r>
              <a:r>
                <a:rPr lang="ko-KR" altLang="en-US" sz="800" dirty="0" smtClean="0">
                  <a:latin typeface="+mj-lt"/>
                </a:rPr>
                <a:t>서울교통공사 광고효과조사자료에 의하면 </a:t>
              </a:r>
              <a:r>
                <a:rPr lang="ko-KR" altLang="en-US" sz="800" dirty="0" err="1">
                  <a:latin typeface="+mj-lt"/>
                </a:rPr>
                <a:t>역</a:t>
              </a:r>
              <a:r>
                <a:rPr lang="ko-KR" altLang="en-US" sz="800" dirty="0" err="1" smtClean="0">
                  <a:latin typeface="+mj-lt"/>
                </a:rPr>
                <a:t>구내</a:t>
              </a:r>
              <a:r>
                <a:rPr lang="ko-KR" altLang="en-US" sz="800" dirty="0" smtClean="0">
                  <a:latin typeface="+mj-lt"/>
                </a:rPr>
                <a:t> 타 광고매체에 비해 </a:t>
              </a:r>
              <a:endParaRPr lang="en-US" altLang="ko-KR" sz="800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800" dirty="0" smtClean="0">
                  <a:latin typeface="+mj-lt"/>
                </a:rPr>
                <a:t>주목도면에서는 최고임을 나타내고 있다</a:t>
              </a:r>
              <a:r>
                <a:rPr lang="en-US" altLang="ko-KR" sz="800" dirty="0" smtClean="0">
                  <a:latin typeface="+mj-lt"/>
                </a:rPr>
                <a:t>.</a:t>
              </a:r>
              <a:r>
                <a:rPr lang="ko-KR" altLang="en-US" sz="800" dirty="0" smtClean="0">
                  <a:latin typeface="+mj-lt"/>
                </a:rPr>
                <a:t>  </a:t>
              </a:r>
              <a:endParaRPr lang="ko-KR" altLang="en-US" sz="800" dirty="0">
                <a:latin typeface="+mj-lt"/>
              </a:endParaRPr>
            </a:p>
          </p:txBody>
        </p:sp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3505548"/>
              <a:ext cx="8640000" cy="2587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TextBox 18"/>
          <p:cNvSpPr txBox="1"/>
          <p:nvPr/>
        </p:nvSpPr>
        <p:spPr>
          <a:xfrm>
            <a:off x="493877" y="2276872"/>
            <a:ext cx="2518638" cy="26161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b="1" dirty="0" smtClean="0">
                <a:latin typeface="+mn-ea"/>
              </a:rPr>
              <a:t>P</a:t>
            </a: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latform</a:t>
            </a:r>
            <a:r>
              <a:rPr lang="en-US" altLang="ko-KR" sz="1100" b="1" dirty="0" smtClean="0">
                <a:latin typeface="+mn-ea"/>
              </a:rPr>
              <a:t>  S</a:t>
            </a: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creen</a:t>
            </a:r>
            <a:r>
              <a:rPr lang="en-US" altLang="ko-KR" sz="1100" b="1" dirty="0" smtClean="0">
                <a:latin typeface="+mn-ea"/>
              </a:rPr>
              <a:t> D</a:t>
            </a: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oor</a:t>
            </a:r>
            <a:r>
              <a:rPr lang="en-US" altLang="ko-KR" sz="1100" b="1" dirty="0" smtClean="0">
                <a:latin typeface="+mn-ea"/>
              </a:rPr>
              <a:t> Advertising</a:t>
            </a:r>
            <a:endParaRPr lang="ko-KR" altLang="en-US" sz="1100" b="1" dirty="0"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7163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1024" b="27090"/>
          <a:stretch/>
        </p:blipFill>
        <p:spPr>
          <a:xfrm>
            <a:off x="0" y="0"/>
            <a:ext cx="9906000" cy="4088423"/>
          </a:xfrm>
          <a:prstGeom prst="rect">
            <a:avLst/>
          </a:prstGeom>
        </p:spPr>
      </p:pic>
      <p:pic>
        <p:nvPicPr>
          <p:cNvPr id="3" name="Picture 4" descr="movie background"/>
          <p:cNvPicPr>
            <a:picLocks noChangeAspect="1" noChangeArrowheads="1"/>
          </p:cNvPicPr>
          <p:nvPr/>
        </p:nvPicPr>
        <p:blipFill rotWithShape="1">
          <a:blip r:embed="rId3" cstate="print"/>
          <a:srcRect t="50082" b="7697"/>
          <a:stretch/>
        </p:blipFill>
        <p:spPr bwMode="auto">
          <a:xfrm>
            <a:off x="3209" y="4167093"/>
            <a:ext cx="9907588" cy="269090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88504" y="4322918"/>
            <a:ext cx="34282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err="1" smtClean="0">
                <a:solidFill>
                  <a:srgbClr val="0070C0"/>
                </a:solidFill>
              </a:rPr>
              <a:t>Mulit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 Style </a:t>
            </a:r>
            <a:r>
              <a:rPr lang="en-US" altLang="ko-KR" sz="1600" dirty="0" smtClean="0">
                <a:solidFill>
                  <a:srgbClr val="0070C0"/>
                </a:solidFill>
              </a:rPr>
              <a:t>_ </a:t>
            </a:r>
            <a:r>
              <a:rPr lang="ko-KR" altLang="en-US" sz="1000" b="1" dirty="0" err="1" smtClean="0">
                <a:latin typeface="+mj-ea"/>
                <a:ea typeface="+mj-ea"/>
              </a:rPr>
              <a:t>메트로시티즌을</a:t>
            </a:r>
            <a:r>
              <a:rPr lang="ko-KR" altLang="en-US" sz="1000" b="1" dirty="0" smtClean="0">
                <a:latin typeface="+mj-ea"/>
                <a:ea typeface="+mj-ea"/>
              </a:rPr>
              <a:t> 위한 다양한 유혹</a:t>
            </a:r>
            <a:endParaRPr lang="ko-KR" altLang="en-US" sz="1000" b="1" dirty="0">
              <a:latin typeface="+mj-ea"/>
              <a:ea typeface="+mj-ea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9176134"/>
              </p:ext>
            </p:extLst>
          </p:nvPr>
        </p:nvGraphicFramePr>
        <p:xfrm>
          <a:off x="5025008" y="4808961"/>
          <a:ext cx="4320480" cy="1334682"/>
        </p:xfrm>
        <a:graphic>
          <a:graphicData uri="http://schemas.openxmlformats.org/drawingml/2006/table">
            <a:tbl>
              <a:tblPr/>
              <a:tblGrid>
                <a:gridCol w="504905"/>
                <a:gridCol w="730222"/>
                <a:gridCol w="616742"/>
                <a:gridCol w="486815"/>
                <a:gridCol w="514773"/>
                <a:gridCol w="772983"/>
                <a:gridCol w="694040"/>
              </a:tblGrid>
              <a:tr h="3143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형  태</a:t>
                      </a:r>
                    </a:p>
                  </a:txBody>
                  <a:tcPr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구성요소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규격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(m)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량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고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 고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료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력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비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40104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A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Type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굴림" panose="020B0600000101010101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벽면광고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2.1 * 1.7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굴림" panose="020B0600000101010101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1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굴림" panose="020B0600000101010101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조명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굴림" panose="020B0600000101010101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7,000,000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  <a:ea typeface="굴림" panose="020B0600000101010101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507,000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굴림" panose="020B0600000101010101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01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상단광고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1.9 * 0.9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굴림" panose="020B0600000101010101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4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굴림" panose="020B0600000101010101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조명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401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스티커광고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1.0 * 0.3</a:t>
                      </a:r>
                      <a:endParaRPr kumimoji="0" lang="ko-KR" alt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굴림" panose="020B0600000101010101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4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굴림" panose="020B0600000101010101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굴림" panose="020B0600000101010101" pitchFamily="50" charset="-127"/>
                        </a:rPr>
                        <a:t>비조명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ea typeface="굴림" panose="020B0600000101010101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0" y="764704"/>
            <a:ext cx="1784648" cy="432049"/>
          </a:xfrm>
          <a:prstGeom prst="rect">
            <a:avLst/>
          </a:prstGeom>
          <a:solidFill>
            <a:srgbClr val="EC008A"/>
          </a:solidFill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A-TYPE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이등변 삼각형 12"/>
          <p:cNvSpPr/>
          <p:nvPr/>
        </p:nvSpPr>
        <p:spPr>
          <a:xfrm rot="5400000">
            <a:off x="1394721" y="1094859"/>
            <a:ext cx="288031" cy="491822"/>
          </a:xfrm>
          <a:prstGeom prst="triangle">
            <a:avLst>
              <a:gd name="adj" fmla="val 0"/>
            </a:avLst>
          </a:prstGeom>
          <a:solidFill>
            <a:srgbClr val="8E00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TextBox 29"/>
          <p:cNvSpPr txBox="1">
            <a:spLocks noChangeArrowheads="1"/>
          </p:cNvSpPr>
          <p:nvPr/>
        </p:nvSpPr>
        <p:spPr bwMode="auto">
          <a:xfrm>
            <a:off x="488504" y="6423151"/>
            <a:ext cx="6429375" cy="23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>
            <a:spAutoFit/>
          </a:bodyPr>
          <a:lstStyle/>
          <a:p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▶ 설치역사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삼성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선릉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강남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교대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사당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신도림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합정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영등포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err="1">
                <a:latin typeface="맑은 고딕" pitchFamily="50" charset="-127"/>
                <a:ea typeface="맑은 고딕" pitchFamily="50" charset="-127"/>
              </a:rPr>
              <a:t>이대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 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을지로입구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규격 상이함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을지로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1352" y="4538361"/>
            <a:ext cx="12506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(</a:t>
            </a:r>
            <a:r>
              <a:rPr lang="ko-KR" altLang="en-US" sz="900" dirty="0" smtClean="0">
                <a:latin typeface="+mn-ea"/>
              </a:rPr>
              <a:t>부가세별도</a:t>
            </a:r>
            <a:r>
              <a:rPr lang="en-US" altLang="ko-KR" sz="900" dirty="0" smtClean="0">
                <a:latin typeface="+mn-ea"/>
              </a:rPr>
              <a:t>/</a:t>
            </a:r>
            <a:r>
              <a:rPr lang="ko-KR" altLang="en-US" sz="900" dirty="0" smtClean="0">
                <a:latin typeface="+mn-ea"/>
              </a:rPr>
              <a:t>단위</a:t>
            </a:r>
            <a:r>
              <a:rPr lang="en-US" altLang="ko-KR" sz="900" dirty="0" smtClean="0">
                <a:latin typeface="+mn-ea"/>
              </a:rPr>
              <a:t>:</a:t>
            </a:r>
            <a:r>
              <a:rPr lang="ko-KR" altLang="en-US" sz="900" dirty="0" smtClean="0">
                <a:latin typeface="+mn-ea"/>
              </a:rPr>
              <a:t>원</a:t>
            </a:r>
            <a:r>
              <a:rPr lang="en-US" altLang="ko-KR" sz="900" dirty="0" smtClean="0">
                <a:latin typeface="+mn-ea"/>
              </a:rPr>
              <a:t>)</a:t>
            </a:r>
            <a:endParaRPr lang="ko-KR" altLang="en-US" sz="900" dirty="0">
              <a:latin typeface="+mn-ea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216" t="9144" r="7423" b="6061"/>
          <a:stretch/>
        </p:blipFill>
        <p:spPr>
          <a:xfrm>
            <a:off x="602850" y="4807882"/>
            <a:ext cx="3606733" cy="13573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9748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991" b="24989"/>
          <a:stretch/>
        </p:blipFill>
        <p:spPr>
          <a:xfrm>
            <a:off x="0" y="0"/>
            <a:ext cx="9906000" cy="4097215"/>
          </a:xfrm>
          <a:prstGeom prst="rect">
            <a:avLst/>
          </a:prstGeom>
        </p:spPr>
      </p:pic>
      <p:pic>
        <p:nvPicPr>
          <p:cNvPr id="15" name="Picture 4" descr="movie background"/>
          <p:cNvPicPr>
            <a:picLocks noChangeAspect="1" noChangeArrowheads="1"/>
          </p:cNvPicPr>
          <p:nvPr/>
        </p:nvPicPr>
        <p:blipFill rotWithShape="1">
          <a:blip r:embed="rId3" cstate="print"/>
          <a:srcRect t="50082" b="7697"/>
          <a:stretch/>
        </p:blipFill>
        <p:spPr bwMode="auto">
          <a:xfrm>
            <a:off x="3209" y="4167093"/>
            <a:ext cx="9907588" cy="2690906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0" y="764704"/>
            <a:ext cx="1784648" cy="432049"/>
          </a:xfrm>
          <a:prstGeom prst="rect">
            <a:avLst/>
          </a:prstGeom>
          <a:solidFill>
            <a:srgbClr val="EC008A"/>
          </a:solidFill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B-TYPE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이등변 삼각형 12"/>
          <p:cNvSpPr/>
          <p:nvPr/>
        </p:nvSpPr>
        <p:spPr>
          <a:xfrm rot="5400000">
            <a:off x="1394721" y="1094859"/>
            <a:ext cx="288031" cy="491822"/>
          </a:xfrm>
          <a:prstGeom prst="triangle">
            <a:avLst>
              <a:gd name="adj" fmla="val 0"/>
            </a:avLst>
          </a:prstGeom>
          <a:solidFill>
            <a:srgbClr val="8E00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6751417"/>
              </p:ext>
            </p:extLst>
          </p:nvPr>
        </p:nvGraphicFramePr>
        <p:xfrm>
          <a:off x="5059239" y="4870504"/>
          <a:ext cx="4286249" cy="1285563"/>
        </p:xfrm>
        <a:graphic>
          <a:graphicData uri="http://schemas.openxmlformats.org/drawingml/2006/table">
            <a:tbl>
              <a:tblPr/>
              <a:tblGrid>
                <a:gridCol w="500062"/>
                <a:gridCol w="723900"/>
                <a:gridCol w="612775"/>
                <a:gridCol w="484187"/>
                <a:gridCol w="509587"/>
                <a:gridCol w="800100"/>
                <a:gridCol w="655638"/>
              </a:tblGrid>
              <a:tr h="3508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형  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구성요소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규격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(m)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량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고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 고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료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력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비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2430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Type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벽면광고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2.6 * 1.7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조명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4,000,000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250,000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103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스티커광고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1.0 * 0.3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비조명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TextBox 29"/>
          <p:cNvSpPr txBox="1">
            <a:spLocks noChangeArrowheads="1"/>
          </p:cNvSpPr>
          <p:nvPr/>
        </p:nvSpPr>
        <p:spPr bwMode="auto">
          <a:xfrm>
            <a:off x="416496" y="6381328"/>
            <a:ext cx="6429375" cy="23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>
            <a:spAutoFit/>
          </a:bodyPr>
          <a:lstStyle/>
          <a:p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▶ 설치역사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삼성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선릉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강남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교대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 사당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신도림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합정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영등포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err="1">
                <a:latin typeface="맑은 고딕" pitchFamily="50" charset="-127"/>
                <a:ea typeface="맑은 고딕" pitchFamily="50" charset="-127"/>
              </a:rPr>
              <a:t>이대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 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을지로입구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을지로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가</a:t>
            </a:r>
            <a:endParaRPr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2304" y="4440520"/>
            <a:ext cx="34218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err="1" smtClean="0">
                <a:solidFill>
                  <a:srgbClr val="0070C0"/>
                </a:solidFill>
              </a:rPr>
              <a:t>Mulit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 Style </a:t>
            </a:r>
            <a:r>
              <a:rPr lang="en-US" altLang="ko-KR" sz="1600" dirty="0" smtClean="0">
                <a:solidFill>
                  <a:srgbClr val="0070C0"/>
                </a:solidFill>
              </a:rPr>
              <a:t>_ </a:t>
            </a:r>
            <a:r>
              <a:rPr lang="ko-KR" altLang="en-US" sz="1000" b="1" dirty="0" err="1" smtClean="0">
                <a:latin typeface="+mj-ea"/>
                <a:ea typeface="+mj-ea"/>
              </a:rPr>
              <a:t>메트로시티즌을</a:t>
            </a:r>
            <a:r>
              <a:rPr lang="ko-KR" altLang="en-US" sz="1000" b="1" dirty="0" smtClean="0">
                <a:latin typeface="+mj-ea"/>
                <a:ea typeface="+mj-ea"/>
              </a:rPr>
              <a:t> 위한 다양한 유혹</a:t>
            </a:r>
            <a:r>
              <a:rPr lang="en-US" altLang="ko-KR" sz="800" dirty="0" smtClean="0"/>
              <a:t>.</a:t>
            </a:r>
            <a:endParaRPr lang="ko-KR" altLang="en-US" sz="800" dirty="0"/>
          </a:p>
        </p:txBody>
      </p:sp>
      <p:sp>
        <p:nvSpPr>
          <p:cNvPr id="11" name="TextBox 10"/>
          <p:cNvSpPr txBox="1"/>
          <p:nvPr/>
        </p:nvSpPr>
        <p:spPr>
          <a:xfrm>
            <a:off x="8166833" y="4609176"/>
            <a:ext cx="12506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(</a:t>
            </a:r>
            <a:r>
              <a:rPr lang="ko-KR" altLang="en-US" sz="900" dirty="0" smtClean="0">
                <a:latin typeface="+mn-ea"/>
              </a:rPr>
              <a:t>부가세별도</a:t>
            </a:r>
            <a:r>
              <a:rPr lang="en-US" altLang="ko-KR" sz="900" dirty="0" smtClean="0">
                <a:latin typeface="+mn-ea"/>
              </a:rPr>
              <a:t>/</a:t>
            </a:r>
            <a:r>
              <a:rPr lang="ko-KR" altLang="en-US" sz="900" dirty="0" smtClean="0">
                <a:latin typeface="+mn-ea"/>
              </a:rPr>
              <a:t>단위</a:t>
            </a:r>
            <a:r>
              <a:rPr lang="en-US" altLang="ko-KR" sz="900" dirty="0" smtClean="0">
                <a:latin typeface="+mn-ea"/>
              </a:rPr>
              <a:t>:</a:t>
            </a:r>
            <a:r>
              <a:rPr lang="ko-KR" altLang="en-US" sz="900" dirty="0" smtClean="0">
                <a:latin typeface="+mn-ea"/>
              </a:rPr>
              <a:t>원</a:t>
            </a:r>
            <a:r>
              <a:rPr lang="en-US" altLang="ko-KR" sz="900" dirty="0" smtClean="0">
                <a:latin typeface="+mn-ea"/>
              </a:rPr>
              <a:t>)</a:t>
            </a:r>
            <a:endParaRPr lang="ko-KR" altLang="en-US" sz="900" dirty="0"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964" t="13445" r="10752" b="9793"/>
          <a:stretch/>
        </p:blipFill>
        <p:spPr>
          <a:xfrm>
            <a:off x="492369" y="4875123"/>
            <a:ext cx="3470032" cy="136218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6779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723" b="21729"/>
          <a:stretch/>
        </p:blipFill>
        <p:spPr>
          <a:xfrm>
            <a:off x="4797" y="0"/>
            <a:ext cx="9906000" cy="4264269"/>
          </a:xfrm>
          <a:prstGeom prst="rect">
            <a:avLst/>
          </a:prstGeom>
        </p:spPr>
      </p:pic>
      <p:pic>
        <p:nvPicPr>
          <p:cNvPr id="14" name="Picture 4" descr="movie background"/>
          <p:cNvPicPr>
            <a:picLocks noChangeAspect="1" noChangeArrowheads="1"/>
          </p:cNvPicPr>
          <p:nvPr/>
        </p:nvPicPr>
        <p:blipFill rotWithShape="1">
          <a:blip r:embed="rId3" cstate="print"/>
          <a:srcRect t="50082" b="7697"/>
          <a:stretch/>
        </p:blipFill>
        <p:spPr bwMode="auto">
          <a:xfrm>
            <a:off x="3209" y="4365104"/>
            <a:ext cx="9907588" cy="2492894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0" y="764704"/>
            <a:ext cx="1784648" cy="432049"/>
          </a:xfrm>
          <a:prstGeom prst="rect">
            <a:avLst/>
          </a:prstGeom>
          <a:solidFill>
            <a:srgbClr val="EC008A"/>
          </a:solidFill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E-TYPE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이등변 삼각형 12"/>
          <p:cNvSpPr/>
          <p:nvPr/>
        </p:nvSpPr>
        <p:spPr>
          <a:xfrm rot="5400000">
            <a:off x="1394721" y="1094859"/>
            <a:ext cx="288031" cy="491822"/>
          </a:xfrm>
          <a:prstGeom prst="triangle">
            <a:avLst>
              <a:gd name="adj" fmla="val 0"/>
            </a:avLst>
          </a:prstGeom>
          <a:solidFill>
            <a:srgbClr val="8E00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33799603"/>
              </p:ext>
            </p:extLst>
          </p:nvPr>
        </p:nvGraphicFramePr>
        <p:xfrm>
          <a:off x="4994930" y="4964932"/>
          <a:ext cx="4432091" cy="1331681"/>
        </p:xfrm>
        <a:graphic>
          <a:graphicData uri="http://schemas.openxmlformats.org/drawingml/2006/table">
            <a:tbl>
              <a:tblPr/>
              <a:tblGrid>
                <a:gridCol w="504056"/>
                <a:gridCol w="634502"/>
                <a:gridCol w="651026"/>
                <a:gridCol w="482267"/>
                <a:gridCol w="576064"/>
                <a:gridCol w="864096"/>
                <a:gridCol w="720080"/>
              </a:tblGrid>
              <a:tr h="393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형  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구성요소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규격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(m)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량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고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 고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료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력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비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2589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Type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벽면광고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2.6 * 1.7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조명</a:t>
                      </a:r>
                      <a:endParaRPr kumimoji="0" lang="en-US" altLang="ko-KR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5,500,000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391,000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1229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상단광고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3.8 * 0.9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조명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29"/>
          <p:cNvSpPr txBox="1">
            <a:spLocks noChangeArrowheads="1"/>
          </p:cNvSpPr>
          <p:nvPr/>
        </p:nvSpPr>
        <p:spPr bwMode="auto">
          <a:xfrm>
            <a:off x="416496" y="6582556"/>
            <a:ext cx="7920880" cy="23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9" tIns="45714" rIns="91429" bIns="45714">
            <a:spAutoFit/>
          </a:bodyPr>
          <a:lstStyle/>
          <a:p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▶ 설치역사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서울역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(1),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시청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(1),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종로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가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(1),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명동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잠실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홍대입구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양재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동대문역사문화공원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교대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3/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규격 상이함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endParaRPr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6496" y="4485032"/>
            <a:ext cx="33993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err="1" smtClean="0">
                <a:solidFill>
                  <a:srgbClr val="0070C0"/>
                </a:solidFill>
              </a:rPr>
              <a:t>Mulit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 Style </a:t>
            </a:r>
            <a:r>
              <a:rPr lang="en-US" altLang="ko-KR" sz="1600" dirty="0" smtClean="0">
                <a:solidFill>
                  <a:srgbClr val="0070C0"/>
                </a:solidFill>
              </a:rPr>
              <a:t>_ </a:t>
            </a:r>
            <a:r>
              <a:rPr lang="ko-KR" altLang="en-US" sz="1000" b="1" dirty="0" err="1" smtClean="0">
                <a:latin typeface="+mj-ea"/>
                <a:ea typeface="+mj-ea"/>
              </a:rPr>
              <a:t>메트로시티즌을</a:t>
            </a:r>
            <a:r>
              <a:rPr lang="ko-KR" altLang="en-US" sz="1000" b="1" dirty="0" smtClean="0">
                <a:latin typeface="+mj-ea"/>
                <a:ea typeface="+mj-ea"/>
              </a:rPr>
              <a:t> 위한 다양한 유혹</a:t>
            </a:r>
            <a:endParaRPr lang="ko-KR" altLang="en-US" sz="1000" b="1" dirty="0"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65217" y="4693957"/>
            <a:ext cx="12506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(</a:t>
            </a:r>
            <a:r>
              <a:rPr lang="ko-KR" altLang="en-US" sz="900" dirty="0" smtClean="0">
                <a:latin typeface="+mn-ea"/>
              </a:rPr>
              <a:t>부가세별도</a:t>
            </a:r>
            <a:r>
              <a:rPr lang="en-US" altLang="ko-KR" sz="900" dirty="0" smtClean="0">
                <a:latin typeface="+mn-ea"/>
              </a:rPr>
              <a:t>/</a:t>
            </a:r>
            <a:r>
              <a:rPr lang="ko-KR" altLang="en-US" sz="900" dirty="0" smtClean="0">
                <a:latin typeface="+mn-ea"/>
              </a:rPr>
              <a:t>단위</a:t>
            </a:r>
            <a:r>
              <a:rPr lang="en-US" altLang="ko-KR" sz="900" dirty="0" smtClean="0">
                <a:latin typeface="+mn-ea"/>
              </a:rPr>
              <a:t>:</a:t>
            </a:r>
            <a:r>
              <a:rPr lang="ko-KR" altLang="en-US" sz="900" dirty="0" smtClean="0">
                <a:latin typeface="+mn-ea"/>
              </a:rPr>
              <a:t>원</a:t>
            </a:r>
            <a:r>
              <a:rPr lang="en-US" altLang="ko-KR" sz="900" dirty="0" smtClean="0">
                <a:latin typeface="+mn-ea"/>
              </a:rPr>
              <a:t>)</a:t>
            </a:r>
            <a:endParaRPr lang="ko-KR" altLang="en-US" sz="900" dirty="0">
              <a:latin typeface="+mn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12" y="4924789"/>
            <a:ext cx="3297987" cy="147527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5691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7060" b="28125"/>
          <a:stretch/>
        </p:blipFill>
        <p:spPr>
          <a:xfrm>
            <a:off x="0" y="11242"/>
            <a:ext cx="9906000" cy="4281854"/>
          </a:xfrm>
          <a:prstGeom prst="rect">
            <a:avLst/>
          </a:prstGeom>
        </p:spPr>
      </p:pic>
      <p:pic>
        <p:nvPicPr>
          <p:cNvPr id="14" name="Picture 4" descr="movie background"/>
          <p:cNvPicPr>
            <a:picLocks noChangeAspect="1" noChangeArrowheads="1"/>
          </p:cNvPicPr>
          <p:nvPr/>
        </p:nvPicPr>
        <p:blipFill rotWithShape="1">
          <a:blip r:embed="rId3" cstate="print"/>
          <a:srcRect t="50082" b="7697"/>
          <a:stretch/>
        </p:blipFill>
        <p:spPr bwMode="auto">
          <a:xfrm>
            <a:off x="3209" y="4365104"/>
            <a:ext cx="9907588" cy="249289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26252" y="4478723"/>
            <a:ext cx="2857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0070C0"/>
                </a:solidFill>
              </a:rPr>
              <a:t>Simple Style </a:t>
            </a:r>
            <a:r>
              <a:rPr lang="en-US" altLang="ko-KR" sz="1600" dirty="0" smtClean="0">
                <a:solidFill>
                  <a:srgbClr val="0070C0"/>
                </a:solidFill>
              </a:rPr>
              <a:t>_ </a:t>
            </a:r>
            <a:r>
              <a:rPr lang="ko-KR" altLang="en-US" sz="1000" b="1" dirty="0" smtClean="0">
                <a:latin typeface="+mj-ea"/>
                <a:ea typeface="+mj-ea"/>
              </a:rPr>
              <a:t>단순하고 강력한 효</a:t>
            </a:r>
            <a:r>
              <a:rPr lang="ko-KR" altLang="en-US" sz="1000" b="1" dirty="0">
                <a:latin typeface="+mj-ea"/>
                <a:ea typeface="+mj-ea"/>
              </a:rPr>
              <a:t>과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0" y="764704"/>
            <a:ext cx="1784648" cy="432049"/>
          </a:xfrm>
          <a:prstGeom prst="rect">
            <a:avLst/>
          </a:prstGeom>
          <a:solidFill>
            <a:srgbClr val="EC008A"/>
          </a:solidFill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C-TYPE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이등변 삼각형 12"/>
          <p:cNvSpPr/>
          <p:nvPr/>
        </p:nvSpPr>
        <p:spPr>
          <a:xfrm rot="5400000">
            <a:off x="1394721" y="1094859"/>
            <a:ext cx="288031" cy="491822"/>
          </a:xfrm>
          <a:prstGeom prst="triangle">
            <a:avLst>
              <a:gd name="adj" fmla="val 0"/>
            </a:avLst>
          </a:prstGeom>
          <a:solidFill>
            <a:srgbClr val="8E00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23800130"/>
              </p:ext>
            </p:extLst>
          </p:nvPr>
        </p:nvGraphicFramePr>
        <p:xfrm>
          <a:off x="5131247" y="4851660"/>
          <a:ext cx="4286249" cy="1434228"/>
        </p:xfrm>
        <a:graphic>
          <a:graphicData uri="http://schemas.openxmlformats.org/drawingml/2006/table">
            <a:tbl>
              <a:tblPr/>
              <a:tblGrid>
                <a:gridCol w="500062"/>
                <a:gridCol w="723900"/>
                <a:gridCol w="612775"/>
                <a:gridCol w="484187"/>
                <a:gridCol w="509587"/>
                <a:gridCol w="800100"/>
                <a:gridCol w="655638"/>
              </a:tblGrid>
              <a:tr h="3055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형  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구성요소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규격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(m)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량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고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 고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료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력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비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6232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Type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벽면광고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2.6 * 1.7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조명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5,500,000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400,000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62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상단광고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1.9 * 0.9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조명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62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스티커광고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1.0 * 0.3</a:t>
                      </a:r>
                      <a:endParaRPr kumimoji="0" lang="ko-KR" alt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endParaRPr kumimoji="0" lang="ko-KR" alt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비조명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29"/>
          <p:cNvSpPr txBox="1">
            <a:spLocks noChangeArrowheads="1"/>
          </p:cNvSpPr>
          <p:nvPr/>
        </p:nvSpPr>
        <p:spPr bwMode="auto">
          <a:xfrm>
            <a:off x="531341" y="6461844"/>
            <a:ext cx="6429375" cy="23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>
            <a:spAutoFit/>
          </a:bodyPr>
          <a:lstStyle/>
          <a:p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▶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설치역사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삼성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선릉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강남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교대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사당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신도림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합정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영등포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err="1">
                <a:latin typeface="맑은 고딕" pitchFamily="50" charset="-127"/>
                <a:ea typeface="맑은 고딕" pitchFamily="50" charset="-127"/>
              </a:rPr>
              <a:t>이대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을지로입구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규격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상이함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을지로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가 </a:t>
            </a:r>
            <a:endParaRPr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47633" y="4601488"/>
            <a:ext cx="12506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(</a:t>
            </a:r>
            <a:r>
              <a:rPr lang="ko-KR" altLang="en-US" sz="900" dirty="0" smtClean="0">
                <a:latin typeface="+mn-ea"/>
              </a:rPr>
              <a:t>부가세별도</a:t>
            </a:r>
            <a:r>
              <a:rPr lang="en-US" altLang="ko-KR" sz="900" dirty="0" smtClean="0">
                <a:latin typeface="+mn-ea"/>
              </a:rPr>
              <a:t>/</a:t>
            </a:r>
            <a:r>
              <a:rPr lang="ko-KR" altLang="en-US" sz="900" dirty="0" smtClean="0">
                <a:latin typeface="+mn-ea"/>
              </a:rPr>
              <a:t>단위</a:t>
            </a:r>
            <a:r>
              <a:rPr lang="en-US" altLang="ko-KR" sz="900" dirty="0" smtClean="0">
                <a:latin typeface="+mn-ea"/>
              </a:rPr>
              <a:t>:</a:t>
            </a:r>
            <a:r>
              <a:rPr lang="ko-KR" altLang="en-US" sz="900" dirty="0" smtClean="0">
                <a:latin typeface="+mn-ea"/>
              </a:rPr>
              <a:t>원</a:t>
            </a:r>
            <a:r>
              <a:rPr lang="en-US" altLang="ko-KR" sz="900" dirty="0" smtClean="0">
                <a:latin typeface="+mn-ea"/>
              </a:rPr>
              <a:t>)</a:t>
            </a:r>
            <a:endParaRPr lang="ko-KR" altLang="en-US" sz="900" dirty="0">
              <a:latin typeface="+mn-ea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90" y="4867488"/>
            <a:ext cx="3546795" cy="14395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6779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065" b="17448"/>
          <a:stretch/>
        </p:blipFill>
        <p:spPr>
          <a:xfrm>
            <a:off x="0" y="1"/>
            <a:ext cx="9906000" cy="4062046"/>
          </a:xfrm>
          <a:prstGeom prst="rect">
            <a:avLst/>
          </a:prstGeom>
        </p:spPr>
      </p:pic>
      <p:pic>
        <p:nvPicPr>
          <p:cNvPr id="14" name="Picture 4" descr="movie background"/>
          <p:cNvPicPr>
            <a:picLocks noChangeAspect="1" noChangeArrowheads="1"/>
          </p:cNvPicPr>
          <p:nvPr/>
        </p:nvPicPr>
        <p:blipFill rotWithShape="1">
          <a:blip r:embed="rId3" cstate="print"/>
          <a:srcRect t="50082" b="7697"/>
          <a:stretch/>
        </p:blipFill>
        <p:spPr bwMode="auto">
          <a:xfrm>
            <a:off x="3209" y="4167093"/>
            <a:ext cx="9907588" cy="2690906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0" y="764704"/>
            <a:ext cx="1784648" cy="432049"/>
          </a:xfrm>
          <a:prstGeom prst="rect">
            <a:avLst/>
          </a:prstGeom>
          <a:solidFill>
            <a:srgbClr val="EC008A"/>
          </a:solidFill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D-TYPE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이등변 삼각형 12"/>
          <p:cNvSpPr/>
          <p:nvPr/>
        </p:nvSpPr>
        <p:spPr>
          <a:xfrm rot="5400000">
            <a:off x="1394721" y="1094859"/>
            <a:ext cx="288031" cy="491822"/>
          </a:xfrm>
          <a:prstGeom prst="triangle">
            <a:avLst>
              <a:gd name="adj" fmla="val 0"/>
            </a:avLst>
          </a:prstGeom>
          <a:solidFill>
            <a:srgbClr val="8E00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88504" y="4306792"/>
            <a:ext cx="28575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0070C0"/>
                </a:solidFill>
              </a:rPr>
              <a:t>Simple Style </a:t>
            </a:r>
            <a:r>
              <a:rPr lang="en-US" altLang="ko-KR" sz="1600" dirty="0" smtClean="0">
                <a:solidFill>
                  <a:srgbClr val="0070C0"/>
                </a:solidFill>
              </a:rPr>
              <a:t>_ </a:t>
            </a:r>
            <a:r>
              <a:rPr lang="ko-KR" altLang="en-US" sz="1000" b="1" dirty="0" smtClean="0"/>
              <a:t>단순하고 강력한 효</a:t>
            </a:r>
            <a:r>
              <a:rPr lang="ko-KR" altLang="en-US" sz="1000" b="1" dirty="0"/>
              <a:t>과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72794972"/>
              </p:ext>
            </p:extLst>
          </p:nvPr>
        </p:nvGraphicFramePr>
        <p:xfrm>
          <a:off x="5131247" y="4864843"/>
          <a:ext cx="4286249" cy="1152128"/>
        </p:xfrm>
        <a:graphic>
          <a:graphicData uri="http://schemas.openxmlformats.org/drawingml/2006/table">
            <a:tbl>
              <a:tblPr/>
              <a:tblGrid>
                <a:gridCol w="500062"/>
                <a:gridCol w="723900"/>
                <a:gridCol w="612775"/>
                <a:gridCol w="484187"/>
                <a:gridCol w="509587"/>
                <a:gridCol w="800100"/>
                <a:gridCol w="655638"/>
              </a:tblGrid>
              <a:tr h="3614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형  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구성요소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규격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(m)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량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고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 고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료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력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비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5894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Type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벽면광고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2.6 * 1.7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조명</a:t>
                      </a:r>
                      <a:endParaRPr kumimoji="0" lang="en-US" altLang="ko-KR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4,000,000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267,000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17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스티커광고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1.0 * 0.3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비조명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29"/>
          <p:cNvSpPr txBox="1">
            <a:spLocks noChangeArrowheads="1"/>
          </p:cNvSpPr>
          <p:nvPr/>
        </p:nvSpPr>
        <p:spPr bwMode="auto">
          <a:xfrm>
            <a:off x="416496" y="6279135"/>
            <a:ext cx="6429375" cy="23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>
            <a:spAutoFit/>
          </a:bodyPr>
          <a:lstStyle/>
          <a:p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▶ 설치역사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삼성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선릉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강남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교대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사당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신도림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합정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영등포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err="1">
                <a:latin typeface="맑은 고딕" pitchFamily="50" charset="-127"/>
                <a:ea typeface="맑은 고딕" pitchFamily="50" charset="-127"/>
              </a:rPr>
              <a:t>이대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 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을지로입구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을지로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가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스티커 위치 상이함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47633" y="4638328"/>
            <a:ext cx="12506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(</a:t>
            </a:r>
            <a:r>
              <a:rPr lang="ko-KR" altLang="en-US" sz="900" dirty="0" smtClean="0">
                <a:latin typeface="+mn-ea"/>
              </a:rPr>
              <a:t>부가세별도</a:t>
            </a:r>
            <a:r>
              <a:rPr lang="en-US" altLang="ko-KR" sz="900" dirty="0" smtClean="0">
                <a:latin typeface="+mn-ea"/>
              </a:rPr>
              <a:t>/</a:t>
            </a:r>
            <a:r>
              <a:rPr lang="ko-KR" altLang="en-US" sz="900" dirty="0" smtClean="0">
                <a:latin typeface="+mn-ea"/>
              </a:rPr>
              <a:t>단위</a:t>
            </a:r>
            <a:r>
              <a:rPr lang="en-US" altLang="ko-KR" sz="900" dirty="0" smtClean="0">
                <a:latin typeface="+mn-ea"/>
              </a:rPr>
              <a:t>:</a:t>
            </a:r>
            <a:r>
              <a:rPr lang="ko-KR" altLang="en-US" sz="900" dirty="0" smtClean="0">
                <a:latin typeface="+mn-ea"/>
              </a:rPr>
              <a:t>원</a:t>
            </a:r>
            <a:r>
              <a:rPr lang="en-US" altLang="ko-KR" sz="900" dirty="0" smtClean="0">
                <a:latin typeface="+mn-ea"/>
              </a:rPr>
              <a:t>)</a:t>
            </a:r>
            <a:endParaRPr lang="ko-KR" altLang="en-US" sz="900" dirty="0">
              <a:latin typeface="+mn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13" y="4857760"/>
            <a:ext cx="4392488" cy="1181181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56779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0571" b="18106"/>
          <a:stretch/>
        </p:blipFill>
        <p:spPr>
          <a:xfrm>
            <a:off x="-2208" y="1"/>
            <a:ext cx="9906000" cy="4051300"/>
          </a:xfrm>
          <a:prstGeom prst="rect">
            <a:avLst/>
          </a:prstGeom>
        </p:spPr>
      </p:pic>
      <p:pic>
        <p:nvPicPr>
          <p:cNvPr id="14" name="Picture 4" descr="movie background"/>
          <p:cNvPicPr>
            <a:picLocks noChangeAspect="1" noChangeArrowheads="1"/>
          </p:cNvPicPr>
          <p:nvPr/>
        </p:nvPicPr>
        <p:blipFill rotWithShape="1">
          <a:blip r:embed="rId3" cstate="print"/>
          <a:srcRect t="50082" b="7697"/>
          <a:stretch/>
        </p:blipFill>
        <p:spPr bwMode="auto">
          <a:xfrm>
            <a:off x="3209" y="4167093"/>
            <a:ext cx="9907588" cy="2690906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0" y="764704"/>
            <a:ext cx="1784648" cy="432049"/>
          </a:xfrm>
          <a:prstGeom prst="rect">
            <a:avLst/>
          </a:prstGeom>
          <a:solidFill>
            <a:srgbClr val="EC008A"/>
          </a:solidFill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F-TYPE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이등변 삼각형 12"/>
          <p:cNvSpPr/>
          <p:nvPr/>
        </p:nvSpPr>
        <p:spPr>
          <a:xfrm rot="5400000">
            <a:off x="1394721" y="1094859"/>
            <a:ext cx="288031" cy="491822"/>
          </a:xfrm>
          <a:prstGeom prst="triangle">
            <a:avLst>
              <a:gd name="adj" fmla="val 0"/>
            </a:avLst>
          </a:prstGeom>
          <a:solidFill>
            <a:srgbClr val="8E00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50552195"/>
              </p:ext>
            </p:extLst>
          </p:nvPr>
        </p:nvGraphicFramePr>
        <p:xfrm>
          <a:off x="5131247" y="5000636"/>
          <a:ext cx="4286249" cy="928694"/>
        </p:xfrm>
        <a:graphic>
          <a:graphicData uri="http://schemas.openxmlformats.org/drawingml/2006/table">
            <a:tbl>
              <a:tblPr/>
              <a:tblGrid>
                <a:gridCol w="500062"/>
                <a:gridCol w="723900"/>
                <a:gridCol w="612775"/>
                <a:gridCol w="484187"/>
                <a:gridCol w="509587"/>
                <a:gridCol w="800100"/>
                <a:gridCol w="655638"/>
              </a:tblGrid>
              <a:tr h="2871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형  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구성요소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규격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(m)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량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고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 고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료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력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비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415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Type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벽면광고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1.7 * 1.1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조명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4,500,000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183,000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TextBox 29"/>
          <p:cNvSpPr txBox="1">
            <a:spLocks noChangeArrowheads="1"/>
          </p:cNvSpPr>
          <p:nvPr/>
        </p:nvSpPr>
        <p:spPr bwMode="auto">
          <a:xfrm>
            <a:off x="395833" y="6135119"/>
            <a:ext cx="6429375" cy="23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>
            <a:spAutoFit/>
          </a:bodyPr>
          <a:lstStyle/>
          <a:p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▶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설치역사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건대입구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강변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지상형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8396" y="4530606"/>
            <a:ext cx="28976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0070C0"/>
                </a:solidFill>
              </a:rPr>
              <a:t>Open Style </a:t>
            </a:r>
            <a:r>
              <a:rPr lang="en-US" altLang="ko-KR" sz="1600" dirty="0" smtClean="0">
                <a:solidFill>
                  <a:srgbClr val="0070C0"/>
                </a:solidFill>
              </a:rPr>
              <a:t>_ </a:t>
            </a:r>
            <a:r>
              <a:rPr lang="ko-KR" altLang="en-US" sz="1000" b="1" dirty="0" smtClean="0">
                <a:latin typeface="+mj-ea"/>
                <a:ea typeface="+mj-ea"/>
              </a:rPr>
              <a:t>열린 지상의 시원한 감동</a:t>
            </a:r>
            <a:endParaRPr lang="ko-KR" altLang="en-US" sz="1000" b="1" dirty="0">
              <a:latin typeface="+mj-ea"/>
              <a:ea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38841" y="4725144"/>
            <a:ext cx="12506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(</a:t>
            </a:r>
            <a:r>
              <a:rPr lang="ko-KR" altLang="en-US" sz="900" dirty="0" smtClean="0">
                <a:latin typeface="+mn-ea"/>
              </a:rPr>
              <a:t>부가세별도</a:t>
            </a:r>
            <a:r>
              <a:rPr lang="en-US" altLang="ko-KR" sz="900" dirty="0" smtClean="0">
                <a:latin typeface="+mn-ea"/>
              </a:rPr>
              <a:t>/</a:t>
            </a:r>
            <a:r>
              <a:rPr lang="ko-KR" altLang="en-US" sz="900" dirty="0" smtClean="0">
                <a:latin typeface="+mn-ea"/>
              </a:rPr>
              <a:t>단위</a:t>
            </a:r>
            <a:r>
              <a:rPr lang="en-US" altLang="ko-KR" sz="900" dirty="0" smtClean="0">
                <a:latin typeface="+mn-ea"/>
              </a:rPr>
              <a:t>:</a:t>
            </a:r>
            <a:r>
              <a:rPr lang="ko-KR" altLang="en-US" sz="900" dirty="0" smtClean="0">
                <a:latin typeface="+mn-ea"/>
              </a:rPr>
              <a:t>원</a:t>
            </a:r>
            <a:r>
              <a:rPr lang="en-US" altLang="ko-KR" sz="900" dirty="0" smtClean="0">
                <a:latin typeface="+mn-ea"/>
              </a:rPr>
              <a:t>)</a:t>
            </a:r>
            <a:endParaRPr lang="ko-KR" altLang="en-US" sz="900" dirty="0">
              <a:latin typeface="+mn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504" y="5000637"/>
            <a:ext cx="4380365" cy="94864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56779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7430" b="5367"/>
          <a:stretch/>
        </p:blipFill>
        <p:spPr>
          <a:xfrm>
            <a:off x="-15156" y="0"/>
            <a:ext cx="9906000" cy="4064000"/>
          </a:xfrm>
          <a:prstGeom prst="rect">
            <a:avLst/>
          </a:prstGeom>
        </p:spPr>
      </p:pic>
      <p:pic>
        <p:nvPicPr>
          <p:cNvPr id="15" name="Picture 4" descr="movie background"/>
          <p:cNvPicPr>
            <a:picLocks noChangeAspect="1" noChangeArrowheads="1"/>
          </p:cNvPicPr>
          <p:nvPr/>
        </p:nvPicPr>
        <p:blipFill rotWithShape="1">
          <a:blip r:embed="rId3" cstate="print"/>
          <a:srcRect t="50082" b="7697"/>
          <a:stretch/>
        </p:blipFill>
        <p:spPr bwMode="auto">
          <a:xfrm>
            <a:off x="3209" y="4167093"/>
            <a:ext cx="9907588" cy="2690906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0" y="764704"/>
            <a:ext cx="1784648" cy="432049"/>
          </a:xfrm>
          <a:prstGeom prst="rect">
            <a:avLst/>
          </a:prstGeom>
          <a:solidFill>
            <a:srgbClr val="EC008A"/>
          </a:solidFill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G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-TYPE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이등변 삼각형 12"/>
          <p:cNvSpPr/>
          <p:nvPr/>
        </p:nvSpPr>
        <p:spPr>
          <a:xfrm rot="5400000">
            <a:off x="1394721" y="1094859"/>
            <a:ext cx="288031" cy="491822"/>
          </a:xfrm>
          <a:prstGeom prst="triangle">
            <a:avLst>
              <a:gd name="adj" fmla="val 0"/>
            </a:avLst>
          </a:prstGeom>
          <a:solidFill>
            <a:srgbClr val="8E00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29"/>
          <p:cNvSpPr txBox="1">
            <a:spLocks noChangeArrowheads="1"/>
          </p:cNvSpPr>
          <p:nvPr/>
        </p:nvSpPr>
        <p:spPr bwMode="auto">
          <a:xfrm>
            <a:off x="416496" y="6135119"/>
            <a:ext cx="6429375" cy="246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>
            <a:spAutoFit/>
          </a:bodyPr>
          <a:lstStyle/>
          <a:p>
            <a:r>
              <a:rPr lang="ko-KR" altLang="en-US" sz="1000" b="1" dirty="0">
                <a:latin typeface="맑은 고딕" pitchFamily="50" charset="-127"/>
                <a:ea typeface="맑은 고딕" pitchFamily="50" charset="-127"/>
              </a:rPr>
              <a:t>▶ 설치역사 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000" b="1" dirty="0" err="1" smtClean="0">
                <a:latin typeface="맑은 고딕" pitchFamily="50" charset="-127"/>
                <a:ea typeface="맑은 고딕" pitchFamily="50" charset="-127"/>
              </a:rPr>
              <a:t>건대입구</a:t>
            </a:r>
            <a:r>
              <a:rPr lang="en-US" altLang="ko-KR" sz="10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</a:rPr>
              <a:t>강변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b="1" dirty="0" err="1" smtClean="0">
                <a:latin typeface="맑은 고딕" pitchFamily="50" charset="-127"/>
                <a:ea typeface="맑은 고딕" pitchFamily="50" charset="-127"/>
              </a:rPr>
              <a:t>지상형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0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09302860"/>
              </p:ext>
            </p:extLst>
          </p:nvPr>
        </p:nvGraphicFramePr>
        <p:xfrm>
          <a:off x="5097016" y="5000636"/>
          <a:ext cx="4286249" cy="1000132"/>
        </p:xfrm>
        <a:graphic>
          <a:graphicData uri="http://schemas.openxmlformats.org/drawingml/2006/table">
            <a:tbl>
              <a:tblPr/>
              <a:tblGrid>
                <a:gridCol w="500062"/>
                <a:gridCol w="723900"/>
                <a:gridCol w="612775"/>
                <a:gridCol w="484187"/>
                <a:gridCol w="509587"/>
                <a:gridCol w="800100"/>
                <a:gridCol w="655638"/>
              </a:tblGrid>
              <a:tr h="3072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형  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구성요소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규격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(m)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량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고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 고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료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력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비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928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Type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벽면광고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2.7 * 1.1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조명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3,500,000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143,000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28526" y="4530606"/>
            <a:ext cx="28976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0070C0"/>
                </a:solidFill>
              </a:rPr>
              <a:t>Open Style </a:t>
            </a:r>
            <a:r>
              <a:rPr lang="en-US" altLang="ko-KR" sz="1600" dirty="0" smtClean="0">
                <a:solidFill>
                  <a:srgbClr val="0070C0"/>
                </a:solidFill>
              </a:rPr>
              <a:t>_ </a:t>
            </a:r>
            <a:r>
              <a:rPr lang="ko-KR" altLang="en-US" sz="1000" b="1" dirty="0" smtClean="0">
                <a:latin typeface="+mj-ea"/>
                <a:ea typeface="+mj-ea"/>
              </a:rPr>
              <a:t>열린 지상의 시원한 감동</a:t>
            </a:r>
            <a:endParaRPr lang="ko-KR" altLang="en-US" sz="1000" b="1" dirty="0"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38841" y="4710336"/>
            <a:ext cx="12506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(</a:t>
            </a:r>
            <a:r>
              <a:rPr lang="ko-KR" altLang="en-US" sz="900" dirty="0" smtClean="0">
                <a:latin typeface="+mn-ea"/>
              </a:rPr>
              <a:t>부가세별도</a:t>
            </a:r>
            <a:r>
              <a:rPr lang="en-US" altLang="ko-KR" sz="900" dirty="0" smtClean="0">
                <a:latin typeface="+mn-ea"/>
              </a:rPr>
              <a:t>/</a:t>
            </a:r>
            <a:r>
              <a:rPr lang="ko-KR" altLang="en-US" sz="900" dirty="0" smtClean="0">
                <a:latin typeface="+mn-ea"/>
              </a:rPr>
              <a:t>단위</a:t>
            </a:r>
            <a:r>
              <a:rPr lang="en-US" altLang="ko-KR" sz="900" dirty="0" smtClean="0">
                <a:latin typeface="+mn-ea"/>
              </a:rPr>
              <a:t>:</a:t>
            </a:r>
            <a:r>
              <a:rPr lang="ko-KR" altLang="en-US" sz="900" dirty="0" smtClean="0">
                <a:latin typeface="+mn-ea"/>
              </a:rPr>
              <a:t>원</a:t>
            </a:r>
            <a:r>
              <a:rPr lang="en-US" altLang="ko-KR" sz="900" dirty="0" smtClean="0">
                <a:latin typeface="+mn-ea"/>
              </a:rPr>
              <a:t>)</a:t>
            </a:r>
            <a:endParaRPr lang="ko-KR" altLang="en-US" sz="900" dirty="0"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503" y="5013176"/>
            <a:ext cx="4393059" cy="1035556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56779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3626" b="14628"/>
          <a:stretch/>
        </p:blipFill>
        <p:spPr>
          <a:xfrm>
            <a:off x="15552" y="0"/>
            <a:ext cx="9906000" cy="4079156"/>
          </a:xfrm>
          <a:prstGeom prst="rect">
            <a:avLst/>
          </a:prstGeom>
        </p:spPr>
      </p:pic>
      <p:pic>
        <p:nvPicPr>
          <p:cNvPr id="16" name="Picture 4" descr="movie background"/>
          <p:cNvPicPr>
            <a:picLocks noChangeAspect="1" noChangeArrowheads="1"/>
          </p:cNvPicPr>
          <p:nvPr/>
        </p:nvPicPr>
        <p:blipFill rotWithShape="1">
          <a:blip r:embed="rId3" cstate="print"/>
          <a:srcRect t="50082" b="7697"/>
          <a:stretch/>
        </p:blipFill>
        <p:spPr bwMode="auto">
          <a:xfrm>
            <a:off x="3209" y="4167093"/>
            <a:ext cx="9907588" cy="2690906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0" y="764704"/>
            <a:ext cx="1784648" cy="432049"/>
          </a:xfrm>
          <a:prstGeom prst="rect">
            <a:avLst/>
          </a:prstGeom>
          <a:solidFill>
            <a:srgbClr val="EC008A"/>
          </a:solidFill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H-TYPE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이등변 삼각형 12"/>
          <p:cNvSpPr/>
          <p:nvPr/>
        </p:nvSpPr>
        <p:spPr>
          <a:xfrm rot="5400000">
            <a:off x="1394721" y="1094859"/>
            <a:ext cx="288031" cy="491822"/>
          </a:xfrm>
          <a:prstGeom prst="triangle">
            <a:avLst>
              <a:gd name="adj" fmla="val 0"/>
            </a:avLst>
          </a:prstGeom>
          <a:solidFill>
            <a:srgbClr val="8E00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05460498"/>
              </p:ext>
            </p:extLst>
          </p:nvPr>
        </p:nvGraphicFramePr>
        <p:xfrm>
          <a:off x="4963055" y="5072075"/>
          <a:ext cx="4429127" cy="1000132"/>
        </p:xfrm>
        <a:graphic>
          <a:graphicData uri="http://schemas.openxmlformats.org/drawingml/2006/table">
            <a:tbl>
              <a:tblPr/>
              <a:tblGrid>
                <a:gridCol w="517525"/>
                <a:gridCol w="747713"/>
                <a:gridCol w="633413"/>
                <a:gridCol w="498475"/>
                <a:gridCol w="527050"/>
                <a:gridCol w="827088"/>
                <a:gridCol w="677863"/>
              </a:tblGrid>
              <a:tr h="3337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형  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구성요소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규격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(m)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량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고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 고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료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력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비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0252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Type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벽면광고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2.7 * 1.1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ko-KR" alt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조명</a:t>
                      </a:r>
                      <a:endParaRPr kumimoji="0" lang="en-US" altLang="ko-KR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3,500,000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175,000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38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스티커광고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1.0 * 0.3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비조명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Box 29"/>
          <p:cNvSpPr txBox="1">
            <a:spLocks noChangeArrowheads="1"/>
          </p:cNvSpPr>
          <p:nvPr/>
        </p:nvSpPr>
        <p:spPr bwMode="auto">
          <a:xfrm>
            <a:off x="416496" y="6135119"/>
            <a:ext cx="6429375" cy="23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4" rIns="91429" bIns="45714">
            <a:spAutoFit/>
          </a:bodyPr>
          <a:lstStyle/>
          <a:p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▶ 설치역사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건대입구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강변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지상형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8396" y="4458598"/>
            <a:ext cx="28976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0070C0"/>
                </a:solidFill>
              </a:rPr>
              <a:t>Open Style </a:t>
            </a:r>
            <a:r>
              <a:rPr lang="en-US" altLang="ko-KR" sz="1600" dirty="0" smtClean="0">
                <a:solidFill>
                  <a:srgbClr val="0070C0"/>
                </a:solidFill>
              </a:rPr>
              <a:t>_ </a:t>
            </a:r>
            <a:r>
              <a:rPr lang="ko-KR" altLang="en-US" sz="1000" b="1" dirty="0" smtClean="0">
                <a:latin typeface="+mj-ea"/>
                <a:ea typeface="+mj-ea"/>
              </a:rPr>
              <a:t>열린 지상의 시원한 감동</a:t>
            </a:r>
            <a:endParaRPr lang="ko-KR" altLang="en-US" sz="1000" b="1" dirty="0"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65368" y="4782344"/>
            <a:ext cx="12506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(</a:t>
            </a:r>
            <a:r>
              <a:rPr lang="ko-KR" altLang="en-US" sz="900" dirty="0" smtClean="0">
                <a:latin typeface="+mn-ea"/>
              </a:rPr>
              <a:t>부가세별도</a:t>
            </a:r>
            <a:r>
              <a:rPr lang="en-US" altLang="ko-KR" sz="900" dirty="0" smtClean="0">
                <a:latin typeface="+mn-ea"/>
              </a:rPr>
              <a:t>/</a:t>
            </a:r>
            <a:r>
              <a:rPr lang="ko-KR" altLang="en-US" sz="900" dirty="0" smtClean="0">
                <a:latin typeface="+mn-ea"/>
              </a:rPr>
              <a:t>단위</a:t>
            </a:r>
            <a:r>
              <a:rPr lang="en-US" altLang="ko-KR" sz="900" dirty="0" smtClean="0">
                <a:latin typeface="+mn-ea"/>
              </a:rPr>
              <a:t>:</a:t>
            </a:r>
            <a:r>
              <a:rPr lang="ko-KR" altLang="en-US" sz="900" dirty="0" smtClean="0">
                <a:latin typeface="+mn-ea"/>
              </a:rPr>
              <a:t>원</a:t>
            </a:r>
            <a:r>
              <a:rPr lang="en-US" altLang="ko-KR" sz="900" dirty="0" smtClean="0">
                <a:latin typeface="+mn-ea"/>
              </a:rPr>
              <a:t>)</a:t>
            </a:r>
            <a:endParaRPr lang="ko-KR" altLang="en-US" sz="900" dirty="0">
              <a:latin typeface="+mn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56" y="5049869"/>
            <a:ext cx="4251003" cy="103463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86382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097" b="17386"/>
          <a:stretch/>
        </p:blipFill>
        <p:spPr>
          <a:xfrm>
            <a:off x="0" y="-1"/>
            <a:ext cx="9906000" cy="4064001"/>
          </a:xfrm>
          <a:prstGeom prst="rect">
            <a:avLst/>
          </a:prstGeom>
        </p:spPr>
      </p:pic>
      <p:pic>
        <p:nvPicPr>
          <p:cNvPr id="3" name="Picture 4" descr="movie background"/>
          <p:cNvPicPr>
            <a:picLocks noChangeAspect="1" noChangeArrowheads="1"/>
          </p:cNvPicPr>
          <p:nvPr/>
        </p:nvPicPr>
        <p:blipFill rotWithShape="1">
          <a:blip r:embed="rId3" cstate="print"/>
          <a:srcRect t="50082" b="7697"/>
          <a:stretch/>
        </p:blipFill>
        <p:spPr bwMode="auto">
          <a:xfrm>
            <a:off x="3209" y="4167093"/>
            <a:ext cx="9907588" cy="2690906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0" y="764704"/>
            <a:ext cx="1784648" cy="432049"/>
          </a:xfrm>
          <a:prstGeom prst="rect">
            <a:avLst/>
          </a:prstGeom>
          <a:solidFill>
            <a:srgbClr val="EC008A"/>
          </a:solidFill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I-TYPE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이등변 삼각형 12"/>
          <p:cNvSpPr/>
          <p:nvPr/>
        </p:nvSpPr>
        <p:spPr>
          <a:xfrm rot="5400000">
            <a:off x="1394721" y="1094859"/>
            <a:ext cx="288031" cy="491822"/>
          </a:xfrm>
          <a:prstGeom prst="triangle">
            <a:avLst>
              <a:gd name="adj" fmla="val 0"/>
            </a:avLst>
          </a:prstGeom>
          <a:solidFill>
            <a:srgbClr val="8E00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1667" r="806" b="46527"/>
          <a:stretch/>
        </p:blipFill>
        <p:spPr>
          <a:xfrm>
            <a:off x="488504" y="4838551"/>
            <a:ext cx="8712968" cy="74804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20075495"/>
              </p:ext>
            </p:extLst>
          </p:nvPr>
        </p:nvGraphicFramePr>
        <p:xfrm>
          <a:off x="4752576" y="5746578"/>
          <a:ext cx="4429127" cy="922782"/>
        </p:xfrm>
        <a:graphic>
          <a:graphicData uri="http://schemas.openxmlformats.org/drawingml/2006/table">
            <a:tbl>
              <a:tblPr/>
              <a:tblGrid>
                <a:gridCol w="517525"/>
                <a:gridCol w="747713"/>
                <a:gridCol w="633413"/>
                <a:gridCol w="498475"/>
                <a:gridCol w="527050"/>
                <a:gridCol w="827088"/>
                <a:gridCol w="677863"/>
              </a:tblGrid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형  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구성요소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규격</a:t>
                      </a:r>
                      <a:r>
                        <a:rPr kumimoji="0" lang="en-US" altLang="ko-KR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(m)</a:t>
                      </a:r>
                      <a:endParaRPr kumimoji="0" lang="ko-KR" alt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량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고 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 고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료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부가세별도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력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비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2667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Type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벽면광고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1.7 * 1.1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조명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5,000,000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248,000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080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스티커광고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1.0 * 0.3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8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비조명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78396" y="4337131"/>
            <a:ext cx="28976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0070C0"/>
                </a:solidFill>
              </a:rPr>
              <a:t>Open Style </a:t>
            </a:r>
            <a:r>
              <a:rPr lang="en-US" altLang="ko-KR" sz="1600" dirty="0" smtClean="0">
                <a:solidFill>
                  <a:srgbClr val="0070C0"/>
                </a:solidFill>
              </a:rPr>
              <a:t>_ </a:t>
            </a:r>
            <a:r>
              <a:rPr lang="ko-KR" altLang="en-US" sz="1000" b="1" dirty="0" smtClean="0">
                <a:latin typeface="+mj-ea"/>
                <a:ea typeface="+mj-ea"/>
              </a:rPr>
              <a:t>열린 지상의 시원한 감동</a:t>
            </a:r>
            <a:endParaRPr lang="ko-KR" altLang="en-US" sz="1000" b="1" dirty="0">
              <a:latin typeface="+mj-ea"/>
              <a:ea typeface="+mj-ea"/>
            </a:endParaRPr>
          </a:p>
        </p:txBody>
      </p:sp>
      <p:sp>
        <p:nvSpPr>
          <p:cNvPr id="14" name="TextBox 29"/>
          <p:cNvSpPr txBox="1">
            <a:spLocks noChangeArrowheads="1"/>
          </p:cNvSpPr>
          <p:nvPr/>
        </p:nvSpPr>
        <p:spPr bwMode="auto">
          <a:xfrm>
            <a:off x="504529" y="5746578"/>
            <a:ext cx="2648272" cy="23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9" tIns="45714" rIns="91429" bIns="45714">
            <a:spAutoFit/>
          </a:bodyPr>
          <a:lstStyle/>
          <a:p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▶ 설치역사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건대입구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강변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지상형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012353" y="5551432"/>
            <a:ext cx="12506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(</a:t>
            </a:r>
            <a:r>
              <a:rPr lang="ko-KR" altLang="en-US" sz="900" dirty="0" smtClean="0">
                <a:latin typeface="+mn-ea"/>
              </a:rPr>
              <a:t>부가세별도</a:t>
            </a:r>
            <a:r>
              <a:rPr lang="en-US" altLang="ko-KR" sz="900" dirty="0" smtClean="0">
                <a:latin typeface="+mn-ea"/>
              </a:rPr>
              <a:t>/</a:t>
            </a:r>
            <a:r>
              <a:rPr lang="ko-KR" altLang="en-US" sz="900" dirty="0" smtClean="0">
                <a:latin typeface="+mn-ea"/>
              </a:rPr>
              <a:t>단위</a:t>
            </a:r>
            <a:r>
              <a:rPr lang="en-US" altLang="ko-KR" sz="900" dirty="0" smtClean="0">
                <a:latin typeface="+mn-ea"/>
              </a:rPr>
              <a:t>:</a:t>
            </a:r>
            <a:r>
              <a:rPr lang="ko-KR" altLang="en-US" sz="900" dirty="0" smtClean="0">
                <a:latin typeface="+mn-ea"/>
              </a:rPr>
              <a:t>원</a:t>
            </a:r>
            <a:r>
              <a:rPr lang="en-US" altLang="ko-KR" sz="900" dirty="0" smtClean="0">
                <a:latin typeface="+mn-ea"/>
              </a:rPr>
              <a:t>)</a:t>
            </a:r>
            <a:endParaRPr lang="ko-KR" altLang="en-US" sz="900" dirty="0"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6382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4793" b="23452"/>
          <a:stretch/>
        </p:blipFill>
        <p:spPr>
          <a:xfrm>
            <a:off x="0" y="0"/>
            <a:ext cx="9906000" cy="4076699"/>
          </a:xfrm>
          <a:prstGeom prst="rect">
            <a:avLst/>
          </a:prstGeom>
        </p:spPr>
      </p:pic>
      <p:pic>
        <p:nvPicPr>
          <p:cNvPr id="3" name="Picture 4" descr="movie background"/>
          <p:cNvPicPr>
            <a:picLocks noChangeAspect="1" noChangeArrowheads="1"/>
          </p:cNvPicPr>
          <p:nvPr/>
        </p:nvPicPr>
        <p:blipFill rotWithShape="1">
          <a:blip r:embed="rId4" cstate="print"/>
          <a:srcRect t="50082" b="7697"/>
          <a:stretch/>
        </p:blipFill>
        <p:spPr bwMode="auto">
          <a:xfrm>
            <a:off x="3209" y="4167093"/>
            <a:ext cx="9907588" cy="2690906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0" y="764704"/>
            <a:ext cx="1784648" cy="432049"/>
          </a:xfrm>
          <a:prstGeom prst="rect">
            <a:avLst/>
          </a:prstGeom>
          <a:solidFill>
            <a:srgbClr val="EC008A"/>
          </a:solidFill>
          <a:ln w="444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V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-TYPE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이등변 삼각형 12"/>
          <p:cNvSpPr/>
          <p:nvPr/>
        </p:nvSpPr>
        <p:spPr>
          <a:xfrm rot="5400000">
            <a:off x="1394721" y="1094859"/>
            <a:ext cx="288031" cy="491822"/>
          </a:xfrm>
          <a:prstGeom prst="triangle">
            <a:avLst>
              <a:gd name="adj" fmla="val 0"/>
            </a:avLst>
          </a:prstGeom>
          <a:solidFill>
            <a:srgbClr val="8E00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58744368"/>
              </p:ext>
            </p:extLst>
          </p:nvPr>
        </p:nvGraphicFramePr>
        <p:xfrm>
          <a:off x="5097016" y="4797152"/>
          <a:ext cx="4320480" cy="854202"/>
        </p:xfrm>
        <a:graphic>
          <a:graphicData uri="http://schemas.openxmlformats.org/drawingml/2006/table">
            <a:tbl>
              <a:tblPr/>
              <a:tblGrid>
                <a:gridCol w="573017"/>
                <a:gridCol w="795135"/>
                <a:gridCol w="720080"/>
                <a:gridCol w="792088"/>
                <a:gridCol w="792088"/>
                <a:gridCol w="648072"/>
              </a:tblGrid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형  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구성요소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규격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(m)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송출시간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광 고 </a:t>
                      </a:r>
                      <a:r>
                        <a:rPr kumimoji="0" lang="ko-KR" altLang="en-US" sz="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료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비고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875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Type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동영상 광고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(LED)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152cm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약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60inch)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180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(20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 기준</a:t>
                      </a: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1,200,000</a:t>
                      </a:r>
                      <a:endParaRPr kumimoji="0" lang="ko-KR" alt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개소 </a:t>
                      </a:r>
                      <a:endParaRPr kumimoji="0" lang="en-US" altLang="ko-K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구좌당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88504" y="4349679"/>
            <a:ext cx="30803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0070C0"/>
                </a:solidFill>
              </a:rPr>
              <a:t>Video Style – </a:t>
            </a:r>
            <a:r>
              <a:rPr lang="ko-KR" altLang="en-US" sz="1000" b="1" dirty="0" smtClean="0"/>
              <a:t>음성과 음향으로 시선집중 </a:t>
            </a:r>
            <a:endParaRPr lang="ko-KR" altLang="en-US" sz="1000" b="1" dirty="0"/>
          </a:p>
        </p:txBody>
      </p:sp>
      <p:sp>
        <p:nvSpPr>
          <p:cNvPr id="14" name="TextBox 29"/>
          <p:cNvSpPr txBox="1">
            <a:spLocks noChangeArrowheads="1"/>
          </p:cNvSpPr>
          <p:nvPr/>
        </p:nvSpPr>
        <p:spPr bwMode="auto">
          <a:xfrm>
            <a:off x="416496" y="6309320"/>
            <a:ext cx="9401471" cy="36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9" tIns="45714" rIns="91429" bIns="45714">
            <a:spAutoFit/>
          </a:bodyPr>
          <a:lstStyle/>
          <a:p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▶ 설치역사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– 1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호선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종로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가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시청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서울역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호선 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교대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양재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 / 4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호선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명동</a:t>
            </a:r>
            <a:endParaRPr lang="en-US" altLang="ko-KR" sz="9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                  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호선 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삼성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선릉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역삼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강남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교대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사당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신도림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영등포구청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합정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err="1">
                <a:latin typeface="맑은 고딕" pitchFamily="50" charset="-127"/>
                <a:ea typeface="맑은 고딕" pitchFamily="50" charset="-127"/>
              </a:rPr>
              <a:t>홍대입구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err="1">
                <a:latin typeface="맑은 고딕" pitchFamily="50" charset="-127"/>
                <a:ea typeface="맑은 고딕" pitchFamily="50" charset="-127"/>
              </a:rPr>
              <a:t>이대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을지로입구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을지로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가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동대문역사문화공원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잠실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  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651" r="1065" b="37778"/>
          <a:stretch/>
        </p:blipFill>
        <p:spPr>
          <a:xfrm>
            <a:off x="504529" y="4797152"/>
            <a:ext cx="4320000" cy="130038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11" name="TextBox 29"/>
          <p:cNvSpPr txBox="1">
            <a:spLocks noChangeArrowheads="1"/>
          </p:cNvSpPr>
          <p:nvPr/>
        </p:nvSpPr>
        <p:spPr bwMode="auto">
          <a:xfrm>
            <a:off x="5025009" y="5760561"/>
            <a:ext cx="4464496" cy="507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9" tIns="45714" rIns="91429" bIns="45714">
            <a:spAutoFit/>
          </a:bodyPr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운영시간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: am06:00~pm12:00  / - </a:t>
            </a:r>
            <a:r>
              <a:rPr lang="en-US" altLang="ko-KR" sz="900" b="1" dirty="0" err="1" smtClean="0">
                <a:latin typeface="맑은 고딕" pitchFamily="50" charset="-127"/>
                <a:ea typeface="맑은 고딕" pitchFamily="50" charset="-127"/>
              </a:rPr>
              <a:t>cf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길이에 따라 송출 횟수는 조정될 수 있음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21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개 역사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104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기 설치운영 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/ -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교대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(3): 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규격상이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(42</a:t>
            </a:r>
            <a:r>
              <a:rPr lang="ko-KR" altLang="en-US" sz="900" b="1" dirty="0" smtClean="0">
                <a:latin typeface="맑은 고딕" pitchFamily="50" charset="-127"/>
                <a:ea typeface="맑은 고딕" pitchFamily="50" charset="-127"/>
              </a:rPr>
              <a:t>인치</a:t>
            </a:r>
            <a:r>
              <a:rPr lang="en-US" altLang="ko-KR" sz="9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265368" y="4581128"/>
            <a:ext cx="12506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(</a:t>
            </a:r>
            <a:r>
              <a:rPr lang="ko-KR" altLang="en-US" sz="900" dirty="0" smtClean="0">
                <a:latin typeface="+mn-ea"/>
              </a:rPr>
              <a:t>부가세별도</a:t>
            </a:r>
            <a:r>
              <a:rPr lang="en-US" altLang="ko-KR" sz="900" dirty="0" smtClean="0">
                <a:latin typeface="+mn-ea"/>
              </a:rPr>
              <a:t>/</a:t>
            </a:r>
            <a:r>
              <a:rPr lang="ko-KR" altLang="en-US" sz="900" dirty="0" smtClean="0">
                <a:latin typeface="+mn-ea"/>
              </a:rPr>
              <a:t>단위</a:t>
            </a:r>
            <a:r>
              <a:rPr lang="en-US" altLang="ko-KR" sz="900" dirty="0" smtClean="0">
                <a:latin typeface="+mn-ea"/>
              </a:rPr>
              <a:t>:</a:t>
            </a:r>
            <a:r>
              <a:rPr lang="ko-KR" altLang="en-US" sz="900" dirty="0" smtClean="0">
                <a:latin typeface="+mn-ea"/>
              </a:rPr>
              <a:t>원</a:t>
            </a:r>
            <a:r>
              <a:rPr lang="en-US" altLang="ko-KR" sz="900" dirty="0" smtClean="0">
                <a:latin typeface="+mn-ea"/>
              </a:rPr>
              <a:t>)</a:t>
            </a:r>
            <a:endParaRPr lang="ko-KR" altLang="en-US" sz="900" dirty="0"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522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73633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04656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68091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27532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42450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62722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78805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1855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71644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81930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2874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94309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86888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66513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36032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42523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01231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00860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88815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47843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59376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76638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유진브로서(PSD)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403"/>
            <a:ext cx="9906000" cy="678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33056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214772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3861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2419</TotalTime>
  <Words>981</Words>
  <Application>Microsoft Office PowerPoint</Application>
  <PresentationFormat>A4 용지(210x297mm)</PresentationFormat>
  <Paragraphs>259</Paragraphs>
  <Slides>42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owner</dc:creator>
  <cp:lastModifiedBy>owner</cp:lastModifiedBy>
  <cp:revision>120</cp:revision>
  <cp:lastPrinted>2021-11-25T01:28:26Z</cp:lastPrinted>
  <dcterms:created xsi:type="dcterms:W3CDTF">2020-04-01T07:13:54Z</dcterms:created>
  <dcterms:modified xsi:type="dcterms:W3CDTF">2022-03-31T00:30:09Z</dcterms:modified>
</cp:coreProperties>
</file>